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4" r:id="rId7"/>
    <p:sldId id="268" r:id="rId8"/>
    <p:sldId id="260" r:id="rId9"/>
    <p:sldId id="261" r:id="rId10"/>
    <p:sldId id="266" r:id="rId11"/>
    <p:sldId id="262" r:id="rId12"/>
    <p:sldId id="267" r:id="rId13"/>
    <p:sldId id="263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DC527-8532-430F-831C-A01F69ACB2E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0A4A45-7869-42ED-A837-49496D2FCAD9}">
      <dgm:prSet phldrT="[Текст]"/>
      <dgm:spPr/>
      <dgm:t>
        <a:bodyPr/>
        <a:lstStyle/>
        <a:p>
          <a:r>
            <a:rPr lang="ru-RU" dirty="0" smtClean="0"/>
            <a:t>Социально-коммуникативное развитие</a:t>
          </a:r>
          <a:endParaRPr lang="ru-RU" dirty="0"/>
        </a:p>
      </dgm:t>
    </dgm:pt>
    <dgm:pt modelId="{025B3FD6-8C2D-4197-BFCB-AC855755A8B9}" type="parTrans" cxnId="{C2F74AC9-29FB-4776-92F6-0527B5415A8F}">
      <dgm:prSet/>
      <dgm:spPr/>
      <dgm:t>
        <a:bodyPr/>
        <a:lstStyle/>
        <a:p>
          <a:endParaRPr lang="ru-RU"/>
        </a:p>
      </dgm:t>
    </dgm:pt>
    <dgm:pt modelId="{DCFC24E4-C653-4621-B638-A84F25641549}" type="sibTrans" cxnId="{C2F74AC9-29FB-4776-92F6-0527B5415A8F}">
      <dgm:prSet/>
      <dgm:spPr/>
      <dgm:t>
        <a:bodyPr/>
        <a:lstStyle/>
        <a:p>
          <a:endParaRPr lang="ru-RU"/>
        </a:p>
      </dgm:t>
    </dgm:pt>
    <dgm:pt modelId="{9D4A5061-352D-4FF8-A59D-0BB6A6A5DDAC}">
      <dgm:prSet phldrT="[Текст]" phldr="1"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A9C2FC8F-FEB0-4DBE-8B3B-93E6FCE086DA}" type="parTrans" cxnId="{56A18970-7CC5-4F5F-BF2D-60E777E6D1B1}">
      <dgm:prSet/>
      <dgm:spPr/>
      <dgm:t>
        <a:bodyPr/>
        <a:lstStyle/>
        <a:p>
          <a:endParaRPr lang="ru-RU"/>
        </a:p>
      </dgm:t>
    </dgm:pt>
    <dgm:pt modelId="{054DBF34-2F3A-471C-B9BC-FD439ACBD19C}" type="sibTrans" cxnId="{56A18970-7CC5-4F5F-BF2D-60E777E6D1B1}">
      <dgm:prSet/>
      <dgm:spPr/>
      <dgm:t>
        <a:bodyPr/>
        <a:lstStyle/>
        <a:p>
          <a:endParaRPr lang="ru-RU"/>
        </a:p>
      </dgm:t>
    </dgm:pt>
    <dgm:pt modelId="{6E7E9E06-A843-4176-AF93-EDE2256323EC}">
      <dgm:prSet phldrT="[Текст]" phldr="1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81456978-0D17-4BC8-AAD5-A1566371394E}" type="parTrans" cxnId="{6112B4EB-1E4E-43C2-90AF-92A5266325BD}">
      <dgm:prSet/>
      <dgm:spPr/>
      <dgm:t>
        <a:bodyPr/>
        <a:lstStyle/>
        <a:p>
          <a:endParaRPr lang="ru-RU"/>
        </a:p>
      </dgm:t>
    </dgm:pt>
    <dgm:pt modelId="{A537ADAB-441D-4AA7-B4D3-FB696AD0616C}" type="sibTrans" cxnId="{6112B4EB-1E4E-43C2-90AF-92A5266325BD}">
      <dgm:prSet/>
      <dgm:spPr/>
      <dgm:t>
        <a:bodyPr/>
        <a:lstStyle/>
        <a:p>
          <a:endParaRPr lang="ru-RU"/>
        </a:p>
      </dgm:t>
    </dgm:pt>
    <dgm:pt modelId="{AA9DE6BF-6C3D-4DAB-9AB2-973B6EC49967}">
      <dgm:prSet phldrT="[Текст]"/>
      <dgm:spPr/>
      <dgm:t>
        <a:bodyPr/>
        <a:lstStyle/>
        <a:p>
          <a:r>
            <a:rPr lang="ru-RU" dirty="0" smtClean="0"/>
            <a:t>Речевое развитие</a:t>
          </a:r>
          <a:endParaRPr lang="ru-RU" dirty="0"/>
        </a:p>
      </dgm:t>
    </dgm:pt>
    <dgm:pt modelId="{C835CB3C-CF07-4FEF-A1A3-B5D22572334E}" type="parTrans" cxnId="{DC8D0FE8-C9DF-40F4-8C38-12642236615D}">
      <dgm:prSet/>
      <dgm:spPr/>
      <dgm:t>
        <a:bodyPr/>
        <a:lstStyle/>
        <a:p>
          <a:endParaRPr lang="ru-RU"/>
        </a:p>
      </dgm:t>
    </dgm:pt>
    <dgm:pt modelId="{1CAFAC67-08A1-4FDA-8C94-AEB12E06D677}" type="sibTrans" cxnId="{DC8D0FE8-C9DF-40F4-8C38-12642236615D}">
      <dgm:prSet/>
      <dgm:spPr/>
      <dgm:t>
        <a:bodyPr/>
        <a:lstStyle/>
        <a:p>
          <a:endParaRPr lang="ru-RU"/>
        </a:p>
      </dgm:t>
    </dgm:pt>
    <dgm:pt modelId="{ED067C55-7EB0-475C-9D0A-30E1AEA82FAA}">
      <dgm:prSet phldrT="[Текст]" phldr="1"/>
      <dgm:spPr>
        <a:solidFill>
          <a:srgbClr val="0070C0"/>
        </a:solidFill>
      </dgm:spPr>
      <dgm:t>
        <a:bodyPr/>
        <a:lstStyle/>
        <a:p>
          <a:endParaRPr lang="ru-RU" dirty="0"/>
        </a:p>
      </dgm:t>
    </dgm:pt>
    <dgm:pt modelId="{EA9AC446-C8F8-4570-BEC7-3D5F79F88AD5}" type="parTrans" cxnId="{19C0DABB-5D53-4E01-94AD-92F0B602DF82}">
      <dgm:prSet/>
      <dgm:spPr/>
      <dgm:t>
        <a:bodyPr/>
        <a:lstStyle/>
        <a:p>
          <a:endParaRPr lang="ru-RU"/>
        </a:p>
      </dgm:t>
    </dgm:pt>
    <dgm:pt modelId="{18834C53-B3C3-4508-AED6-0921AC3F28E2}" type="sibTrans" cxnId="{19C0DABB-5D53-4E01-94AD-92F0B602DF82}">
      <dgm:prSet/>
      <dgm:spPr/>
      <dgm:t>
        <a:bodyPr/>
        <a:lstStyle/>
        <a:p>
          <a:endParaRPr lang="ru-RU"/>
        </a:p>
      </dgm:t>
    </dgm:pt>
    <dgm:pt modelId="{D3A30895-23A0-40D2-9F71-BC9966C19620}">
      <dgm:prSet phldrT="[Текст]" phldr="1"/>
      <dgm:spPr>
        <a:solidFill>
          <a:srgbClr val="7030A0"/>
        </a:solidFill>
      </dgm:spPr>
      <dgm:t>
        <a:bodyPr/>
        <a:lstStyle/>
        <a:p>
          <a:endParaRPr lang="ru-RU" dirty="0"/>
        </a:p>
      </dgm:t>
    </dgm:pt>
    <dgm:pt modelId="{DC47F9E0-7D39-4858-B5BB-EADA79662C04}" type="parTrans" cxnId="{7ED4409D-B5CD-4E0F-8F1E-4CCBEB7426C3}">
      <dgm:prSet/>
      <dgm:spPr/>
      <dgm:t>
        <a:bodyPr/>
        <a:lstStyle/>
        <a:p>
          <a:endParaRPr lang="ru-RU"/>
        </a:p>
      </dgm:t>
    </dgm:pt>
    <dgm:pt modelId="{C455450D-426B-40A7-B02A-B03A1283955E}" type="sibTrans" cxnId="{7ED4409D-B5CD-4E0F-8F1E-4CCBEB7426C3}">
      <dgm:prSet/>
      <dgm:spPr/>
      <dgm:t>
        <a:bodyPr/>
        <a:lstStyle/>
        <a:p>
          <a:endParaRPr lang="ru-RU"/>
        </a:p>
      </dgm:t>
    </dgm:pt>
    <dgm:pt modelId="{71FF8A3A-8D5A-40BB-B2E1-5B6B5F0B01E4}">
      <dgm:prSet/>
      <dgm:spPr/>
      <dgm:t>
        <a:bodyPr/>
        <a:lstStyle/>
        <a:p>
          <a:r>
            <a:rPr lang="ru-RU" dirty="0" smtClean="0"/>
            <a:t>Познавательное развитие</a:t>
          </a:r>
          <a:endParaRPr lang="ru-RU" dirty="0"/>
        </a:p>
      </dgm:t>
    </dgm:pt>
    <dgm:pt modelId="{A31898EE-BEDC-49CB-9CC7-6818D44F793A}" type="parTrans" cxnId="{45FEBEC8-E361-4465-949F-FD4C1AA36E36}">
      <dgm:prSet/>
      <dgm:spPr/>
      <dgm:t>
        <a:bodyPr/>
        <a:lstStyle/>
        <a:p>
          <a:endParaRPr lang="ru-RU"/>
        </a:p>
      </dgm:t>
    </dgm:pt>
    <dgm:pt modelId="{1F9DBEDC-0C88-4A7F-927C-E7915F3FAE42}" type="sibTrans" cxnId="{45FEBEC8-E361-4465-949F-FD4C1AA36E36}">
      <dgm:prSet/>
      <dgm:spPr/>
      <dgm:t>
        <a:bodyPr/>
        <a:lstStyle/>
        <a:p>
          <a:endParaRPr lang="ru-RU"/>
        </a:p>
      </dgm:t>
    </dgm:pt>
    <dgm:pt modelId="{65388498-5DFF-4EDD-89A2-2EFDB00C70C5}">
      <dgm:prSet/>
      <dgm:spPr/>
      <dgm:t>
        <a:bodyPr/>
        <a:lstStyle/>
        <a:p>
          <a:r>
            <a:rPr lang="ru-RU" dirty="0" smtClean="0"/>
            <a:t>Физическое развитие</a:t>
          </a:r>
          <a:endParaRPr lang="ru-RU" dirty="0"/>
        </a:p>
      </dgm:t>
    </dgm:pt>
    <dgm:pt modelId="{45FD9811-844D-4E12-8E5F-431A45A009A3}" type="parTrans" cxnId="{A8C5B6FA-C629-4D33-8E15-59CFD15A1DCA}">
      <dgm:prSet/>
      <dgm:spPr/>
      <dgm:t>
        <a:bodyPr/>
        <a:lstStyle/>
        <a:p>
          <a:endParaRPr lang="ru-RU"/>
        </a:p>
      </dgm:t>
    </dgm:pt>
    <dgm:pt modelId="{65F200B2-E57F-4E22-9794-59CA60595159}" type="sibTrans" cxnId="{A8C5B6FA-C629-4D33-8E15-59CFD15A1DCA}">
      <dgm:prSet/>
      <dgm:spPr/>
      <dgm:t>
        <a:bodyPr/>
        <a:lstStyle/>
        <a:p>
          <a:endParaRPr lang="ru-RU"/>
        </a:p>
      </dgm:t>
    </dgm:pt>
    <dgm:pt modelId="{469A9661-FDC5-44A8-8544-761409411C89}">
      <dgm:prSet/>
      <dgm:spPr/>
      <dgm:t>
        <a:bodyPr/>
        <a:lstStyle/>
        <a:p>
          <a:r>
            <a:rPr lang="ru-RU" dirty="0" smtClean="0"/>
            <a:t>Художественно-эстетическое развитие</a:t>
          </a:r>
          <a:endParaRPr lang="ru-RU" dirty="0"/>
        </a:p>
      </dgm:t>
    </dgm:pt>
    <dgm:pt modelId="{942134A4-7D94-4D92-9738-2B98420A4BD3}" type="parTrans" cxnId="{19BF1E2E-D794-4A58-8043-21A3C193E02C}">
      <dgm:prSet/>
      <dgm:spPr/>
      <dgm:t>
        <a:bodyPr/>
        <a:lstStyle/>
        <a:p>
          <a:endParaRPr lang="ru-RU"/>
        </a:p>
      </dgm:t>
    </dgm:pt>
    <dgm:pt modelId="{9E599D98-5591-48E5-A82C-87605B01A5FC}" type="sibTrans" cxnId="{19BF1E2E-D794-4A58-8043-21A3C193E02C}">
      <dgm:prSet/>
      <dgm:spPr/>
      <dgm:t>
        <a:bodyPr/>
        <a:lstStyle/>
        <a:p>
          <a:endParaRPr lang="ru-RU"/>
        </a:p>
      </dgm:t>
    </dgm:pt>
    <dgm:pt modelId="{947EB28B-7676-43B7-B450-97F837060133}">
      <dgm:prSet phldrT="[Текст]" phldr="1"/>
      <dgm:spPr>
        <a:solidFill>
          <a:srgbClr val="00B050"/>
        </a:solidFill>
      </dgm:spPr>
      <dgm:t>
        <a:bodyPr/>
        <a:lstStyle/>
        <a:p>
          <a:endParaRPr lang="ru-RU" dirty="0"/>
        </a:p>
      </dgm:t>
    </dgm:pt>
    <dgm:pt modelId="{6290D2EA-F178-4A1E-8E60-D48F54805DA2}" type="sibTrans" cxnId="{1F9A1E33-1F52-41E5-94CB-21BBC6F3DB16}">
      <dgm:prSet/>
      <dgm:spPr/>
      <dgm:t>
        <a:bodyPr/>
        <a:lstStyle/>
        <a:p>
          <a:endParaRPr lang="ru-RU"/>
        </a:p>
      </dgm:t>
    </dgm:pt>
    <dgm:pt modelId="{CF109760-034A-4650-BA10-F34AF57310B3}" type="parTrans" cxnId="{1F9A1E33-1F52-41E5-94CB-21BBC6F3DB16}">
      <dgm:prSet/>
      <dgm:spPr/>
      <dgm:t>
        <a:bodyPr/>
        <a:lstStyle/>
        <a:p>
          <a:endParaRPr lang="ru-RU"/>
        </a:p>
      </dgm:t>
    </dgm:pt>
    <dgm:pt modelId="{1263B29F-7537-48DC-BB3B-4E24A8BE6B33}" type="pres">
      <dgm:prSet presAssocID="{5E9DC527-8532-430F-831C-A01F69ACB2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09FA62-2069-4AA2-AFF0-44571BFB874C}" type="pres">
      <dgm:prSet presAssocID="{947EB28B-7676-43B7-B450-97F837060133}" presName="composite" presStyleCnt="0"/>
      <dgm:spPr/>
    </dgm:pt>
    <dgm:pt modelId="{429197E3-333C-4A2C-9D73-1424E8DA2457}" type="pres">
      <dgm:prSet presAssocID="{947EB28B-7676-43B7-B450-97F83706013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F4478-9863-443F-8125-0B69DAEF992D}" type="pres">
      <dgm:prSet presAssocID="{947EB28B-7676-43B7-B450-97F837060133}" presName="descendantText" presStyleLbl="alignAcc1" presStyleIdx="0" presStyleCnt="5" custLinFactNeighborX="-454" custLinFactNeighborY="1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8F431-F29A-431E-A3C6-E9D3D474F053}" type="pres">
      <dgm:prSet presAssocID="{6290D2EA-F178-4A1E-8E60-D48F54805DA2}" presName="sp" presStyleCnt="0"/>
      <dgm:spPr/>
    </dgm:pt>
    <dgm:pt modelId="{C53A6756-7BA6-4237-A6ED-887C2E25D7DD}" type="pres">
      <dgm:prSet presAssocID="{9D4A5061-352D-4FF8-A59D-0BB6A6A5DDAC}" presName="composite" presStyleCnt="0"/>
      <dgm:spPr/>
    </dgm:pt>
    <dgm:pt modelId="{4F2358DC-DAB6-4423-B266-015DF111AFDC}" type="pres">
      <dgm:prSet presAssocID="{9D4A5061-352D-4FF8-A59D-0BB6A6A5DDA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64E0D-E97A-4E2B-8DF7-DF191D55B898}" type="pres">
      <dgm:prSet presAssocID="{9D4A5061-352D-4FF8-A59D-0BB6A6A5DDAC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A8504-26D5-433A-99A9-49B94927CA8E}" type="pres">
      <dgm:prSet presAssocID="{054DBF34-2F3A-471C-B9BC-FD439ACBD19C}" presName="sp" presStyleCnt="0"/>
      <dgm:spPr/>
    </dgm:pt>
    <dgm:pt modelId="{0F2FD1D1-2F42-4ED7-B3D4-EDD20C7DFAF8}" type="pres">
      <dgm:prSet presAssocID="{6E7E9E06-A843-4176-AF93-EDE2256323EC}" presName="composite" presStyleCnt="0"/>
      <dgm:spPr/>
    </dgm:pt>
    <dgm:pt modelId="{DA3CAEFD-51E8-45A0-ADC8-97F0761333E7}" type="pres">
      <dgm:prSet presAssocID="{6E7E9E06-A843-4176-AF93-EDE2256323E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78340-B9DC-4F2F-B42B-5AD628D7E8B0}" type="pres">
      <dgm:prSet presAssocID="{6E7E9E06-A843-4176-AF93-EDE2256323E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0DD9A0-F119-4A66-AB63-F004102FB59A}" type="pres">
      <dgm:prSet presAssocID="{A537ADAB-441D-4AA7-B4D3-FB696AD0616C}" presName="sp" presStyleCnt="0"/>
      <dgm:spPr/>
    </dgm:pt>
    <dgm:pt modelId="{C79B8473-5E92-42B8-8D6C-4955B2DCF172}" type="pres">
      <dgm:prSet presAssocID="{ED067C55-7EB0-475C-9D0A-30E1AEA82FAA}" presName="composite" presStyleCnt="0"/>
      <dgm:spPr/>
    </dgm:pt>
    <dgm:pt modelId="{2A925C41-A61A-4BF9-9683-1963A020727A}" type="pres">
      <dgm:prSet presAssocID="{ED067C55-7EB0-475C-9D0A-30E1AEA82FAA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00100-3266-49BA-913D-DC4E2D6B3845}" type="pres">
      <dgm:prSet presAssocID="{ED067C55-7EB0-475C-9D0A-30E1AEA82FAA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8F20C-3B73-421C-B4F6-5BFF5AB4AFE2}" type="pres">
      <dgm:prSet presAssocID="{18834C53-B3C3-4508-AED6-0921AC3F28E2}" presName="sp" presStyleCnt="0"/>
      <dgm:spPr/>
    </dgm:pt>
    <dgm:pt modelId="{C7DE2522-66B8-491C-8F63-1D0DCF5BC672}" type="pres">
      <dgm:prSet presAssocID="{D3A30895-23A0-40D2-9F71-BC9966C19620}" presName="composite" presStyleCnt="0"/>
      <dgm:spPr/>
    </dgm:pt>
    <dgm:pt modelId="{48E00F65-8E0D-4264-A66D-1BD8E790D763}" type="pres">
      <dgm:prSet presAssocID="{D3A30895-23A0-40D2-9F71-BC9966C1962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68C5E-2F00-4802-AE9B-193D58FDF420}" type="pres">
      <dgm:prSet presAssocID="{D3A30895-23A0-40D2-9F71-BC9966C1962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BF1E2E-D794-4A58-8043-21A3C193E02C}" srcId="{ED067C55-7EB0-475C-9D0A-30E1AEA82FAA}" destId="{469A9661-FDC5-44A8-8544-761409411C89}" srcOrd="0" destOrd="0" parTransId="{942134A4-7D94-4D92-9738-2B98420A4BD3}" sibTransId="{9E599D98-5591-48E5-A82C-87605B01A5FC}"/>
    <dgm:cxn modelId="{DC8D0FE8-C9DF-40F4-8C38-12642236615D}" srcId="{6E7E9E06-A843-4176-AF93-EDE2256323EC}" destId="{AA9DE6BF-6C3D-4DAB-9AB2-973B6EC49967}" srcOrd="0" destOrd="0" parTransId="{C835CB3C-CF07-4FEF-A1A3-B5D22572334E}" sibTransId="{1CAFAC67-08A1-4FDA-8C94-AEB12E06D677}"/>
    <dgm:cxn modelId="{40D09914-80FE-492C-BDD1-459CEE2DDE1E}" type="presOf" srcId="{9D4A5061-352D-4FF8-A59D-0BB6A6A5DDAC}" destId="{4F2358DC-DAB6-4423-B266-015DF111AFDC}" srcOrd="0" destOrd="0" presId="urn:microsoft.com/office/officeart/2005/8/layout/chevron2"/>
    <dgm:cxn modelId="{C2F74AC9-29FB-4776-92F6-0527B5415A8F}" srcId="{947EB28B-7676-43B7-B450-97F837060133}" destId="{C40A4A45-7869-42ED-A837-49496D2FCAD9}" srcOrd="0" destOrd="0" parTransId="{025B3FD6-8C2D-4197-BFCB-AC855755A8B9}" sibTransId="{DCFC24E4-C653-4621-B638-A84F25641549}"/>
    <dgm:cxn modelId="{6F779188-4EC2-4E93-9F7E-3EB41E647DDF}" type="presOf" srcId="{65388498-5DFF-4EDD-89A2-2EFDB00C70C5}" destId="{7C268C5E-2F00-4802-AE9B-193D58FDF420}" srcOrd="0" destOrd="0" presId="urn:microsoft.com/office/officeart/2005/8/layout/chevron2"/>
    <dgm:cxn modelId="{1F9A1E33-1F52-41E5-94CB-21BBC6F3DB16}" srcId="{5E9DC527-8532-430F-831C-A01F69ACB2EA}" destId="{947EB28B-7676-43B7-B450-97F837060133}" srcOrd="0" destOrd="0" parTransId="{CF109760-034A-4650-BA10-F34AF57310B3}" sibTransId="{6290D2EA-F178-4A1E-8E60-D48F54805DA2}"/>
    <dgm:cxn modelId="{DD28FBDB-3AFA-492C-A7A4-1D47A68E13EC}" type="presOf" srcId="{D3A30895-23A0-40D2-9F71-BC9966C19620}" destId="{48E00F65-8E0D-4264-A66D-1BD8E790D763}" srcOrd="0" destOrd="0" presId="urn:microsoft.com/office/officeart/2005/8/layout/chevron2"/>
    <dgm:cxn modelId="{6112B4EB-1E4E-43C2-90AF-92A5266325BD}" srcId="{5E9DC527-8532-430F-831C-A01F69ACB2EA}" destId="{6E7E9E06-A843-4176-AF93-EDE2256323EC}" srcOrd="2" destOrd="0" parTransId="{81456978-0D17-4BC8-AAD5-A1566371394E}" sibTransId="{A537ADAB-441D-4AA7-B4D3-FB696AD0616C}"/>
    <dgm:cxn modelId="{56A18970-7CC5-4F5F-BF2D-60E777E6D1B1}" srcId="{5E9DC527-8532-430F-831C-A01F69ACB2EA}" destId="{9D4A5061-352D-4FF8-A59D-0BB6A6A5DDAC}" srcOrd="1" destOrd="0" parTransId="{A9C2FC8F-FEB0-4DBE-8B3B-93E6FCE086DA}" sibTransId="{054DBF34-2F3A-471C-B9BC-FD439ACBD19C}"/>
    <dgm:cxn modelId="{C0BD5C7F-B535-4CCB-9666-23CBB5306C45}" type="presOf" srcId="{ED067C55-7EB0-475C-9D0A-30E1AEA82FAA}" destId="{2A925C41-A61A-4BF9-9683-1963A020727A}" srcOrd="0" destOrd="0" presId="urn:microsoft.com/office/officeart/2005/8/layout/chevron2"/>
    <dgm:cxn modelId="{C6BB48BA-30C3-4893-8240-BD7C1BC214E3}" type="presOf" srcId="{469A9661-FDC5-44A8-8544-761409411C89}" destId="{88D00100-3266-49BA-913D-DC4E2D6B3845}" srcOrd="0" destOrd="0" presId="urn:microsoft.com/office/officeart/2005/8/layout/chevron2"/>
    <dgm:cxn modelId="{5DD4AEE9-FBD1-4198-AE44-801497F0974D}" type="presOf" srcId="{71FF8A3A-8D5A-40BB-B2E1-5B6B5F0B01E4}" destId="{64864E0D-E97A-4E2B-8DF7-DF191D55B898}" srcOrd="0" destOrd="0" presId="urn:microsoft.com/office/officeart/2005/8/layout/chevron2"/>
    <dgm:cxn modelId="{F3F40656-5C98-409B-8D2C-D2109BF2D984}" type="presOf" srcId="{6E7E9E06-A843-4176-AF93-EDE2256323EC}" destId="{DA3CAEFD-51E8-45A0-ADC8-97F0761333E7}" srcOrd="0" destOrd="0" presId="urn:microsoft.com/office/officeart/2005/8/layout/chevron2"/>
    <dgm:cxn modelId="{A8C5B6FA-C629-4D33-8E15-59CFD15A1DCA}" srcId="{D3A30895-23A0-40D2-9F71-BC9966C19620}" destId="{65388498-5DFF-4EDD-89A2-2EFDB00C70C5}" srcOrd="0" destOrd="0" parTransId="{45FD9811-844D-4E12-8E5F-431A45A009A3}" sibTransId="{65F200B2-E57F-4E22-9794-59CA60595159}"/>
    <dgm:cxn modelId="{E977FF83-675C-445A-AF4E-B957D3508874}" type="presOf" srcId="{5E9DC527-8532-430F-831C-A01F69ACB2EA}" destId="{1263B29F-7537-48DC-BB3B-4E24A8BE6B33}" srcOrd="0" destOrd="0" presId="urn:microsoft.com/office/officeart/2005/8/layout/chevron2"/>
    <dgm:cxn modelId="{45FEBEC8-E361-4465-949F-FD4C1AA36E36}" srcId="{9D4A5061-352D-4FF8-A59D-0BB6A6A5DDAC}" destId="{71FF8A3A-8D5A-40BB-B2E1-5B6B5F0B01E4}" srcOrd="0" destOrd="0" parTransId="{A31898EE-BEDC-49CB-9CC7-6818D44F793A}" sibTransId="{1F9DBEDC-0C88-4A7F-927C-E7915F3FAE42}"/>
    <dgm:cxn modelId="{B7FC9E2C-DC54-4202-97ED-B654D64400A1}" type="presOf" srcId="{AA9DE6BF-6C3D-4DAB-9AB2-973B6EC49967}" destId="{99178340-B9DC-4F2F-B42B-5AD628D7E8B0}" srcOrd="0" destOrd="0" presId="urn:microsoft.com/office/officeart/2005/8/layout/chevron2"/>
    <dgm:cxn modelId="{7ED4409D-B5CD-4E0F-8F1E-4CCBEB7426C3}" srcId="{5E9DC527-8532-430F-831C-A01F69ACB2EA}" destId="{D3A30895-23A0-40D2-9F71-BC9966C19620}" srcOrd="4" destOrd="0" parTransId="{DC47F9E0-7D39-4858-B5BB-EADA79662C04}" sibTransId="{C455450D-426B-40A7-B02A-B03A1283955E}"/>
    <dgm:cxn modelId="{19C0DABB-5D53-4E01-94AD-92F0B602DF82}" srcId="{5E9DC527-8532-430F-831C-A01F69ACB2EA}" destId="{ED067C55-7EB0-475C-9D0A-30E1AEA82FAA}" srcOrd="3" destOrd="0" parTransId="{EA9AC446-C8F8-4570-BEC7-3D5F79F88AD5}" sibTransId="{18834C53-B3C3-4508-AED6-0921AC3F28E2}"/>
    <dgm:cxn modelId="{19CDA82C-999E-4686-BF39-66997B374795}" type="presOf" srcId="{C40A4A45-7869-42ED-A837-49496D2FCAD9}" destId="{10EF4478-9863-443F-8125-0B69DAEF992D}" srcOrd="0" destOrd="0" presId="urn:microsoft.com/office/officeart/2005/8/layout/chevron2"/>
    <dgm:cxn modelId="{E098AE34-2749-4E9F-95C9-27A23FD9ADC6}" type="presOf" srcId="{947EB28B-7676-43B7-B450-97F837060133}" destId="{429197E3-333C-4A2C-9D73-1424E8DA2457}" srcOrd="0" destOrd="0" presId="urn:microsoft.com/office/officeart/2005/8/layout/chevron2"/>
    <dgm:cxn modelId="{00BB795C-40D1-4EBF-841D-C0C81D51CFEA}" type="presParOf" srcId="{1263B29F-7537-48DC-BB3B-4E24A8BE6B33}" destId="{4C09FA62-2069-4AA2-AFF0-44571BFB874C}" srcOrd="0" destOrd="0" presId="urn:microsoft.com/office/officeart/2005/8/layout/chevron2"/>
    <dgm:cxn modelId="{10077708-B8CE-4EBA-A6C6-106B7F8106C1}" type="presParOf" srcId="{4C09FA62-2069-4AA2-AFF0-44571BFB874C}" destId="{429197E3-333C-4A2C-9D73-1424E8DA2457}" srcOrd="0" destOrd="0" presId="urn:microsoft.com/office/officeart/2005/8/layout/chevron2"/>
    <dgm:cxn modelId="{39B429D1-8AB2-4A69-98C0-37BDB92E8178}" type="presParOf" srcId="{4C09FA62-2069-4AA2-AFF0-44571BFB874C}" destId="{10EF4478-9863-443F-8125-0B69DAEF992D}" srcOrd="1" destOrd="0" presId="urn:microsoft.com/office/officeart/2005/8/layout/chevron2"/>
    <dgm:cxn modelId="{E7E1C7FB-EADC-4B47-B4A8-455B10002743}" type="presParOf" srcId="{1263B29F-7537-48DC-BB3B-4E24A8BE6B33}" destId="{B418F431-F29A-431E-A3C6-E9D3D474F053}" srcOrd="1" destOrd="0" presId="urn:microsoft.com/office/officeart/2005/8/layout/chevron2"/>
    <dgm:cxn modelId="{F70D6963-6F33-4B25-9012-E0F8F5E23D1C}" type="presParOf" srcId="{1263B29F-7537-48DC-BB3B-4E24A8BE6B33}" destId="{C53A6756-7BA6-4237-A6ED-887C2E25D7DD}" srcOrd="2" destOrd="0" presId="urn:microsoft.com/office/officeart/2005/8/layout/chevron2"/>
    <dgm:cxn modelId="{3106DC1E-F951-47AE-9C0E-65BED43AB1ED}" type="presParOf" srcId="{C53A6756-7BA6-4237-A6ED-887C2E25D7DD}" destId="{4F2358DC-DAB6-4423-B266-015DF111AFDC}" srcOrd="0" destOrd="0" presId="urn:microsoft.com/office/officeart/2005/8/layout/chevron2"/>
    <dgm:cxn modelId="{F79035AE-4325-412F-B71F-563772B86CEE}" type="presParOf" srcId="{C53A6756-7BA6-4237-A6ED-887C2E25D7DD}" destId="{64864E0D-E97A-4E2B-8DF7-DF191D55B898}" srcOrd="1" destOrd="0" presId="urn:microsoft.com/office/officeart/2005/8/layout/chevron2"/>
    <dgm:cxn modelId="{C98FE639-E11E-46C1-8B3C-ACFA7F1D0C29}" type="presParOf" srcId="{1263B29F-7537-48DC-BB3B-4E24A8BE6B33}" destId="{059A8504-26D5-433A-99A9-49B94927CA8E}" srcOrd="3" destOrd="0" presId="urn:microsoft.com/office/officeart/2005/8/layout/chevron2"/>
    <dgm:cxn modelId="{43E4B4DF-5479-4D6F-AF3E-96F641A05A5D}" type="presParOf" srcId="{1263B29F-7537-48DC-BB3B-4E24A8BE6B33}" destId="{0F2FD1D1-2F42-4ED7-B3D4-EDD20C7DFAF8}" srcOrd="4" destOrd="0" presId="urn:microsoft.com/office/officeart/2005/8/layout/chevron2"/>
    <dgm:cxn modelId="{B7FB8EA4-31B2-434F-98F0-DBCFC955D3A5}" type="presParOf" srcId="{0F2FD1D1-2F42-4ED7-B3D4-EDD20C7DFAF8}" destId="{DA3CAEFD-51E8-45A0-ADC8-97F0761333E7}" srcOrd="0" destOrd="0" presId="urn:microsoft.com/office/officeart/2005/8/layout/chevron2"/>
    <dgm:cxn modelId="{740FA01A-C8A9-4DC6-BB0A-FB0D78871E24}" type="presParOf" srcId="{0F2FD1D1-2F42-4ED7-B3D4-EDD20C7DFAF8}" destId="{99178340-B9DC-4F2F-B42B-5AD628D7E8B0}" srcOrd="1" destOrd="0" presId="urn:microsoft.com/office/officeart/2005/8/layout/chevron2"/>
    <dgm:cxn modelId="{F405588C-C55E-4744-8F9C-B8BEB4325084}" type="presParOf" srcId="{1263B29F-7537-48DC-BB3B-4E24A8BE6B33}" destId="{9D0DD9A0-F119-4A66-AB63-F004102FB59A}" srcOrd="5" destOrd="0" presId="urn:microsoft.com/office/officeart/2005/8/layout/chevron2"/>
    <dgm:cxn modelId="{42EA60C9-F091-4216-AA5F-08C677241493}" type="presParOf" srcId="{1263B29F-7537-48DC-BB3B-4E24A8BE6B33}" destId="{C79B8473-5E92-42B8-8D6C-4955B2DCF172}" srcOrd="6" destOrd="0" presId="urn:microsoft.com/office/officeart/2005/8/layout/chevron2"/>
    <dgm:cxn modelId="{34AAC8CA-29C0-45A3-8E6C-1E4F85D124EF}" type="presParOf" srcId="{C79B8473-5E92-42B8-8D6C-4955B2DCF172}" destId="{2A925C41-A61A-4BF9-9683-1963A020727A}" srcOrd="0" destOrd="0" presId="urn:microsoft.com/office/officeart/2005/8/layout/chevron2"/>
    <dgm:cxn modelId="{BB26104E-7050-4A5B-B234-B35F0552E967}" type="presParOf" srcId="{C79B8473-5E92-42B8-8D6C-4955B2DCF172}" destId="{88D00100-3266-49BA-913D-DC4E2D6B3845}" srcOrd="1" destOrd="0" presId="urn:microsoft.com/office/officeart/2005/8/layout/chevron2"/>
    <dgm:cxn modelId="{F7140487-6D8D-4F08-9886-C5A287BE470D}" type="presParOf" srcId="{1263B29F-7537-48DC-BB3B-4E24A8BE6B33}" destId="{9BD8F20C-3B73-421C-B4F6-5BFF5AB4AFE2}" srcOrd="7" destOrd="0" presId="urn:microsoft.com/office/officeart/2005/8/layout/chevron2"/>
    <dgm:cxn modelId="{54D63A65-6A7C-44CE-A621-61196AACD60A}" type="presParOf" srcId="{1263B29F-7537-48DC-BB3B-4E24A8BE6B33}" destId="{C7DE2522-66B8-491C-8F63-1D0DCF5BC672}" srcOrd="8" destOrd="0" presId="urn:microsoft.com/office/officeart/2005/8/layout/chevron2"/>
    <dgm:cxn modelId="{CCA01EFD-52BA-48CB-B20E-C97B06429855}" type="presParOf" srcId="{C7DE2522-66B8-491C-8F63-1D0DCF5BC672}" destId="{48E00F65-8E0D-4264-A66D-1BD8E790D763}" srcOrd="0" destOrd="0" presId="urn:microsoft.com/office/officeart/2005/8/layout/chevron2"/>
    <dgm:cxn modelId="{F0574A57-309C-4738-9DBA-7E89A0607E6E}" type="presParOf" srcId="{C7DE2522-66B8-491C-8F63-1D0DCF5BC672}" destId="{7C268C5E-2F00-4802-AE9B-193D58FDF4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9197E3-333C-4A2C-9D73-1424E8DA2457}">
      <dsp:nvSpPr>
        <dsp:cNvPr id="0" name=""/>
        <dsp:cNvSpPr/>
      </dsp:nvSpPr>
      <dsp:spPr>
        <a:xfrm rot="5400000">
          <a:off x="-139330" y="139561"/>
          <a:ext cx="928867" cy="650207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-139330" y="139561"/>
        <a:ext cx="928867" cy="650207"/>
      </dsp:txXfrm>
    </dsp:sp>
    <dsp:sp modelId="{10EF4478-9863-443F-8125-0B69DAEF992D}">
      <dsp:nvSpPr>
        <dsp:cNvPr id="0" name=""/>
        <dsp:cNvSpPr/>
      </dsp:nvSpPr>
      <dsp:spPr>
        <a:xfrm rot="5400000">
          <a:off x="4131926" y="-3432548"/>
          <a:ext cx="603764" cy="7636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Социально-коммуникативное развитие</a:t>
          </a:r>
          <a:endParaRPr lang="ru-RU" sz="3300" kern="1200" dirty="0"/>
        </a:p>
      </dsp:txBody>
      <dsp:txXfrm rot="5400000">
        <a:off x="4131926" y="-3432548"/>
        <a:ext cx="603764" cy="7636542"/>
      </dsp:txXfrm>
    </dsp:sp>
    <dsp:sp modelId="{4F2358DC-DAB6-4423-B266-015DF111AFDC}">
      <dsp:nvSpPr>
        <dsp:cNvPr id="0" name=""/>
        <dsp:cNvSpPr/>
      </dsp:nvSpPr>
      <dsp:spPr>
        <a:xfrm rot="5400000">
          <a:off x="-139330" y="949025"/>
          <a:ext cx="928867" cy="650207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-139330" y="949025"/>
        <a:ext cx="928867" cy="650207"/>
      </dsp:txXfrm>
    </dsp:sp>
    <dsp:sp modelId="{64864E0D-E97A-4E2B-8DF7-DF191D55B898}">
      <dsp:nvSpPr>
        <dsp:cNvPr id="0" name=""/>
        <dsp:cNvSpPr/>
      </dsp:nvSpPr>
      <dsp:spPr>
        <a:xfrm rot="5400000">
          <a:off x="4166596" y="-2706693"/>
          <a:ext cx="603764" cy="7636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Познавательное развитие</a:t>
          </a:r>
          <a:endParaRPr lang="ru-RU" sz="3300" kern="1200" dirty="0"/>
        </a:p>
      </dsp:txBody>
      <dsp:txXfrm rot="5400000">
        <a:off x="4166596" y="-2706693"/>
        <a:ext cx="603764" cy="7636542"/>
      </dsp:txXfrm>
    </dsp:sp>
    <dsp:sp modelId="{DA3CAEFD-51E8-45A0-ADC8-97F0761333E7}">
      <dsp:nvSpPr>
        <dsp:cNvPr id="0" name=""/>
        <dsp:cNvSpPr/>
      </dsp:nvSpPr>
      <dsp:spPr>
        <a:xfrm rot="5400000">
          <a:off x="-139330" y="1758490"/>
          <a:ext cx="928867" cy="65020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-139330" y="1758490"/>
        <a:ext cx="928867" cy="650207"/>
      </dsp:txXfrm>
    </dsp:sp>
    <dsp:sp modelId="{99178340-B9DC-4F2F-B42B-5AD628D7E8B0}">
      <dsp:nvSpPr>
        <dsp:cNvPr id="0" name=""/>
        <dsp:cNvSpPr/>
      </dsp:nvSpPr>
      <dsp:spPr>
        <a:xfrm rot="5400000">
          <a:off x="4166596" y="-1897229"/>
          <a:ext cx="603764" cy="7636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Речевое развитие</a:t>
          </a:r>
          <a:endParaRPr lang="ru-RU" sz="3300" kern="1200" dirty="0"/>
        </a:p>
      </dsp:txBody>
      <dsp:txXfrm rot="5400000">
        <a:off x="4166596" y="-1897229"/>
        <a:ext cx="603764" cy="7636542"/>
      </dsp:txXfrm>
    </dsp:sp>
    <dsp:sp modelId="{2A925C41-A61A-4BF9-9683-1963A020727A}">
      <dsp:nvSpPr>
        <dsp:cNvPr id="0" name=""/>
        <dsp:cNvSpPr/>
      </dsp:nvSpPr>
      <dsp:spPr>
        <a:xfrm rot="5400000">
          <a:off x="-139330" y="2567954"/>
          <a:ext cx="928867" cy="650207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-139330" y="2567954"/>
        <a:ext cx="928867" cy="650207"/>
      </dsp:txXfrm>
    </dsp:sp>
    <dsp:sp modelId="{88D00100-3266-49BA-913D-DC4E2D6B3845}">
      <dsp:nvSpPr>
        <dsp:cNvPr id="0" name=""/>
        <dsp:cNvSpPr/>
      </dsp:nvSpPr>
      <dsp:spPr>
        <a:xfrm rot="5400000">
          <a:off x="4166596" y="-1087764"/>
          <a:ext cx="603764" cy="7636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Художественно-эстетическое развитие</a:t>
          </a:r>
          <a:endParaRPr lang="ru-RU" sz="3300" kern="1200" dirty="0"/>
        </a:p>
      </dsp:txBody>
      <dsp:txXfrm rot="5400000">
        <a:off x="4166596" y="-1087764"/>
        <a:ext cx="603764" cy="7636542"/>
      </dsp:txXfrm>
    </dsp:sp>
    <dsp:sp modelId="{48E00F65-8E0D-4264-A66D-1BD8E790D763}">
      <dsp:nvSpPr>
        <dsp:cNvPr id="0" name=""/>
        <dsp:cNvSpPr/>
      </dsp:nvSpPr>
      <dsp:spPr>
        <a:xfrm rot="5400000">
          <a:off x="-139330" y="3377419"/>
          <a:ext cx="928867" cy="650207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5400000">
        <a:off x="-139330" y="3377419"/>
        <a:ext cx="928867" cy="650207"/>
      </dsp:txXfrm>
    </dsp:sp>
    <dsp:sp modelId="{7C268C5E-2F00-4802-AE9B-193D58FDF420}">
      <dsp:nvSpPr>
        <dsp:cNvPr id="0" name=""/>
        <dsp:cNvSpPr/>
      </dsp:nvSpPr>
      <dsp:spPr>
        <a:xfrm rot="5400000">
          <a:off x="4166596" y="-278300"/>
          <a:ext cx="603764" cy="7636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Физическое развитие</a:t>
          </a:r>
          <a:endParaRPr lang="ru-RU" sz="3300" kern="1200" dirty="0"/>
        </a:p>
      </dsp:txBody>
      <dsp:txXfrm rot="5400000">
        <a:off x="4166596" y="-278300"/>
        <a:ext cx="603764" cy="7636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085184"/>
            <a:ext cx="4888632" cy="15365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200" dirty="0" smtClean="0">
                <a:solidFill>
                  <a:srgbClr val="002060"/>
                </a:solidFill>
              </a:rPr>
              <a:t>Старший воспитатель МАДОУ </a:t>
            </a:r>
            <a:r>
              <a:rPr lang="ru-RU" sz="2200" dirty="0" smtClean="0">
                <a:solidFill>
                  <a:srgbClr val="002060"/>
                </a:solidFill>
              </a:rPr>
              <a:t>№ </a:t>
            </a:r>
            <a:r>
              <a:rPr lang="ru-RU" sz="2200" dirty="0" smtClean="0">
                <a:solidFill>
                  <a:srgbClr val="002060"/>
                </a:solidFill>
              </a:rPr>
              <a:t>78</a:t>
            </a:r>
          </a:p>
          <a:p>
            <a:r>
              <a:rPr lang="ru-RU" sz="2200" dirty="0" err="1" smtClean="0">
                <a:solidFill>
                  <a:srgbClr val="002060"/>
                </a:solidFill>
              </a:rPr>
              <a:t>Чепой</a:t>
            </a:r>
            <a:r>
              <a:rPr lang="ru-RU" sz="2200" dirty="0" smtClean="0">
                <a:solidFill>
                  <a:srgbClr val="002060"/>
                </a:solidFill>
              </a:rPr>
              <a:t> Татьяна Валентиновна 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кингстон\фг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632848" cy="5468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829614"/>
            <a:ext cx="84249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Как изменил ФГОС отношение к результату педагогической деятельности воспитателя? 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воспитания до ФГОС и после введения?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96953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«Стандарт дошкольного образования – это, прежде всего, стандарт поддержки разнообразия детства» А.Г. </a:t>
            </a:r>
            <a:r>
              <a:rPr lang="ru-RU" dirty="0" err="1" smtClean="0">
                <a:solidFill>
                  <a:srgbClr val="002060"/>
                </a:solidFill>
              </a:rPr>
              <a:t>Асмолов</a:t>
            </a:r>
            <a:endParaRPr lang="ru-RU" dirty="0"/>
          </a:p>
        </p:txBody>
      </p:sp>
      <p:pic>
        <p:nvPicPr>
          <p:cNvPr id="7" name="Содержимое 3" descr="asmolo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104" y="4083618"/>
            <a:ext cx="3400953" cy="26280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7" y="585062"/>
            <a:ext cx="84249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Чем представлены требования стандарта к результатам освоения программы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492896"/>
            <a:ext cx="2435721" cy="287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Целевые ориентиры образования в младенческом и раннем возрасте: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действий;</a:t>
            </a:r>
            <a:br>
              <a:rPr lang="ru-RU" sz="2000" dirty="0" smtClean="0"/>
            </a:br>
            <a:r>
              <a:rPr lang="ru-RU" sz="2000" dirty="0" smtClean="0"/>
              <a:t>- использует специфические, культурно фиксированные предметные действия, знает назначение бытовых предметов (ложки, расчёски,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</a:t>
            </a:r>
            <a:br>
              <a:rPr lang="ru-RU" sz="2000" dirty="0" smtClean="0"/>
            </a:br>
            <a:r>
              <a:rPr lang="ru-RU" sz="2000" dirty="0" smtClean="0"/>
              <a:t>- владеет активной речью, включённой в общение; может обращаться с вопросами и просьбами, понимает речь взрослых; знает названия окружающих предметов и игрушек;</a:t>
            </a:r>
            <a:br>
              <a:rPr lang="ru-RU" sz="2000" dirty="0" smtClean="0"/>
            </a:br>
            <a:r>
              <a:rPr lang="ru-RU" sz="2000" dirty="0" smtClean="0"/>
              <a:t>- стремится к общению со взрослыми и активно подражает им в движениях и действиях; появляются игры, в которых ребенок воспроизводит действия взрослого;</a:t>
            </a:r>
            <a:br>
              <a:rPr lang="ru-RU" sz="2000" dirty="0" smtClean="0"/>
            </a:br>
            <a:r>
              <a:rPr lang="ru-RU" sz="2000" dirty="0" smtClean="0"/>
              <a:t>- проявляет интерес к сверстникам; наблюдает за их действиями и подражает им;</a:t>
            </a:r>
            <a:br>
              <a:rPr lang="ru-RU" sz="2000" dirty="0" smtClean="0"/>
            </a:br>
            <a:r>
              <a:rPr lang="ru-RU" sz="2000" dirty="0" smtClean="0"/>
              <a:t>- 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  <a:br>
              <a:rPr lang="ru-RU" sz="2000" dirty="0" smtClean="0"/>
            </a:br>
            <a:r>
              <a:rPr lang="ru-RU" sz="2000" dirty="0" smtClean="0"/>
              <a:t>- у ребёнка развита крупная моторика, он стремится осваивать различные виды движения (бег, лазанье, перешагивание и пр.).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9512" y="171584"/>
            <a:ext cx="8784976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Целевые ориентиры на этапе завершения дошкольного образования: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обладает развитым воображением, которое реализуется в разных видах деятельности, и прежде всего в игре; ребёнок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ребёнка складываются предпосылки грамотности;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у ребёнка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- ребёнок проявляет любознательность, задаёт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живёт;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ребёнок способен к принятию собственных решений, опираясь на свои знания и умения в различных видах деятельности.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7" y="1139059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32656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Слабые стороны ФГОС ДО </a:t>
            </a:r>
          </a:p>
          <a:p>
            <a:pPr algn="just">
              <a:buFont typeface="Wingdings" pitchFamily="2" charset="2"/>
              <a:buNone/>
            </a:pPr>
            <a:r>
              <a:rPr lang="ru-RU" sz="2000" dirty="0" smtClean="0">
                <a:cs typeface="Times New Roman" pitchFamily="18" charset="0"/>
              </a:rPr>
              <a:t>1. Цели и задачи, целевые ориентиры дошкольного образования между собой не согласованы. В ФГОС дошкольного образования не дифференцируются цели, задачи и целевые ориентиры дошкольного образования, дошкольной образовательной организации, образовательной программы детского сада и образовательной деятельности       педагога. Они накладываются друг на друга и подменяют друг друга.</a:t>
            </a:r>
          </a:p>
          <a:p>
            <a:pPr algn="just">
              <a:buFont typeface="Wingdings" pitchFamily="2" charset="2"/>
              <a:buNone/>
            </a:pPr>
            <a:r>
              <a:rPr lang="ru-RU" sz="2000" dirty="0" smtClean="0">
                <a:cs typeface="Times New Roman" pitchFamily="18" charset="0"/>
              </a:rPr>
              <a:t>2. Необходимо точно определить, что подразумевается под понятие социально-коммуникативное развитие как образовательная область развития дошкольника</a:t>
            </a:r>
          </a:p>
          <a:p>
            <a:pPr algn="just">
              <a:buFont typeface="Wingdings" pitchFamily="2" charset="2"/>
              <a:buNone/>
            </a:pPr>
            <a:r>
              <a:rPr lang="ru-RU" sz="2000" dirty="0" smtClean="0">
                <a:cs typeface="Times New Roman" pitchFamily="18" charset="0"/>
              </a:rPr>
              <a:t>3. С стандарте разведены познавательное развитие и речевое развитие, ходя  они объединяясь образуют умственное развитие</a:t>
            </a:r>
          </a:p>
          <a:p>
            <a:pPr>
              <a:buFont typeface="Wingdings" pitchFamily="2" charset="2"/>
              <a:buNone/>
            </a:pPr>
            <a:r>
              <a:rPr lang="ru-RU" sz="2000" dirty="0" smtClean="0">
                <a:cs typeface="Times New Roman" pitchFamily="18" charset="0"/>
              </a:rPr>
              <a:t>4. Достаточно слабо прописана в стандарте реализация содержания. Нет упоминания форм и видов образовательной деятельности, их взаимодействия и методов. Не указываются формы организации самостоятельной групповой и коллективной деятельности. </a:t>
            </a:r>
          </a:p>
          <a:p>
            <a:pPr>
              <a:buFont typeface="Wingdings" pitchFamily="2" charset="2"/>
              <a:buNone/>
            </a:pPr>
            <a:r>
              <a:rPr lang="ru-RU" sz="2000" dirty="0" smtClean="0"/>
              <a:t> </a:t>
            </a:r>
            <a:r>
              <a:rPr lang="en-US" sz="2000" dirty="0" smtClean="0">
                <a:cs typeface="Times New Roman" pitchFamily="18" charset="0"/>
              </a:rPr>
              <a:t>5</a:t>
            </a:r>
            <a:r>
              <a:rPr lang="ru-RU" sz="2000" dirty="0" smtClean="0">
                <a:cs typeface="Times New Roman" pitchFamily="18" charset="0"/>
              </a:rPr>
              <a:t>. В стандарте достаточно подробно прописаны психологические условия построения образовательного процесса с дошкольниками, но не прописаны педагогические условия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 algn="just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77072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793507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При проектировании основной образовательной программы, поскольку описание целей внедрения ФГОС дошкольного образования и целевых ориентиров расходятся и не соответствуют результатам реализации образовательной программы, детским садам придется вводить в образовательную программу промежуточные задачи, которые сблизят их и сориентируют на результат образовательного процесса, преемственный школе.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7. В стандарте отсутствуют понятия основной и вариативной части образовательной программы – как примерной, так и образовательной программы детского сада. Отсутствует описание их взаимоотношений с понятиями «основная» и «дополнительная» образовательная услуга, нет дифференциации между содержанием образовательной услуги и услуг по уходу, присмотру и оздоровлению, характеристики специфики реализации этих услуг в условиях видового разнообразия ДОО (как это прописано в государственной программе РФ «Развитие образования») и инновационных форм дошкольного образования.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сожалению, на сегодня нет методики расчета пропорции 60-40% основной и вариативной части ООП, нет соотнесения их с федеральным и региональным, местным компонентами образовательной программы.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1. Вопрос-ответ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23731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1. Что такое ФГОС ДО? </a:t>
            </a:r>
          </a:p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dirty="0" smtClean="0"/>
              <a:t>Федеральный государственный образовательный стандарт дошкольного образования</a:t>
            </a:r>
          </a:p>
          <a:p>
            <a:pPr algn="just"/>
            <a:r>
              <a:rPr lang="ru-RU" b="1" dirty="0" smtClean="0"/>
              <a:t>2. Когда вступил в силу ФГОС ДО? </a:t>
            </a:r>
          </a:p>
          <a:p>
            <a:pPr algn="just">
              <a:buNone/>
            </a:pPr>
            <a:r>
              <a:rPr lang="ru-RU" dirty="0" smtClean="0"/>
              <a:t>    Приказ № 1155 Министерства образования и науки РФ 17.10.2013 г «Об утверждении Федерального государственного образовательного стандарта дошкольного образования» вступил в силу с 01.01.2014 г.</a:t>
            </a:r>
          </a:p>
          <a:p>
            <a:pPr lvl="0" algn="just"/>
            <a:r>
              <a:rPr lang="ru-RU" b="1" dirty="0" smtClean="0"/>
              <a:t>3. На основе каких законодательных документов разработан стандарт? </a:t>
            </a:r>
          </a:p>
          <a:p>
            <a:pPr lvl="0">
              <a:buNone/>
            </a:pPr>
            <a:r>
              <a:rPr lang="ru-RU" dirty="0" smtClean="0"/>
              <a:t>    - Конституция РФ</a:t>
            </a:r>
          </a:p>
          <a:p>
            <a:pPr lvl="0">
              <a:buNone/>
            </a:pPr>
            <a:r>
              <a:rPr lang="ru-RU" dirty="0" smtClean="0"/>
              <a:t>    - Законодательные документы РФ, в т. ч. «Закон об образовании в Российской Федерации»</a:t>
            </a:r>
          </a:p>
          <a:p>
            <a:pPr lvl="0">
              <a:buNone/>
            </a:pPr>
            <a:r>
              <a:rPr lang="ru-RU" dirty="0" smtClean="0"/>
              <a:t>   - Конвенция ООН о правах ребенка</a:t>
            </a:r>
            <a:endParaRPr lang="ru-RU" b="1" dirty="0" smtClean="0"/>
          </a:p>
          <a:p>
            <a:pPr algn="just"/>
            <a:r>
              <a:rPr lang="ru-RU" b="1" dirty="0" smtClean="0"/>
              <a:t>4. Какой закон утратил силу в связи с введением ФГОС ДО?</a:t>
            </a:r>
          </a:p>
          <a:p>
            <a:pPr>
              <a:buNone/>
            </a:pPr>
            <a:r>
              <a:rPr lang="ru-RU" dirty="0" smtClean="0"/>
              <a:t>     - приказы Министерства образования и науки РФ:</a:t>
            </a:r>
          </a:p>
          <a:p>
            <a:pPr lvl="0"/>
            <a:r>
              <a:rPr lang="ru-RU" dirty="0" smtClean="0"/>
              <a:t>от 23.11.2009 № 655 «Об утверждении и введении в действие федеральных государственных требований в структуре основной общеобразовательной программы дошкольного образования»</a:t>
            </a:r>
          </a:p>
          <a:p>
            <a:pPr lvl="0"/>
            <a:r>
              <a:rPr lang="ru-RU" dirty="0" smtClean="0"/>
              <a:t>20.07.2011 № 2151 «Об утверждении федеральных государственных требований к условиям реализации основной общеобразовательной программы дошкольного образования»).</a:t>
            </a:r>
          </a:p>
          <a:p>
            <a:pPr algn="just"/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0405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 Ассоциации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Какие ассоциации возникают у вас, когда вы слышите ФГОС ДО? </a:t>
            </a:r>
          </a:p>
          <a:p>
            <a:r>
              <a:rPr lang="ru-RU" dirty="0" smtClean="0"/>
              <a:t>Опишите и изобразите.</a:t>
            </a:r>
          </a:p>
          <a:p>
            <a:endParaRPr lang="ru-RU" dirty="0"/>
          </a:p>
        </p:txBody>
      </p:sp>
      <p:pic>
        <p:nvPicPr>
          <p:cNvPr id="5" name="Рисунок 3" descr="фгос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5914" y="3429000"/>
            <a:ext cx="5177484" cy="318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ФГОС ДО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Модернизация и совершенствование системы ДО, обеспечение получения качественного ДО;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Установление преемственности между уровнями образования (в программах, формах работы);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основ для гармоничного психического и личностного развития ребенка;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Равные стартовые возможности для всех детей для успешного обучения в школе;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подход к ребенку определяет развитие его возможностей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51520" y="254731"/>
            <a:ext cx="856895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Выберите из предложенных вариантов правильные варианты ответов. 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ФГОС: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социального статуса ДО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Сохранение жизни и здоровья воспитанников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государством равенства возможностей для каждого ребенка в получении качественного дошкольного образования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государственных гарантий уровня и качества образования на основе единства обязательных требований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всех воспитанников стандартными знаниями, умениями и навыками необходимыми для обучения в 1 классе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Сохранение единства образовательного пространства РФ относительно уровня дошкольного образования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0"/>
            <a:ext cx="8136904" cy="6754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ФГОС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Повышение социального статуса ДО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Обеспечение государством равенства возможностей для каждого ребенка в получении качественного дошкольного образования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Обеспечение государственных гарантий уровня и качества образования на основе единства обязательных требований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Сохранение единства образовательного пространства РФ относительно уровня дошкольного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669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ФГОС ДО:</a:t>
            </a:r>
          </a:p>
          <a:p>
            <a:pPr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1.Охрана и укрепление физического и психического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здоровья детей, в том числе их эмоционального благополучия</a:t>
            </a:r>
          </a:p>
          <a:p>
            <a:pPr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2.Обеспечение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равных возможностей для полноценного развития каждого ребенка в период дошкольного детства независимо от места проживания, пола, нации, языка, социального статуса, психофизиологических и других особенностей (в том числе ОВЗ)</a:t>
            </a:r>
          </a:p>
          <a:p>
            <a:pPr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3.Обеспечение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преемственности ООП ДО и НОО</a:t>
            </a:r>
          </a:p>
          <a:p>
            <a:pPr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Создание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благоприятных условий развития детей в соответствии с их возрастными и индивидуальными особенностями и склонностями, развитие способностей и творческого потенциала каждого ребенка </a:t>
            </a:r>
          </a:p>
          <a:p>
            <a:pPr>
              <a:buFont typeface="Wingdings" pitchFamily="2" charset="2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Объединение обучения и воспитания в целостный образовательный процесс на основе духовно-нравственных 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поведения.</a:t>
            </a:r>
          </a:p>
          <a:p>
            <a:pPr algn="just"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Формирование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общей культуры личности детей, в том числе ценностей здорового образа жизни, развитие их социальных, нравственных, эстетических, интеллектуальных, физических качеств, инициативности, самостоятельности и ответственности, формирование предпосылок учебной деятельности</a:t>
            </a:r>
          </a:p>
          <a:p>
            <a:pPr algn="just"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Обеспечение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вариативности и разнообразия содержания Программ и организационных форм ДО, возможности формирования Программ различной направленности с учетом образовательных потребностей, способностей и состояния здоровья детей</a:t>
            </a:r>
          </a:p>
          <a:p>
            <a:pPr algn="just"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Формирование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среды, соответствующей возрастным, индивидуальным, психологическим и физиологическим особенностям детей</a:t>
            </a:r>
          </a:p>
          <a:p>
            <a:pPr algn="just"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Обеспечение психолого-педагогической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поддержки семьи и повышение компетентности родителей (законных представителей) в вопросах развития и образования, охраны и укрепления здоровья детей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58390"/>
            <a:ext cx="85689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Что изменилось после введения ФГОС ДО в работе педагога?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79512" y="1293314"/>
            <a:ext cx="843128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0975" algn="l"/>
              </a:tabLst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Требования к педагогической квалификации.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0975" algn="l"/>
              </a:tabLst>
            </a:pP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0975" algn="l"/>
              </a:tabLst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Требования к планированию воспитательной деятельности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0975" algn="l"/>
              </a:tabLst>
            </a:pP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180975" algn="l"/>
              </a:tabLs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Содержание коррекционной работы и/или инклюзивного образования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180975" algn="l"/>
              </a:tabLst>
            </a:pPr>
            <a:endParaRPr lang="ru-RU" sz="2800" dirty="0" smtClean="0">
              <a:cs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180975" algn="l"/>
              </a:tabLst>
            </a:pPr>
            <a:r>
              <a:rPr lang="ru-RU" sz="2800" dirty="0" smtClean="0"/>
              <a:t>Педагогическая диагностика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09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ны картинки\126 фоны для презентаций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0063" y="1905000"/>
          <a:ext cx="8286750" cy="4167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332656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1227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1. Вопрос-ответ </vt:lpstr>
      <vt:lpstr>Слайд 3</vt:lpstr>
      <vt:lpstr>Значение ФГОС ДО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2015-01-15T06:37:41Z</dcterms:created>
  <dcterms:modified xsi:type="dcterms:W3CDTF">2015-04-23T21:41:54Z</dcterms:modified>
</cp:coreProperties>
</file>