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0" r:id="rId3"/>
    <p:sldId id="271" r:id="rId4"/>
    <p:sldId id="272" r:id="rId5"/>
    <p:sldId id="268" r:id="rId6"/>
    <p:sldId id="257" r:id="rId7"/>
    <p:sldId id="267" r:id="rId8"/>
    <p:sldId id="265" r:id="rId9"/>
    <p:sldId id="264" r:id="rId10"/>
    <p:sldId id="258" r:id="rId11"/>
    <p:sldId id="288" r:id="rId12"/>
    <p:sldId id="289" r:id="rId13"/>
    <p:sldId id="259" r:id="rId14"/>
    <p:sldId id="260" r:id="rId15"/>
    <p:sldId id="261" r:id="rId16"/>
    <p:sldId id="281" r:id="rId17"/>
    <p:sldId id="269" r:id="rId18"/>
    <p:sldId id="282" r:id="rId19"/>
    <p:sldId id="273" r:id="rId20"/>
    <p:sldId id="275" r:id="rId21"/>
    <p:sldId id="283" r:id="rId22"/>
    <p:sldId id="284" r:id="rId23"/>
    <p:sldId id="276" r:id="rId24"/>
    <p:sldId id="277" r:id="rId25"/>
    <p:sldId id="274" r:id="rId26"/>
    <p:sldId id="278" r:id="rId27"/>
    <p:sldId id="287" r:id="rId28"/>
    <p:sldId id="279" r:id="rId29"/>
    <p:sldId id="280" r:id="rId30"/>
    <p:sldId id="285" r:id="rId31"/>
    <p:sldId id="286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7" autoAdjust="0"/>
    <p:restoredTop sz="94660"/>
  </p:normalViewPr>
  <p:slideViewPr>
    <p:cSldViewPr>
      <p:cViewPr varScale="1">
        <p:scale>
          <a:sx n="104" d="100"/>
          <a:sy n="104" d="100"/>
        </p:scale>
        <p:origin x="39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5FFAC-4749-4AAF-9A35-C7131C70269C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450423-B6EB-45BB-B83F-D01E49EEC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775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20000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09AFE-C628-4621-8D9B-0C15546F31B4}" type="datetimeFigureOut">
              <a:rPr lang="ru-RU" smtClean="0"/>
              <a:pPr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39252-56DA-4CB9-AB3D-9B33AF8DD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20000">
    <p:strips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1"/>
            <a:ext cx="7772400" cy="1152128"/>
          </a:xfrm>
        </p:spPr>
        <p:txBody>
          <a:bodyPr>
            <a:normAutofit/>
          </a:bodyPr>
          <a:lstStyle/>
          <a:p>
            <a:r>
              <a:rPr lang="ru-RU" sz="3200" b="1" u="sng" dirty="0" smtClean="0">
                <a:solidFill>
                  <a:srgbClr val="002060"/>
                </a:solidFill>
              </a:rPr>
              <a:t>Проект: «Мудрая птица»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819" y="1060286"/>
            <a:ext cx="4813161" cy="5162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077774" y="5706835"/>
            <a:ext cx="5293252" cy="1077218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50800" dist="25000" dir="5400000" rotWithShape="0">
              <a:srgbClr val="000000">
                <a:alpha val="40000"/>
              </a:srgbClr>
            </a:outerShdw>
          </a:effectLst>
          <a:scene3d>
            <a:camera prst="isometricOffAxis2Left"/>
            <a:lightRig rig="threePt" dir="t"/>
          </a:scene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600" i="1" dirty="0" smtClean="0"/>
              <a:t>    </a:t>
            </a:r>
          </a:p>
          <a:p>
            <a:r>
              <a:rPr lang="ru-RU" sz="1600" b="1" i="1" dirty="0" smtClean="0"/>
              <a:t>                     </a:t>
            </a:r>
            <a:r>
              <a:rPr lang="ru-RU" sz="1400" b="1" i="1" dirty="0" smtClean="0"/>
              <a:t>Ученик 1 класса </a:t>
            </a:r>
            <a:r>
              <a:rPr lang="ru-RU" sz="1600" b="1" i="1" dirty="0" smtClean="0"/>
              <a:t>Власов Денис</a:t>
            </a:r>
          </a:p>
          <a:p>
            <a:r>
              <a:rPr lang="ru-RU" sz="1600" b="1" i="1" dirty="0" smtClean="0"/>
              <a:t> МОУ «Новоилимская СОШ имени Н. И. Черных»</a:t>
            </a:r>
          </a:p>
          <a:p>
            <a:r>
              <a:rPr lang="ru-RU" sz="1600" b="1" i="1" dirty="0" smtClean="0"/>
              <a:t>                   Руководитель: Сердюкова Н.Ф.</a:t>
            </a:r>
            <a:endParaRPr lang="ru-RU" sz="1600" b="1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0">
        <p:checker/>
      </p:transition>
    </mc:Choice>
    <mc:Fallback xmlns="">
      <p:transition spd="slow" advTm="3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4941168"/>
            <a:ext cx="8496944" cy="1584176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Совы- </a:t>
            </a:r>
            <a:r>
              <a:rPr lang="ru-RU" sz="2800" dirty="0" smtClean="0">
                <a:solidFill>
                  <a:srgbClr val="C00000"/>
                </a:solidFill>
              </a:rPr>
              <a:t>хищные</a:t>
            </a:r>
            <a:r>
              <a:rPr lang="ru-RU" sz="2800" dirty="0" smtClean="0"/>
              <a:t> птицы. Питаются млекопитающими, другими птицами, рептилиями. Они не могут жевать добычу, у них нет зубов, они ее глотают целиком.</a:t>
            </a:r>
            <a:endParaRPr lang="ru-RU" sz="2800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" r="72"/>
          <a:stretch>
            <a:fillRect/>
          </a:stretch>
        </p:blipFill>
        <p:spPr>
          <a:xfrm>
            <a:off x="467544" y="260648"/>
            <a:ext cx="4416491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40768"/>
            <a:ext cx="4104456" cy="3313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980728"/>
            <a:ext cx="3275856" cy="5191472"/>
          </a:xfrm>
        </p:spPr>
        <p:txBody>
          <a:bodyPr>
            <a:normAutofit/>
          </a:bodyPr>
          <a:lstStyle/>
          <a:p>
            <a:pPr algn="ctr">
              <a:lnSpc>
                <a:spcPct val="200000"/>
              </a:lnSpc>
            </a:pPr>
            <a:r>
              <a:rPr lang="ru-RU" sz="3600" b="1" dirty="0"/>
              <a:t>Есть среди совиных и прекрасные </a:t>
            </a:r>
            <a:r>
              <a:rPr lang="ru-RU" sz="3600" b="1" dirty="0" smtClean="0"/>
              <a:t>рыболовы.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15617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7374830"/>
      </p:ext>
    </p:extLst>
  </p:cSld>
  <p:clrMapOvr>
    <a:masterClrMapping/>
  </p:clrMapOvr>
  <p:transition spd="med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980728"/>
            <a:ext cx="3275856" cy="519147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ru-RU" sz="3600" dirty="0"/>
              <a:t>Совы образуют крепкую семейную пару на всю жизнь</a:t>
            </a:r>
            <a:r>
              <a:rPr lang="ru-RU" sz="3600" dirty="0" smtClean="0"/>
              <a:t>.</a:t>
            </a:r>
          </a:p>
          <a:p>
            <a:pPr algn="ctr"/>
            <a:endParaRPr lang="ru-RU" sz="3600" dirty="0"/>
          </a:p>
          <a:p>
            <a:pPr algn="ctr"/>
            <a:r>
              <a:rPr lang="ru-RU" sz="3600" dirty="0"/>
              <a:t> Яйца высиживает самка, но кормлением птенцов занимаются оба родителя. </a:t>
            </a:r>
            <a:endParaRPr lang="ru-RU" sz="3600" dirty="0" smtClean="0"/>
          </a:p>
          <a:p>
            <a:pPr algn="ctr"/>
            <a:endParaRPr lang="ru-RU" sz="3600" dirty="0"/>
          </a:p>
          <a:p>
            <a:pPr algn="ctr"/>
            <a:r>
              <a:rPr lang="ru-RU" sz="3600" dirty="0"/>
              <a:t>Живёт сова в природе около 20 лет.</a:t>
            </a:r>
          </a:p>
          <a:p>
            <a:pPr algn="ctr">
              <a:lnSpc>
                <a:spcPct val="200000"/>
              </a:lnSpc>
            </a:pPr>
            <a:endParaRPr lang="ru-RU" sz="36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92696"/>
            <a:ext cx="5580112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191974"/>
      </p:ext>
    </p:extLst>
  </p:cSld>
  <p:clrMapOvr>
    <a:masterClrMapping/>
  </p:clrMapOvr>
  <p:transition spd="med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Цепко держатся на ветке и легко хватают добычу с помощью пальцев, два среди которых обращены вперёд, а два назад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36911"/>
            <a:ext cx="2928986" cy="3087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886" y="3429000"/>
            <a:ext cx="266429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3571" y="2636912"/>
            <a:ext cx="2604979" cy="3087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2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29642" cy="2942328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Большинство сов- ночные птицы. </a:t>
            </a:r>
            <a: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ru-RU" sz="36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Несколько видов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 </a:t>
            </a:r>
            <a:r>
              <a:rPr lang="ru-RU" sz="2800" dirty="0" smtClean="0">
                <a:solidFill>
                  <a:srgbClr val="C00000"/>
                </a:solidFill>
              </a:rPr>
              <a:t>воробьиный сычик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активны по утрам или на закате, </a:t>
            </a:r>
            <a:b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некоторые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</a:t>
            </a:r>
            <a:r>
              <a:rPr lang="ru-RU" sz="2800" dirty="0" smtClean="0">
                <a:solidFill>
                  <a:srgbClr val="C00000"/>
                </a:solidFill>
              </a:rPr>
              <a:t>болотная сова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охотятся днём. 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493954"/>
            <a:ext cx="4117205" cy="308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588" y="3493954"/>
            <a:ext cx="3981771" cy="3083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2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4" y="273050"/>
            <a:ext cx="5256584" cy="1211734"/>
          </a:xfrm>
        </p:spPr>
        <p:txBody>
          <a:bodyPr>
            <a:noAutofit/>
          </a:bodyPr>
          <a:lstStyle/>
          <a:p>
            <a:r>
              <a:rPr lang="ru-RU" sz="2400" dirty="0" smtClean="0"/>
              <a:t>               ЗВУКИ </a:t>
            </a:r>
            <a:r>
              <a:rPr lang="ru-RU" sz="2400" dirty="0"/>
              <a:t>совы </a:t>
            </a:r>
            <a:r>
              <a:rPr lang="ru-RU" sz="2400" dirty="0" smtClean="0"/>
              <a:t>– </a:t>
            </a:r>
            <a:br>
              <a:rPr lang="ru-RU" sz="2400" dirty="0" smtClean="0"/>
            </a:br>
            <a:r>
              <a:rPr lang="ru-RU" sz="2400" dirty="0" smtClean="0"/>
              <a:t>« </a:t>
            </a:r>
            <a:r>
              <a:rPr lang="ru-RU" sz="2400" dirty="0"/>
              <a:t>уханье</a:t>
            </a:r>
            <a:r>
              <a:rPr lang="ru-RU" sz="2400" dirty="0" smtClean="0"/>
              <a:t>», писк</a:t>
            </a:r>
            <a:r>
              <a:rPr lang="ru-RU" sz="2400" dirty="0"/>
              <a:t>, шипение и крики.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364088" y="3212976"/>
            <a:ext cx="3600401" cy="966531"/>
          </a:xfrm>
        </p:spPr>
        <p:txBody>
          <a:bodyPr>
            <a:noAutofit/>
          </a:bodyPr>
          <a:lstStyle/>
          <a:p>
            <a:endParaRPr lang="ru-RU" sz="1800" dirty="0" smtClean="0"/>
          </a:p>
          <a:p>
            <a:r>
              <a:rPr lang="ru-RU" sz="2400" b="1" dirty="0" smtClean="0"/>
              <a:t>«</a:t>
            </a:r>
            <a:r>
              <a:rPr lang="ru-RU" sz="2400" b="1" dirty="0"/>
              <a:t>ТИХИЕ» </a:t>
            </a:r>
            <a:r>
              <a:rPr lang="ru-RU" sz="3200" dirty="0" smtClean="0"/>
              <a:t>перья. 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63587" y="3573016"/>
            <a:ext cx="26282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Гибкая шея</a:t>
            </a:r>
          </a:p>
        </p:txBody>
      </p:sp>
      <p:pic>
        <p:nvPicPr>
          <p:cNvPr id="9" name="Содержимое 4" descr="strix_nebulosa16_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75" y="4009280"/>
            <a:ext cx="3351883" cy="2742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64088" y="646924"/>
            <a:ext cx="369721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О</a:t>
            </a:r>
            <a:r>
              <a:rPr lang="ru-RU" sz="3200" dirty="0" smtClean="0"/>
              <a:t>собый </a:t>
            </a:r>
            <a:r>
              <a:rPr lang="ru-RU" sz="3200" dirty="0"/>
              <a:t>слух.</a:t>
            </a:r>
            <a:r>
              <a:rPr lang="ru-RU" dirty="0"/>
              <a:t>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755" y="4094393"/>
            <a:ext cx="2929593" cy="2572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7755" y="1124744"/>
            <a:ext cx="2935394" cy="252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75" y="1065436"/>
            <a:ext cx="3341278" cy="2507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2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7503" y="273050"/>
            <a:ext cx="8856985" cy="157177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Совы являются </a:t>
            </a:r>
            <a:r>
              <a:rPr lang="ru-RU" sz="3600" i="1" dirty="0" smtClean="0">
                <a:solidFill>
                  <a:srgbClr val="C00000"/>
                </a:solidFill>
              </a:rPr>
              <a:t>таинственными</a:t>
            </a:r>
            <a:r>
              <a:rPr lang="ru-RU" sz="3600" dirty="0" smtClean="0">
                <a:solidFill>
                  <a:srgbClr val="0070C0"/>
                </a:solidFill>
              </a:rPr>
              <a:t> и </a:t>
            </a:r>
            <a:r>
              <a:rPr lang="ru-RU" sz="3600" i="1" dirty="0" smtClean="0">
                <a:solidFill>
                  <a:srgbClr val="C00000"/>
                </a:solidFill>
              </a:rPr>
              <a:t>загадочными</a:t>
            </a:r>
            <a:r>
              <a:rPr lang="ru-RU" sz="3600" i="1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птицами. 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>
          <a:xfrm>
            <a:off x="5364088" y="3020030"/>
            <a:ext cx="3600401" cy="910343"/>
          </a:xfrm>
        </p:spPr>
        <p:txBody>
          <a:bodyPr>
            <a:noAutofit/>
          </a:bodyPr>
          <a:lstStyle/>
          <a:p>
            <a:endParaRPr lang="ru-RU" sz="1800" dirty="0" smtClean="0"/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646924"/>
            <a:ext cx="3697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930666"/>
            <a:ext cx="8665766" cy="40186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       </a:t>
            </a:r>
            <a:r>
              <a:rPr lang="ru-RU" b="1" dirty="0">
                <a:solidFill>
                  <a:srgbClr val="002060"/>
                </a:solidFill>
              </a:rPr>
              <a:t>Во многих сказках и легендах </a:t>
            </a:r>
            <a:r>
              <a:rPr lang="ru-RU" b="1" dirty="0" smtClean="0">
                <a:solidFill>
                  <a:srgbClr val="002060"/>
                </a:solidFill>
              </a:rPr>
              <a:t>они выступают: 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советниками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проницательными </a:t>
            </a:r>
            <a:r>
              <a:rPr lang="ru-RU" b="1" dirty="0">
                <a:solidFill>
                  <a:srgbClr val="002060"/>
                </a:solidFill>
              </a:rPr>
              <a:t>птицами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вестниками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носителями </a:t>
            </a:r>
            <a:r>
              <a:rPr lang="ru-RU" b="1" dirty="0">
                <a:solidFill>
                  <a:srgbClr val="002060"/>
                </a:solidFill>
              </a:rPr>
              <a:t>необычных знаний </a:t>
            </a:r>
            <a:endParaRPr 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4707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0000">
        <p:checker/>
      </p:transition>
    </mc:Choice>
    <mc:Fallback xmlns="">
      <p:transition spd="slow" advTm="2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16316" y="-15449"/>
            <a:ext cx="8568951" cy="2016224"/>
          </a:xfrm>
        </p:spPr>
        <p:txBody>
          <a:bodyPr>
            <a:noAutofit/>
          </a:bodyPr>
          <a:lstStyle/>
          <a:p>
            <a:r>
              <a:rPr lang="ru-RU" sz="3600" u="sng" dirty="0">
                <a:solidFill>
                  <a:srgbClr val="C00000"/>
                </a:solidFill>
              </a:rPr>
              <a:t>В разных странах сова являлась разным символом. </a:t>
            </a:r>
            <a:br>
              <a:rPr lang="ru-RU" sz="3600" u="sng" dirty="0">
                <a:solidFill>
                  <a:srgbClr val="C00000"/>
                </a:solidFill>
              </a:rPr>
            </a:br>
            <a:r>
              <a:rPr lang="ru-RU" sz="36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3600" u="sng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2827" y="1336482"/>
            <a:ext cx="8255524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800" b="1" dirty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Древнем </a:t>
            </a:r>
            <a:r>
              <a:rPr lang="ru-RU" sz="2400" b="1" dirty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Риме</a:t>
            </a:r>
            <a:r>
              <a:rPr lang="ru-RU" sz="2400" dirty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сова являлась символом смерти. </a:t>
            </a:r>
            <a:endParaRPr lang="ru-RU" sz="2400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2827" y="3540874"/>
            <a:ext cx="88279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 </a:t>
            </a:r>
            <a:r>
              <a:rPr lang="ru-RU" sz="2400" b="1" dirty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Древней Греции</a:t>
            </a:r>
            <a:r>
              <a:rPr lang="ru-RU" sz="2400" dirty="0">
                <a:solidFill>
                  <a:srgbClr val="7030A0"/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сова являлась символом наук, философии и мудрости. 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4713" y="2374979"/>
            <a:ext cx="83060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мифологии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кельтов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сова обладает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даром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всеведения.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4869185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славянской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мифологии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чаще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упоминается мудрый филин, живущий тысячу лет. Он был носителем тайных знаний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0000">
        <p:checker/>
      </p:transition>
    </mc:Choice>
    <mc:Fallback xmlns="">
      <p:transition spd="slow" advTm="2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68345" y="5013176"/>
            <a:ext cx="6329621" cy="1345332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8981" y="476672"/>
            <a:ext cx="86734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Индейцы Северной </a:t>
            </a:r>
            <a:r>
              <a:rPr lang="ru-RU" sz="2400" b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Америки </a:t>
            </a:r>
            <a:r>
              <a:rPr lang="ru-RU" sz="24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считали</a:t>
            </a:r>
            <a:r>
              <a:rPr lang="ru-RU" sz="2400" b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что сова может прийти на помощь в трудную минуту. </a:t>
            </a: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400" b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solidFill>
                <a:srgbClr val="444444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i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Совиные </a:t>
            </a:r>
            <a:r>
              <a:rPr lang="ru-RU" sz="2400" b="1" i="1" dirty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перья </a:t>
            </a:r>
            <a:r>
              <a:rPr lang="ru-RU" sz="2400" b="1" dirty="0" smtClean="0">
                <a:solidFill>
                  <a:srgbClr val="444444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лучший оберег.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1912759"/>
            <a:ext cx="2526538" cy="355081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1" y="1912759"/>
            <a:ext cx="4569043" cy="3550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32449846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476672"/>
            <a:ext cx="8748463" cy="17281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 древних греков сова была священной птицей богини мудрости Афины. 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Рисунок 3" descr="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772816"/>
            <a:ext cx="3528392" cy="4754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75514519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6120680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rgbClr val="C00000"/>
                </a:solidFill>
              </a:rPr>
              <a:t>Творческое название</a:t>
            </a:r>
            <a:br>
              <a:rPr lang="ru-RU" sz="5400" u="sng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002060"/>
                </a:solidFill>
              </a:rPr>
              <a:t/>
            </a:r>
            <a:br>
              <a:rPr lang="ru-RU" sz="5400" dirty="0" smtClean="0">
                <a:solidFill>
                  <a:srgbClr val="002060"/>
                </a:solidFill>
              </a:rPr>
            </a:br>
            <a:r>
              <a:rPr lang="ru-RU" sz="5400" i="1" dirty="0" smtClean="0">
                <a:solidFill>
                  <a:srgbClr val="002060"/>
                </a:solidFill>
              </a:rPr>
              <a:t>«Пернатая кошка»</a:t>
            </a:r>
            <a:endParaRPr lang="ru-RU" sz="5400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4984"/>
            <a:ext cx="6400800" cy="2353816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535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0">
        <p:blinds dir="vert"/>
      </p:transition>
    </mc:Choice>
    <mc:Fallback xmlns="">
      <p:transition spd="slow" advTm="3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онг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46085"/>
            <a:ext cx="3721596" cy="280831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70224" y="957743"/>
            <a:ext cx="46805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</a:rPr>
              <a:t>Сова</a:t>
            </a:r>
            <a:r>
              <a:rPr lang="ru-RU" sz="2800" b="1" dirty="0">
                <a:solidFill>
                  <a:srgbClr val="002060"/>
                </a:solidFill>
              </a:rPr>
              <a:t> - китайский </a:t>
            </a:r>
            <a:r>
              <a:rPr lang="ru-RU" sz="2800" b="1" dirty="0">
                <a:solidFill>
                  <a:srgbClr val="C00000"/>
                </a:solidFill>
              </a:rPr>
              <a:t>символ</a:t>
            </a:r>
            <a:r>
              <a:rPr lang="ru-RU" sz="2800" b="1" dirty="0">
                <a:solidFill>
                  <a:srgbClr val="002060"/>
                </a:solidFill>
              </a:rPr>
              <a:t> мудрости, она оберегает 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от глупых </a:t>
            </a:r>
            <a:r>
              <a:rPr lang="ru-RU" sz="2800" b="1" dirty="0" smtClean="0">
                <a:solidFill>
                  <a:srgbClr val="002060"/>
                </a:solidFill>
              </a:rPr>
              <a:t>помыслов.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70224" y="3573016"/>
            <a:ext cx="49320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75"/>
              </a:spcBef>
              <a:spcAft>
                <a:spcPts val="975"/>
              </a:spcAft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индийским поверьям, на сове летает </a:t>
            </a:r>
            <a:r>
              <a:rPr lang="ru-RU" sz="2400" b="1" dirty="0">
                <a:solidFill>
                  <a:srgbClr val="C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богиня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богатства – </a:t>
            </a:r>
            <a:r>
              <a:rPr lang="ru-RU" sz="2400" b="1" dirty="0">
                <a:solidFill>
                  <a:srgbClr val="C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Лакшми.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Поэтому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считают, что если в дом залетела белая сова, это приведет к достатку и благополучию.</a:t>
            </a:r>
            <a:endParaRPr lang="ru-RU" sz="2400" b="1" dirty="0">
              <a:solidFill>
                <a:schemeClr val="tx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сова символ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36" y="3573016"/>
            <a:ext cx="3721596" cy="27911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4831192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68345" y="5013176"/>
            <a:ext cx="6329621" cy="1345332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>
                <a:latin typeface="Arial" pitchFamily="34" charset="0"/>
                <a:cs typeface="Arial" pitchFamily="34" charset="0"/>
              </a:rPr>
            </a:b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2675" y="3473011"/>
            <a:ext cx="8640960" cy="3080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444444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>
              <a:solidFill>
                <a:srgbClr val="444444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2000" b="1" dirty="0" smtClean="0">
                <a:solidFill>
                  <a:srgbClr val="00206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христианстве</a:t>
            </a:r>
            <a:r>
              <a:rPr lang="ru-RU" sz="2000" dirty="0" smtClean="0">
                <a:solidFill>
                  <a:srgbClr val="00206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сова является символом тьмы, скорби и уединения. Эта птица считается вестником беды. Но в тоже время являет символом мудрости. 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изображение этой птицы можно встретить на распятии Христа.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srgbClr val="002060"/>
              </a:solidFill>
              <a:latin typeface="Trebuchet MS" panose="020B0603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 </a:t>
            </a:r>
            <a:r>
              <a:rPr lang="ru-RU" sz="2000" b="1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Христа</a:t>
            </a:r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смогли увидеть пребывавшие во </a:t>
            </a:r>
            <a:r>
              <a:rPr lang="ru-RU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тьме, </a:t>
            </a:r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Христос</a:t>
            </a:r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был </a:t>
            </a:r>
            <a:r>
              <a:rPr lang="ru-RU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принесён </a:t>
            </a:r>
            <a:r>
              <a:rPr lang="ru-RU" sz="2000" i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жертву ради спасения </a:t>
            </a:r>
            <a:r>
              <a:rPr lang="ru-RU" sz="20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человечества)</a:t>
            </a:r>
            <a:r>
              <a:rPr lang="ru-RU" sz="2000" i="1" dirty="0" smtClean="0">
                <a:solidFill>
                  <a:srgbClr val="002060"/>
                </a:solidFill>
              </a:rPr>
              <a:t> </a:t>
            </a:r>
            <a:endParaRPr lang="ru-RU" sz="2000" i="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>
              <a:lnSpc>
                <a:spcPts val="1705"/>
              </a:lnSpc>
              <a:spcAft>
                <a:spcPts val="0"/>
              </a:spcAft>
            </a:pP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04664"/>
            <a:ext cx="2520280" cy="32948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12892502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ова символ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1727414"/>
            <a:ext cx="2376264" cy="2976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сова символ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959" y="1748815"/>
            <a:ext cx="2592288" cy="29562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229548" y="476672"/>
            <a:ext cx="8806948" cy="12721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975"/>
              </a:spcBef>
              <a:spcAft>
                <a:spcPts val="975"/>
              </a:spcAft>
            </a:pPr>
            <a:r>
              <a:rPr lang="ru-RU" sz="3200" b="1" u="sng" dirty="0" smtClean="0">
                <a:solidFill>
                  <a:srgbClr val="C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Сова - оберег</a:t>
            </a:r>
          </a:p>
          <a:p>
            <a:pPr>
              <a:spcBef>
                <a:spcPts val="975"/>
              </a:spcBef>
              <a:spcAft>
                <a:spcPts val="975"/>
              </a:spcAft>
            </a:pPr>
            <a:r>
              <a:rPr lang="ru-RU" sz="2800" dirty="0" smtClean="0">
                <a:solidFill>
                  <a:srgbClr val="333333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Сова </a:t>
            </a:r>
            <a:r>
              <a:rPr lang="ru-RU" sz="2800" dirty="0">
                <a:solidFill>
                  <a:srgbClr val="333333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защищает человека </a:t>
            </a:r>
            <a:r>
              <a:rPr lang="ru-RU" sz="2800" dirty="0" smtClean="0">
                <a:solidFill>
                  <a:srgbClr val="333333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 дурных мыслей. </a:t>
            </a:r>
            <a:r>
              <a:rPr lang="ru-RU" sz="2800" dirty="0">
                <a:solidFill>
                  <a:srgbClr val="333333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869160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975"/>
              </a:spcBef>
              <a:spcAft>
                <a:spcPts val="975"/>
              </a:spcAft>
            </a:pPr>
            <a:r>
              <a:rPr lang="ru-RU" sz="2400" b="1" i="1" dirty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семье, где есть школьники или </a:t>
            </a:r>
            <a:r>
              <a:rPr lang="ru-RU" sz="2400" b="1" i="1" dirty="0" smtClean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студенты, </a:t>
            </a:r>
            <a:r>
              <a:rPr lang="ru-RU" sz="2400" b="1" i="1" dirty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статуэтка совы обязательно должна стоять на письменном </a:t>
            </a:r>
            <a:r>
              <a:rPr lang="ru-RU" sz="2400" b="1" i="1" dirty="0" smtClean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столе или на </a:t>
            </a:r>
            <a:r>
              <a:rPr lang="ru-RU" sz="2400" b="1" i="1" dirty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книжной полке</a:t>
            </a:r>
            <a:r>
              <a:rPr lang="ru-RU" b="1" i="1" dirty="0">
                <a:solidFill>
                  <a:srgbClr val="00206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48816"/>
            <a:ext cx="3384375" cy="2976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796310430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404664"/>
            <a:ext cx="2448272" cy="3431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331403"/>
            <a:ext cx="2386002" cy="3431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653136"/>
            <a:ext cx="7772400" cy="22048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В </a:t>
            </a:r>
            <a:r>
              <a:rPr lang="ru-RU" sz="2800" dirty="0"/>
              <a:t>наши дни сова является символом мудрости и проницательности. Изображение </a:t>
            </a:r>
            <a:r>
              <a:rPr lang="ru-RU" sz="2800" dirty="0" smtClean="0"/>
              <a:t>совы на </a:t>
            </a:r>
            <a:r>
              <a:rPr lang="ru-RU" sz="2800" dirty="0"/>
              <a:t>стопке </a:t>
            </a:r>
            <a:r>
              <a:rPr lang="ru-RU" sz="2800" dirty="0" smtClean="0"/>
              <a:t>книг - изображение мудрости, стремления к знаниям.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</a:rPr>
              <a:t/>
            </a:r>
            <a:br>
              <a:rPr lang="ru-RU" sz="2800" dirty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9952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21116_ig_082.jpg"/>
          <p:cNvPicPr>
            <a:picLocks noChangeAspect="1"/>
          </p:cNvPicPr>
          <p:nvPr/>
        </p:nvPicPr>
        <p:blipFill rotWithShape="1">
          <a:blip r:embed="rId2" cstate="print"/>
          <a:srcRect l="58682"/>
          <a:stretch/>
        </p:blipFill>
        <p:spPr>
          <a:xfrm>
            <a:off x="3030792" y="2060848"/>
            <a:ext cx="3010408" cy="4603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натоки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игры «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Что? Где? Когда?»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получают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главный приз -</a:t>
            </a:r>
          </a:p>
          <a:p>
            <a:pPr algn="ctr"/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Хрустальную сову, как символ мудрости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476769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4653136"/>
            <a:ext cx="8856983" cy="1705372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Мудрая сова в мультфильме </a:t>
            </a:r>
            <a:r>
              <a:rPr lang="ru-RU" sz="2400" b="1" dirty="0" smtClean="0">
                <a:solidFill>
                  <a:srgbClr val="C00000"/>
                </a:solidFill>
              </a:rPr>
              <a:t>– «Уроки </a:t>
            </a:r>
            <a:r>
              <a:rPr lang="ru-RU" sz="2400" b="1" dirty="0">
                <a:solidFill>
                  <a:srgbClr val="C00000"/>
                </a:solidFill>
              </a:rPr>
              <a:t>тётушки </a:t>
            </a:r>
            <a:r>
              <a:rPr lang="ru-RU" sz="2400" b="1" dirty="0" smtClean="0">
                <a:solidFill>
                  <a:srgbClr val="C00000"/>
                </a:solidFill>
              </a:rPr>
              <a:t>Совы», </a:t>
            </a:r>
            <a:r>
              <a:rPr lang="ru-RU" sz="2400" b="1" dirty="0">
                <a:solidFill>
                  <a:srgbClr val="C00000"/>
                </a:solidFill>
              </a:rPr>
              <a:t>учит детей </a:t>
            </a:r>
            <a:r>
              <a:rPr lang="ru-RU" sz="2400" b="1" dirty="0" smtClean="0">
                <a:solidFill>
                  <a:srgbClr val="C00000"/>
                </a:solidFill>
              </a:rPr>
              <a:t>доброте и любознательности. </a:t>
            </a:r>
            <a:r>
              <a:rPr lang="ru-RU" sz="2400" dirty="0">
                <a:solidFill>
                  <a:srgbClr val="C00000"/>
                </a:solidFill>
              </a:rPr>
              <a:t/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1353835248_new-films.biz_mudrye-skazki-tetushki-sovy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88640"/>
            <a:ext cx="5395757" cy="4553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86926998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68168" y="5229200"/>
            <a:ext cx="8784976" cy="134533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Наш друг Винни 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Пух </a:t>
            </a: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обращался за помощью и советом к сове</a:t>
            </a: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800" dirty="0"/>
          </a:p>
        </p:txBody>
      </p:sp>
      <p:pic>
        <p:nvPicPr>
          <p:cNvPr id="4" name="Рисунок 3" descr="5868267_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32234" y="34272"/>
            <a:ext cx="6879532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76017527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5800" y="4653136"/>
            <a:ext cx="7772400" cy="22048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smtClean="0">
                <a:solidFill>
                  <a:srgbClr val="002060"/>
                </a:solidFill>
              </a:rPr>
              <a:t/>
            </a:r>
            <a:br>
              <a:rPr lang="ru-RU" sz="280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07966"/>
            <a:ext cx="2236172" cy="2981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53725"/>
            <a:ext cx="2232248" cy="290269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12" y="3501008"/>
            <a:ext cx="2236172" cy="316835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4378" y="2561541"/>
            <a:ext cx="3240360" cy="29293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2" y="3501008"/>
            <a:ext cx="2232248" cy="315118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016392" y="684185"/>
            <a:ext cx="3397826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Моё творчество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923336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4572000" cy="534447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Мудрейшая птица на свете - сова.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Всё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слышит,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Но очень скупа на слова.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Чем больше услышит -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Тем меньше болтает.</a:t>
            </a:r>
            <a:b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Ах, этого многим из нас 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хватает.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484784"/>
            <a:ext cx="5234563" cy="4696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1999641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51520" y="908720"/>
            <a:ext cx="8784976" cy="552179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3200" b="1" u="sng" dirty="0" smtClean="0">
                <a:solidFill>
                  <a:srgbClr val="C00000"/>
                </a:solidFill>
              </a:rPr>
              <a:t>Вывод: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i="1" dirty="0" smtClean="0"/>
              <a:t>Я считаю </a:t>
            </a:r>
            <a:r>
              <a:rPr lang="ru-RU" sz="3200" i="1" dirty="0" smtClean="0"/>
              <a:t>сову - символом </a:t>
            </a:r>
            <a:r>
              <a:rPr lang="ru-RU" sz="3200" i="1" dirty="0"/>
              <a:t>мудрости из-за </a:t>
            </a:r>
            <a:r>
              <a:rPr lang="ru-RU" sz="3200" i="1" dirty="0" smtClean="0"/>
              <a:t>её</a:t>
            </a:r>
            <a:r>
              <a:rPr lang="ru-RU" sz="3200" i="1" dirty="0"/>
              <a:t> природных </a:t>
            </a:r>
            <a:r>
              <a:rPr lang="ru-RU" sz="3200" i="1" dirty="0" smtClean="0"/>
              <a:t>способностей</a:t>
            </a:r>
            <a:r>
              <a:rPr lang="ru-RU" sz="3200" i="1" dirty="0"/>
              <a:t>: </a:t>
            </a:r>
            <a:r>
              <a:rPr lang="ru-RU" sz="3200" i="1" dirty="0" smtClean="0"/>
              <a:t> вести скрытный </a:t>
            </a:r>
            <a:r>
              <a:rPr lang="ru-RU" sz="3200" i="1" dirty="0"/>
              <a:t>ночной образ жизни, </a:t>
            </a:r>
            <a:r>
              <a:rPr lang="ru-RU" sz="3200" i="1" dirty="0" smtClean="0"/>
              <a:t>за «умный</a:t>
            </a:r>
            <a:r>
              <a:rPr lang="ru-RU" sz="3200" i="1" dirty="0"/>
              <a:t>» взгляд, бесшумный </a:t>
            </a:r>
            <a:r>
              <a:rPr lang="ru-RU" sz="3200" i="1" dirty="0" smtClean="0"/>
              <a:t>полёт</a:t>
            </a:r>
            <a:r>
              <a:rPr lang="ru-RU" sz="3200" i="1" dirty="0"/>
              <a:t>, пугающий </a:t>
            </a:r>
            <a:r>
              <a:rPr lang="ru-RU" sz="3200" i="1" dirty="0" smtClean="0"/>
              <a:t>голос, умение терпеливо выжидать </a:t>
            </a:r>
            <a:r>
              <a:rPr lang="ru-RU" sz="3200" i="1" dirty="0"/>
              <a:t>свою </a:t>
            </a:r>
            <a:r>
              <a:rPr lang="ru-RU" sz="3200" i="1" dirty="0" smtClean="0"/>
              <a:t>мишень.</a:t>
            </a:r>
            <a:r>
              <a:rPr lang="ru-RU" sz="3200" i="1" dirty="0"/>
              <a:t>  </a:t>
            </a:r>
            <a:br>
              <a:rPr lang="ru-RU" sz="3200" i="1" dirty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3829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0000">
        <p:checker/>
      </p:transition>
    </mc:Choice>
    <mc:Fallback xmlns="">
      <p:transition spd="slow" advTm="2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5256584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rgbClr val="C00000"/>
                </a:solidFill>
              </a:rPr>
              <a:t>Основополагающий вопрос:</a:t>
            </a:r>
            <a:br>
              <a:rPr lang="ru-RU" sz="5400" u="sng" dirty="0" smtClean="0">
                <a:solidFill>
                  <a:srgbClr val="C00000"/>
                </a:solidFill>
              </a:rPr>
            </a:br>
            <a:r>
              <a:rPr lang="ru-RU" sz="5400" u="sng" dirty="0" smtClean="0">
                <a:solidFill>
                  <a:srgbClr val="C00000"/>
                </a:solidFill>
              </a:rPr>
              <a:t/>
            </a:r>
            <a:br>
              <a:rPr lang="ru-RU" sz="5400" u="sng" dirty="0" smtClean="0">
                <a:solidFill>
                  <a:srgbClr val="C00000"/>
                </a:solidFill>
              </a:rPr>
            </a:br>
            <a:r>
              <a:rPr lang="ru-RU" sz="4800" i="1" dirty="0" smtClean="0">
                <a:solidFill>
                  <a:srgbClr val="002060"/>
                </a:solidFill>
              </a:rPr>
              <a:t>Сова</a:t>
            </a:r>
            <a:r>
              <a:rPr lang="ru-RU" sz="4800" dirty="0" smtClean="0">
                <a:solidFill>
                  <a:srgbClr val="002060"/>
                </a:solidFill>
              </a:rPr>
              <a:t> – символ мудрости?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875384"/>
            <a:ext cx="8280920" cy="256984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583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0">
        <p:checker/>
      </p:transition>
    </mc:Choice>
    <mc:Fallback xmlns="">
      <p:transition spd="slow" advTm="30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-180528" y="5445224"/>
            <a:ext cx="9036496" cy="1224136"/>
          </a:xfrm>
        </p:spPr>
        <p:txBody>
          <a:bodyPr>
            <a:noAutofit/>
          </a:bodyPr>
          <a:lstStyle/>
          <a:p>
            <a:r>
              <a:rPr lang="ru-RU" sz="4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Сова-символ мудрости, разума и познания</a:t>
            </a:r>
            <a:endParaRPr lang="ru-RU" sz="4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1476" y="188640"/>
            <a:ext cx="4392488" cy="5120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2744156"/>
      </p:ext>
    </p:extLst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2492896"/>
            <a:ext cx="8424936" cy="1345332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Спасибо за внимание!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402025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0">
        <p:blinds dir="vert"/>
      </p:transition>
    </mc:Choice>
    <mc:Fallback xmlns="">
      <p:transition spd="slow" advTm="2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6120680"/>
          </a:xfrm>
        </p:spPr>
        <p:txBody>
          <a:bodyPr>
            <a:normAutofit fontScale="90000"/>
          </a:bodyPr>
          <a:lstStyle/>
          <a:p>
            <a:r>
              <a:rPr lang="ru-RU" sz="3200" u="sng" dirty="0" smtClean="0">
                <a:solidFill>
                  <a:srgbClr val="C00000"/>
                </a:solidFill>
              </a:rPr>
              <a:t>Цель проекта:</a:t>
            </a:r>
            <a:br>
              <a:rPr lang="ru-RU" sz="3200" u="sng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определение Совы как символа мудрости и знаний.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3200" u="sng" dirty="0" smtClean="0">
                <a:solidFill>
                  <a:srgbClr val="C00000"/>
                </a:solidFill>
              </a:rPr>
              <a:t>Задачи</a:t>
            </a:r>
            <a:r>
              <a:rPr lang="ru-RU" sz="3200" u="sng" dirty="0">
                <a:solidFill>
                  <a:srgbClr val="C00000"/>
                </a:solidFill>
              </a:rPr>
              <a:t> </a:t>
            </a:r>
            <a:r>
              <a:rPr lang="ru-RU" sz="3200" u="sng" dirty="0" smtClean="0">
                <a:solidFill>
                  <a:srgbClr val="C00000"/>
                </a:solidFill>
              </a:rPr>
              <a:t>проекта: 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- узнать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, почему сову называют </a:t>
            </a:r>
            <a:br>
              <a:rPr lang="ru-RU" sz="3200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«пернатой кошкой</a:t>
            </a: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»;</a:t>
            </a:r>
            <a:r>
              <a:rPr lang="ru-RU" sz="3200" u="sng" dirty="0" smtClean="0">
                <a:solidFill>
                  <a:srgbClr val="C00000"/>
                </a:solidFill>
              </a:rPr>
              <a:t/>
            </a:r>
            <a:br>
              <a:rPr lang="ru-RU" sz="3200" u="sng" dirty="0" smtClean="0">
                <a:solidFill>
                  <a:srgbClr val="C0000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познакомиться с историческим значением символа совы;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- определить загадочность и неоднозначность отношения к сове;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- узнать, что обозначает изображение совы на распятии Христа?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524" y="3645024"/>
            <a:ext cx="8964488" cy="2351112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400" dirty="0"/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00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30000">
        <p:blinds dir="vert"/>
      </p:transition>
    </mc:Choice>
    <mc:Fallback xmlns="">
      <p:transition spd="slow" advTm="30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188640"/>
            <a:ext cx="5453778" cy="6323284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Называет эту птицу</a:t>
            </a:r>
            <a:br>
              <a:rPr lang="ru-RU" sz="2800" dirty="0" smtClean="0"/>
            </a:br>
            <a:r>
              <a:rPr lang="ru-RU" sz="2800" dirty="0" smtClean="0"/>
              <a:t>« Символ мудрости» народ,</a:t>
            </a:r>
            <a:br>
              <a:rPr lang="ru-RU" sz="2800" dirty="0" smtClean="0"/>
            </a:br>
            <a:r>
              <a:rPr lang="ru-RU" sz="2800" dirty="0" smtClean="0"/>
              <a:t>По ночам сове не спится, </a:t>
            </a:r>
            <a:br>
              <a:rPr lang="ru-RU" sz="2800" dirty="0" smtClean="0"/>
            </a:br>
            <a:r>
              <a:rPr lang="ru-RU" sz="2800" dirty="0" smtClean="0"/>
              <a:t>Тих в ночи ее полет.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Пролетая над лесочком</a:t>
            </a:r>
            <a:br>
              <a:rPr lang="ru-RU" sz="2800" dirty="0" smtClean="0"/>
            </a:br>
            <a:r>
              <a:rPr lang="ru-RU" sz="2800" dirty="0" smtClean="0"/>
              <a:t>Видит всех и слышит все,</a:t>
            </a:r>
            <a:br>
              <a:rPr lang="ru-RU" sz="2800" dirty="0" smtClean="0"/>
            </a:br>
            <a:r>
              <a:rPr lang="ru-RU" sz="2800" dirty="0" smtClean="0"/>
              <a:t>Заяц вышел где под кочку, </a:t>
            </a:r>
            <a:br>
              <a:rPr lang="ru-RU" sz="2800" dirty="0" smtClean="0"/>
            </a:br>
            <a:r>
              <a:rPr lang="ru-RU" sz="2800" dirty="0" smtClean="0"/>
              <a:t>Где мышей в земле жилье.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Совы ловки на охоте-</a:t>
            </a:r>
            <a:br>
              <a:rPr lang="ru-RU" sz="2800" dirty="0" smtClean="0"/>
            </a:br>
            <a:r>
              <a:rPr lang="ru-RU" sz="2800" dirty="0" smtClean="0"/>
              <a:t>Навык в этом их велик,</a:t>
            </a:r>
            <a:br>
              <a:rPr lang="ru-RU" sz="2800" dirty="0" smtClean="0"/>
            </a:br>
            <a:r>
              <a:rPr lang="ru-RU" sz="2800" dirty="0" smtClean="0"/>
              <a:t>При любой они погоде</a:t>
            </a:r>
            <a:br>
              <a:rPr lang="ru-RU" sz="2800" dirty="0" smtClean="0"/>
            </a:br>
            <a:r>
              <a:rPr lang="ru-RU" sz="2800" dirty="0" smtClean="0"/>
              <a:t>Ловят жертв своих за миг.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73016"/>
            <a:ext cx="3687110" cy="25922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50" y="263371"/>
            <a:ext cx="3721050" cy="29630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251520" y="5373216"/>
            <a:ext cx="8640960" cy="148478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Совы - разнообразная группа птиц. </a:t>
            </a:r>
          </a:p>
          <a:p>
            <a:pPr algn="ctr"/>
            <a:r>
              <a:rPr lang="ru-RU" sz="3200" dirty="0" smtClean="0"/>
              <a:t>   В ней более 200 видов.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48608"/>
            <a:ext cx="4327836" cy="520061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2" r="6258"/>
          <a:stretch/>
        </p:blipFill>
        <p:spPr>
          <a:xfrm>
            <a:off x="4578848" y="154892"/>
            <a:ext cx="4445833" cy="5206328"/>
          </a:xfrm>
          <a:prstGeom prst="rect">
            <a:avLst/>
          </a:prstGeom>
        </p:spPr>
      </p:pic>
    </p:spTree>
  </p:cSld>
  <p:clrMapOvr>
    <a:masterClrMapping/>
  </p:clrMapOvr>
  <p:transition spd="med" advTm="2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868144" y="980728"/>
            <a:ext cx="2808312" cy="51914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Совы обитают во всех регионах Земли, за исключением Антарктиды, Гренландии и некоторых отдаленных островов.</a:t>
            </a:r>
            <a:endParaRPr lang="ru-RU" sz="32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1" y="23526"/>
            <a:ext cx="5687496" cy="6834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Ушастые  совы распространены у нас в России</a:t>
            </a:r>
            <a:endParaRPr lang="ru-RU" dirty="0"/>
          </a:p>
        </p:txBody>
      </p:sp>
      <p:pic>
        <p:nvPicPr>
          <p:cNvPr id="4" name="Содержимое 3" descr="8045371_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916831"/>
            <a:ext cx="3826768" cy="40324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44825"/>
            <a:ext cx="3943497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Tm="20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Филин - одна из самых крупнейших сов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268760"/>
            <a:ext cx="5323730" cy="5323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20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463</Words>
  <Application>Microsoft Office PowerPoint</Application>
  <PresentationFormat>Экран (4:3)</PresentationFormat>
  <Paragraphs>81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Calibri</vt:lpstr>
      <vt:lpstr>Cambria</vt:lpstr>
      <vt:lpstr>Constantia</vt:lpstr>
      <vt:lpstr>Helvetica</vt:lpstr>
      <vt:lpstr>Times New Roman</vt:lpstr>
      <vt:lpstr>Trebuchet MS</vt:lpstr>
      <vt:lpstr>Verdana</vt:lpstr>
      <vt:lpstr>Тема Office</vt:lpstr>
      <vt:lpstr>Проект: «Мудрая птица»</vt:lpstr>
      <vt:lpstr>Творческое название  «Пернатая кошка»</vt:lpstr>
      <vt:lpstr>Основополагающий вопрос:  Сова – символ мудрости?</vt:lpstr>
      <vt:lpstr>Цель проекта: - определение Совы как символа мудрости и знаний.  Задачи проекта:  - узнать, почему сову называют  «пернатой кошкой»; - познакомиться с историческим значением символа совы;  - определить загадочность и неоднозначность отношения к сове;  - узнать, что обозначает изображение совы на распятии Христа? </vt:lpstr>
      <vt:lpstr>Называет эту птицу « Символ мудрости» народ, По ночам сове не спится,  Тих в ночи ее полет.  Пролетая над лесочком Видит всех и слышит все, Заяц вышел где под кочку,  Где мышей в земле жилье.  Совы ловки на охоте- Навык в этом их велик, При любой они погоде Ловят жертв своих за миг. </vt:lpstr>
      <vt:lpstr>Презентация PowerPoint</vt:lpstr>
      <vt:lpstr>Презентация PowerPoint</vt:lpstr>
      <vt:lpstr>Ушастые  совы распространены у нас в России</vt:lpstr>
      <vt:lpstr>Филин - одна из самых крупнейших сов</vt:lpstr>
      <vt:lpstr>Презентация PowerPoint</vt:lpstr>
      <vt:lpstr>Презентация PowerPoint</vt:lpstr>
      <vt:lpstr>Презентация PowerPoint</vt:lpstr>
      <vt:lpstr>Цепко держатся на ветке и легко хватают добычу с помощью пальцев, два среди которых обращены вперёд, а два назад</vt:lpstr>
      <vt:lpstr>  Большинство сов- ночные птицы.  Несколько видов ( воробьиный сычик) активны по утрам или на закате,  а некоторые (болотная сова) охотятся днём. </vt:lpstr>
      <vt:lpstr>               ЗВУКИ совы –  « уханье», писк, шипение и крики. </vt:lpstr>
      <vt:lpstr>Совы являются таинственными и загадочными птицами.  </vt:lpstr>
      <vt:lpstr>В разных странах сова являлась разным символом.   </vt:lpstr>
      <vt:lpstr> </vt:lpstr>
      <vt:lpstr>У древних греков сова была священной птицей богини мудрости Афины.  </vt:lpstr>
      <vt:lpstr>Презентация PowerPoint</vt:lpstr>
      <vt:lpstr> </vt:lpstr>
      <vt:lpstr>Презентация PowerPoint</vt:lpstr>
      <vt:lpstr>В наши дни сова является символом мудрости и проницательности. Изображение совы на стопке книг - изображение мудрости, стремления к знаниям.    </vt:lpstr>
      <vt:lpstr>Презентация PowerPoint</vt:lpstr>
      <vt:lpstr>Мудрая сова в мультфильме – «Уроки тётушки Совы», учит детей доброте и любознательности.  </vt:lpstr>
      <vt:lpstr>Наш друг Винни Пух обращался за помощью и советом к сове.</vt:lpstr>
      <vt:lpstr>Моё творчество</vt:lpstr>
      <vt:lpstr>Презентация PowerPoint</vt:lpstr>
      <vt:lpstr>Вывод:   Я считаю сову - символом мудрости из-за её природных способностей:  вести скрытный ночной образ жизни, за «умный» взгляд, бесшумный полёт, пугающий голос, умение терпеливо выжидать свою мишень.     </vt:lpstr>
      <vt:lpstr>Сова-символ мудрости, разума и познания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</cp:lastModifiedBy>
  <cp:revision>91</cp:revision>
  <cp:lastPrinted>2015-04-19T05:04:11Z</cp:lastPrinted>
  <dcterms:created xsi:type="dcterms:W3CDTF">2013-02-06T05:50:51Z</dcterms:created>
  <dcterms:modified xsi:type="dcterms:W3CDTF">2015-04-24T11:54:41Z</dcterms:modified>
</cp:coreProperties>
</file>