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4"/>
  </p:notesMasterIdLst>
  <p:sldIdLst>
    <p:sldId id="256" r:id="rId3"/>
    <p:sldId id="292" r:id="rId4"/>
    <p:sldId id="319" r:id="rId5"/>
    <p:sldId id="257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299" r:id="rId25"/>
    <p:sldId id="314" r:id="rId26"/>
    <p:sldId id="315" r:id="rId27"/>
    <p:sldId id="316" r:id="rId28"/>
    <p:sldId id="332" r:id="rId29"/>
    <p:sldId id="317" r:id="rId30"/>
    <p:sldId id="318" r:id="rId31"/>
    <p:sldId id="321" r:id="rId32"/>
    <p:sldId id="322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>
      <p:cViewPr varScale="1">
        <p:scale>
          <a:sx n="43" d="100"/>
          <a:sy n="43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71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9C1C8F8-DF68-4700-A4F2-13C5B5DA1313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5C0E31D-F685-444D-8EF8-68A6EEE4B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43741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CEC081D2-24AE-4D59-AEAD-BB9B482DB010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1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6714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Начальные сведения о курсе, пособия и материалы, необходимые для занятий или проекта.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9564BE98-274F-4FDE-9C32-7D8445E42A6F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4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365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730A6F-D859-4599-BD85-D3B46B9E3960}" type="datetime8">
              <a:rPr lang="en-US"/>
              <a:pPr>
                <a:defRPr/>
              </a:pPr>
              <a:t>11/6/2013 1:24 PM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AA399C3-E61C-4EAA-82EE-7C6930347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77851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35A89-AD26-4637-A55C-4AF51946829B}" type="datetime8">
              <a:rPr lang="en-US"/>
              <a:pPr>
                <a:defRPr/>
              </a:pPr>
              <a:t>11/6/2013 1:24 PM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3856-77BD-4DB3-850E-42DDFBFA615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402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5B3EF-4939-4BA6-9F76-BE18DC201107}" type="datetime8">
              <a:rPr lang="en-US"/>
              <a:pPr>
                <a:defRPr/>
              </a:pPr>
              <a:t>11/6/2013 1:24 PM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37525-C99F-45F8-BCD6-A23BD19FDB2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65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D9A4-377A-48FB-8B6E-708277834682}" type="datetime8">
              <a:rPr lang="en-US"/>
              <a:pPr>
                <a:defRPr/>
              </a:pPr>
              <a:t>11/6/2013 1:24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AF31E5-90FB-4748-AA02-1832F863A6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9668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A28F-7BAA-4979-ACB2-657B9A16C0E9}" type="datetime8">
              <a:rPr lang="en-US"/>
              <a:pPr>
                <a:defRPr/>
              </a:pPr>
              <a:t>11/6/2013 1:24 PM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50DC4B-AFC8-4C8B-B50E-63C74BE0A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9107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3796AD-1FBE-4746-A9D1-51006446B9BB}" type="datetime8">
              <a:rPr lang="en-US"/>
              <a:pPr>
                <a:defRPr/>
              </a:pPr>
              <a:t>11/6/2013 1:24 PM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A487E39-B90D-4E7F-B007-87E5A9D9B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2354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8F580E6-9B90-4C5A-B742-66F832680966}" type="datetime8">
              <a:rPr lang="en-US"/>
              <a:pPr>
                <a:defRPr/>
              </a:pPr>
              <a:t>11/6/2013 1:24 PM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27A1EBF-F951-486B-8D2A-E5BBF0A73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871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415B6-2866-4988-A375-DA3B30A24652}" type="datetime8">
              <a:rPr lang="en-US"/>
              <a:pPr>
                <a:defRPr/>
              </a:pPr>
              <a:t>11/6/2013 1:24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3D9562-C15B-401A-B5E8-98285CADB8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09844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9598E-51C8-4EBF-99E4-7E9D97DDB595}" type="datetime8">
              <a:rPr lang="en-US"/>
              <a:pPr>
                <a:defRPr/>
              </a:pPr>
              <a:t>11/6/2013 1:24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BA06C2-5B02-4996-B425-1E9A29B4DF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62255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boo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55775"/>
            <a:ext cx="1614488" cy="1689100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F15A4-847C-42D9-B435-FB8430E09AE8}" type="datetime8">
              <a:rPr lang="en-US"/>
              <a:pPr>
                <a:defRPr/>
              </a:pPr>
              <a:t>11/6/2013 1:24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54E2B62-9A4C-4BED-83A9-83BB3C224E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824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243932-47F8-4FA8-A300-43F4C0F567B1}" type="datetime8">
              <a:rPr lang="en-US"/>
              <a:pPr>
                <a:defRPr/>
              </a:pPr>
              <a:t>11/6/2013 1:24 PM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AEC403-95ED-4CB3-A050-A071737CA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197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949DFD-C07A-4E74-B3AF-1050F0791C74}" type="datetime8">
              <a:rPr lang="en-US"/>
              <a:pPr>
                <a:defRPr/>
              </a:pPr>
              <a:t>11/6/2013 1:24 PM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489A17-E658-43C5-B831-F2760E47AF23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16" r:id="rId10"/>
    <p:sldLayoutId id="214748372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E7BC2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092A7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zenglish.ru/collaborating/icourses/fgos/typology/reflection-lesson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2286000" y="4343400"/>
            <a:ext cx="6477000" cy="1447800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5400" b="1" cap="none" dirty="0">
                <a:ln/>
                <a:solidFill>
                  <a:schemeClr val="accent4"/>
                </a:solidFill>
              </a:rPr>
              <a:t>Структура урока </a:t>
            </a:r>
            <a:r>
              <a:rPr lang="ru-RU" sz="5400" b="1" cap="none" dirty="0" err="1" smtClean="0">
                <a:ln/>
                <a:solidFill>
                  <a:schemeClr val="accent4"/>
                </a:solidFill>
              </a:rPr>
              <a:t>системно-деятельно</a:t>
            </a:r>
            <a:r>
              <a:rPr lang="ru-RU" sz="5400" b="1" cap="none" dirty="0" err="1">
                <a:ln/>
                <a:solidFill>
                  <a:schemeClr val="accent4"/>
                </a:solidFill>
              </a:rPr>
              <a:t>с</a:t>
            </a:r>
            <a:r>
              <a:rPr lang="ru-RU" sz="5400" b="1" cap="none" dirty="0" err="1" smtClean="0">
                <a:ln/>
                <a:solidFill>
                  <a:schemeClr val="accent4"/>
                </a:solidFill>
              </a:rPr>
              <a:t>тного</a:t>
            </a:r>
            <a:r>
              <a:rPr lang="ru-RU" sz="5400" b="1" cap="none" dirty="0" smtClean="0">
                <a:ln/>
                <a:solidFill>
                  <a:schemeClr val="accent4"/>
                </a:solidFill>
              </a:rPr>
              <a:t> подхода </a:t>
            </a:r>
            <a:r>
              <a:rPr lang="ru-RU" sz="5400" b="1" cap="none" dirty="0">
                <a:ln/>
                <a:solidFill>
                  <a:schemeClr val="accent4"/>
                </a:solidFill>
              </a:rPr>
              <a:t>в обучении</a:t>
            </a:r>
            <a:endParaRPr lang="ru-RU" sz="5400" b="1" cap="none" dirty="0" smtClean="0">
              <a:ln/>
              <a:solidFill>
                <a:schemeClr val="accent4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713"/>
              </a:spcBef>
              <a:buClrTx/>
              <a:buFont typeface="Tw Cen MT" pitchFamily="34" charset="0"/>
              <a:buNone/>
            </a:pPr>
            <a:r>
              <a:rPr lang="ru-RU" sz="2400" b="1" dirty="0" err="1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Гузаирова</a:t>
            </a:r>
            <a:r>
              <a:rPr lang="ru-RU" sz="24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 Р.Г.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</a:rPr>
              <a:t>Главная методическая цель достигается следующими путями (2):</a:t>
            </a:r>
            <a:endParaRPr lang="ru-RU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</a:rPr>
              <a:t>Коллективный поиск, направляемый учителем (вопросы, пробуждающие самостоятельную мысль учеников, предварительные домашние задания). Учитель создает атмосферу заинтересованности каждого ученика в работе класса.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Создание педагогических ситуаций общения на уроке, позволяющих каждому ученику проявлять инициативу, самостоятельность, избирательность в способах работы.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</a:rPr>
              <a:t>Гибкая структура. Учитель использует разнообразные формы и методы организации учебной деятельности, позволяющие раскрыть субъективный опыт обучающихся.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0654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00B0F0"/>
                </a:solidFill>
                <a:latin typeface="Arial" panose="020B0604020202020204" pitchFamily="34" charset="0"/>
              </a:rPr>
              <a:t>Типология уроков на основе системно-</a:t>
            </a:r>
            <a:r>
              <a:rPr lang="ru-RU" sz="3200" b="1" dirty="0" err="1">
                <a:solidFill>
                  <a:srgbClr val="00B0F0"/>
                </a:solidFill>
                <a:latin typeface="Arial" panose="020B0604020202020204" pitchFamily="34" charset="0"/>
              </a:rPr>
              <a:t>деятельностного</a:t>
            </a:r>
            <a:r>
              <a:rPr lang="ru-RU" sz="3200" b="1" dirty="0">
                <a:solidFill>
                  <a:srgbClr val="00B0F0"/>
                </a:solidFill>
                <a:latin typeface="Arial" panose="020B0604020202020204" pitchFamily="34" charset="0"/>
              </a:rPr>
              <a:t> подхода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>
                <a:latin typeface="Arial" panose="020B0604020202020204" pitchFamily="34" charset="0"/>
              </a:rPr>
              <a:t>Уроки «открытия» нового знания</a:t>
            </a:r>
          </a:p>
          <a:p>
            <a:r>
              <a:rPr lang="ru-RU" b="1" dirty="0">
                <a:latin typeface="Arial" panose="020B0604020202020204" pitchFamily="34" charset="0"/>
              </a:rPr>
              <a:t>Уроки отработки умений и рефлексии</a:t>
            </a:r>
          </a:p>
          <a:p>
            <a:r>
              <a:rPr lang="ru-RU" sz="3200" b="1" dirty="0">
                <a:latin typeface="Arial" panose="020B0604020202020204" pitchFamily="34" charset="0"/>
              </a:rPr>
              <a:t>Уроки общеметодологической направленности</a:t>
            </a:r>
          </a:p>
          <a:p>
            <a:r>
              <a:rPr lang="ru-RU" sz="3200" b="1" dirty="0">
                <a:latin typeface="Arial" panose="020B0604020202020204" pitchFamily="34" charset="0"/>
              </a:rPr>
              <a:t>Уроки развивающего контроля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1231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600" b="1" dirty="0">
                <a:ln/>
                <a:solidFill>
                  <a:schemeClr val="accent3"/>
                </a:solidFill>
                <a:latin typeface="Arial" panose="020B0604020202020204" pitchFamily="34" charset="0"/>
              </a:rPr>
              <a:t>Урок открытия нового знания (ОНЗ)</a:t>
            </a:r>
            <a:endParaRPr lang="ru-RU" sz="3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556792"/>
            <a:ext cx="8153400" cy="4495800"/>
          </a:xfrm>
        </p:spPr>
        <p:txBody>
          <a:bodyPr/>
          <a:lstStyle/>
          <a:p>
            <a:r>
              <a:rPr lang="ru-RU" b="1" dirty="0">
                <a:latin typeface="Arial" panose="020B0604020202020204" pitchFamily="34" charset="0"/>
              </a:rPr>
              <a:t>Д</a:t>
            </a:r>
            <a:r>
              <a:rPr lang="ru-RU" b="1" i="1" u="sng" dirty="0">
                <a:latin typeface="Arial" panose="020B0604020202020204" pitchFamily="34" charset="0"/>
              </a:rPr>
              <a:t>еятельностная цель:</a:t>
            </a:r>
            <a:r>
              <a:rPr lang="ru-RU" b="1" i="1" dirty="0">
                <a:latin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</a:rPr>
              <a:t>формирование у учащихся умений реализации новых способов действия.</a:t>
            </a:r>
            <a:br>
              <a:rPr lang="ru-RU" b="1" dirty="0">
                <a:latin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</a:rPr>
              <a:t/>
            </a:r>
            <a:br>
              <a:rPr lang="ru-RU" b="1" dirty="0">
                <a:latin typeface="Arial" panose="020B0604020202020204" pitchFamily="34" charset="0"/>
              </a:rPr>
            </a:br>
            <a:r>
              <a:rPr lang="ru-RU" b="1" i="1" u="sng" dirty="0">
                <a:latin typeface="Arial" panose="020B0604020202020204" pitchFamily="34" charset="0"/>
              </a:rPr>
              <a:t>Содержательная цель:</a:t>
            </a:r>
            <a:r>
              <a:rPr lang="ru-RU" b="1" i="1" dirty="0">
                <a:latin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</a:rPr>
              <a:t>расширение понятийной базы за счет включения в неё новых элементов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8659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</a:rPr>
              <a:t>Алгоритм конструирования урока открытия нового знания</a:t>
            </a:r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1600" b="1" dirty="0">
                <a:latin typeface="Arial" panose="020B0604020202020204" pitchFamily="34" charset="0"/>
              </a:rPr>
              <a:t>1. </a:t>
            </a:r>
            <a:r>
              <a:rPr lang="ru-RU" sz="1600" dirty="0">
                <a:latin typeface="Arial" panose="020B0604020202020204" pitchFamily="34" charset="0"/>
              </a:rPr>
              <a:t>Выделить и сформулировать новое знание.</a:t>
            </a:r>
            <a:br>
              <a:rPr lang="ru-RU" sz="1600" dirty="0">
                <a:latin typeface="Arial" panose="020B0604020202020204" pitchFamily="34" charset="0"/>
              </a:rPr>
            </a:br>
            <a:r>
              <a:rPr lang="ru-RU" sz="1600" b="1" dirty="0">
                <a:latin typeface="Arial" panose="020B0604020202020204" pitchFamily="34" charset="0"/>
              </a:rPr>
              <a:t>2</a:t>
            </a:r>
            <a:r>
              <a:rPr lang="ru-RU" sz="1600" dirty="0">
                <a:latin typeface="Arial" panose="020B0604020202020204" pitchFamily="34" charset="0"/>
              </a:rPr>
              <a:t>. Смоделировать способ открытия нового знания.</a:t>
            </a:r>
            <a:br>
              <a:rPr lang="ru-RU" sz="1600" dirty="0">
                <a:latin typeface="Arial" panose="020B0604020202020204" pitchFamily="34" charset="0"/>
              </a:rPr>
            </a:br>
            <a:r>
              <a:rPr lang="ru-RU" sz="1600" b="1" dirty="0">
                <a:latin typeface="Arial" panose="020B0604020202020204" pitchFamily="34" charset="0"/>
              </a:rPr>
              <a:t>3</a:t>
            </a:r>
            <a:r>
              <a:rPr lang="ru-RU" sz="1600" dirty="0">
                <a:latin typeface="Arial" panose="020B0604020202020204" pitchFamily="34" charset="0"/>
              </a:rPr>
              <a:t>. Вычленить мыслительные операции, используемые при открытии нового знания.</a:t>
            </a:r>
            <a:br>
              <a:rPr lang="ru-RU" sz="1600" dirty="0">
                <a:latin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</a:rPr>
              <a:t>4. Определить необходимые ЗУН и способы его повторения.</a:t>
            </a:r>
            <a:br>
              <a:rPr lang="ru-RU" sz="1600" dirty="0">
                <a:latin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</a:rPr>
              <a:t>5. Подобрать упражнения для этапа актуализации, опираясь на перечень необходимых мыслительных операций и </a:t>
            </a:r>
            <a:r>
              <a:rPr lang="ru-RU" sz="1600" dirty="0" err="1">
                <a:latin typeface="Arial" panose="020B0604020202020204" pitchFamily="34" charset="0"/>
              </a:rPr>
              <a:t>ЗУНов</a:t>
            </a:r>
            <a:r>
              <a:rPr lang="ru-RU" sz="1600" dirty="0">
                <a:latin typeface="Arial" panose="020B0604020202020204" pitchFamily="34" charset="0"/>
              </a:rPr>
              <a:t>.</a:t>
            </a:r>
            <a:br>
              <a:rPr lang="ru-RU" sz="1600" dirty="0">
                <a:latin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</a:rPr>
              <a:t>6. Смоделировать затруднение и способ его фиксации.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0"/>
            <a:r>
              <a:rPr lang="ru-RU" sz="1600" dirty="0">
                <a:latin typeface="Arial" panose="020B0604020202020204" pitchFamily="34" charset="0"/>
              </a:rPr>
              <a:t>7. Смоделировать проблемную ситуацию и диалог.</a:t>
            </a:r>
            <a:br>
              <a:rPr lang="ru-RU" sz="1600" dirty="0">
                <a:latin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</a:rPr>
              <a:t>8. Составить самостоятельную работу и объективно обоснованный эталон.</a:t>
            </a:r>
            <a:br>
              <a:rPr lang="ru-RU" sz="1600" dirty="0">
                <a:latin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</a:rPr>
              <a:t>9. Определить приёмы организации и проведения первичного закрепления.</a:t>
            </a:r>
            <a:br>
              <a:rPr lang="ru-RU" sz="1600" dirty="0">
                <a:latin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</a:rPr>
              <a:t>10. Подобрать задания для этапа повторения по уровням.</a:t>
            </a:r>
            <a:br>
              <a:rPr lang="ru-RU" sz="1600" dirty="0">
                <a:latin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</a:rPr>
              <a:t>11. Провести анализ урока по конспекту.</a:t>
            </a:r>
            <a:br>
              <a:rPr lang="ru-RU" sz="1600" dirty="0">
                <a:latin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</a:rPr>
              <a:t>12. Внести при необходимости коррективы в план конспекта.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715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1. Мотивирование к учебной деятельности.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643050"/>
            <a:ext cx="864396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Данный этап процесса обучения предполагает осознанное вхождение учащегося в пространство учебной деятельности на уроке. С этой целью на данном этапе организуется его мотивирование к учебной деятельности, а именно:</a:t>
            </a:r>
            <a:br>
              <a:rPr lang="ru-RU" sz="2400" dirty="0" smtClean="0"/>
            </a:br>
            <a:r>
              <a:rPr lang="ru-RU" sz="2400" dirty="0" smtClean="0"/>
              <a:t> 1) актуализируются требования к нему со стороны учебной деятельности ("надо”);</a:t>
            </a:r>
            <a:br>
              <a:rPr lang="ru-RU" sz="2400" dirty="0" smtClean="0"/>
            </a:br>
            <a:r>
              <a:rPr lang="ru-RU" sz="2400" dirty="0" smtClean="0"/>
              <a:t>2) создаются условия для возникновения внутренней потребности включения в учебную деятельность ("хочу”);</a:t>
            </a:r>
            <a:br>
              <a:rPr lang="ru-RU" sz="2400" dirty="0" smtClean="0"/>
            </a:br>
            <a:r>
              <a:rPr lang="ru-RU" sz="2400" dirty="0" smtClean="0"/>
              <a:t> 3) устанавливаются тематические рамки ("могу”).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>2. Актуализация и фиксирование индивидуального затруднения в пробном учебном действии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571612"/>
            <a:ext cx="82868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 данном этапе организуется подготовка и мотивация учащихся к надлежащему самостоятельному выполнению пробного учебного действия, его осуществление и фиксация индивидуального затруднения.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Соответственно, данный этап предполагает: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1) актуализацию изученных способов действий, достаточных для построения нового знания, их обобщение и знаковую фиксацию;</a:t>
            </a:r>
            <a:br>
              <a:rPr lang="ru-RU" sz="2000" dirty="0" smtClean="0"/>
            </a:br>
            <a:r>
              <a:rPr lang="ru-RU" sz="2000" dirty="0" smtClean="0"/>
              <a:t>2) актуализацию соответствующих мыслительных операций и познавательных процессов;</a:t>
            </a:r>
            <a:br>
              <a:rPr lang="ru-RU" sz="2000" dirty="0" smtClean="0"/>
            </a:br>
            <a:r>
              <a:rPr lang="ru-RU" sz="2000" dirty="0" smtClean="0"/>
              <a:t>3) мотивацию к пробному учебному действию (“надо” - “могу” - “хочу”) и его самостоятельное осуществление;</a:t>
            </a:r>
            <a:br>
              <a:rPr lang="ru-RU" sz="2000" dirty="0" smtClean="0"/>
            </a:br>
            <a:r>
              <a:rPr lang="ru-RU" sz="2000" dirty="0" smtClean="0"/>
              <a:t>4) фиксацию индивидуальных затруднений в выполнении пробного учебного действия или его обосновании.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3. Выявление места и причины затруднения.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643051"/>
            <a:ext cx="807249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 На данном этапе учитель организует выявление учащимися места и причины затруднения. Для этого учащиеся должны:</a:t>
            </a:r>
            <a:br>
              <a:rPr lang="ru-RU" sz="2000" dirty="0" smtClean="0"/>
            </a:br>
            <a:r>
              <a:rPr lang="ru-RU" sz="2000" dirty="0" smtClean="0"/>
              <a:t> 1) восстановить выполненные операции и зафиксировать (вербально и </a:t>
            </a:r>
            <a:r>
              <a:rPr lang="ru-RU" sz="2000" dirty="0" err="1" smtClean="0"/>
              <a:t>знаково</a:t>
            </a:r>
            <a:r>
              <a:rPr lang="ru-RU" sz="2000" dirty="0" smtClean="0"/>
              <a:t>) место- шаг, операцию, где возникло затруднение;</a:t>
            </a:r>
            <a:br>
              <a:rPr lang="ru-RU" sz="2000" dirty="0" smtClean="0"/>
            </a:br>
            <a:r>
              <a:rPr lang="ru-RU" sz="2000" dirty="0" smtClean="0"/>
              <a:t> 2) соотнести свои действия с используемым способом действий (алгоритмом, понятием и т.д.) и на этой основе выявить и зафиксировать во внешней речи причину затруднения - те конкретные знания, умения или способности, которых недостает для решения исходной задачи и задач такого класса или типа вообще</a:t>
            </a:r>
            <a:r>
              <a:rPr lang="ru-RU" sz="1600" dirty="0" smtClean="0"/>
              <a:t>.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/>
              <a:t>4. Построение проекта выхода из затруднения (цель и тема, способ, план, средство).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928802"/>
            <a:ext cx="8001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На данном этапе учащиеся в коммуникативной форме обдумывают проект будущих учебных действий: ставят цель (целью всегда является устранение возникшего затруднения), согласовывают тему урока, выбирают способ, строят план достижения цели и определяют средства- алгоритмы, модели и т.д. Этим процессом руководит учитель: на первых порах с помощью подводящего диалога, затем – побуждающего, а затем и с помощью исследовательских методов.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/>
              <a:t>5. Реализация построенного проекта.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071678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На данном этапе осуществляется реализация построенного проекта: обсуждаются различные варианты, предложенные учащимися, и выбирается оптимальный вариант, который фиксируется в языке вербально и </a:t>
            </a:r>
            <a:r>
              <a:rPr lang="ru-RU" sz="2000" dirty="0" err="1" smtClean="0"/>
              <a:t>знаково</a:t>
            </a:r>
            <a:r>
              <a:rPr lang="ru-RU" sz="2000" dirty="0" smtClean="0"/>
              <a:t>. Построенный способ действий используется для решения исходной задачи, вызвавшей затруднение. В завершение уточняется общий характер нового знания и фиксируется преодоление возникшего ранее затруднения.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/>
              <a:t>6. Первичное закрепление с проговариванием во внешней речи.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214554"/>
            <a:ext cx="75009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На данном этапе учащиеся в форме коммуникации (фронтально, в группах, в парах) решают типовые задания на новый способ действий с проговариванием алгоритма решения вслух.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0"/>
            <a:ext cx="8153400" cy="990600"/>
          </a:xfrm>
        </p:spPr>
        <p:txBody>
          <a:bodyPr/>
          <a:lstStyle/>
          <a:p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indent="0">
              <a:buNone/>
            </a:pPr>
            <a:r>
              <a:rPr lang="ru-RU" sz="3600" b="1" i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 «Если ученик в школе не научился сам ничего творить, то в жизни он всегда будет только подражать, копировать, так как мало таких, которые бы, научившись копировать, умели сделать самостоятельное приложение этих сведений». </a:t>
            </a:r>
            <a:r>
              <a:rPr lang="ru-RU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ru-RU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sz="36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Л.Н. Толстой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156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/>
              <a:t>7. Самостоятельная работа с самопроверкой по эталону.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071678"/>
            <a:ext cx="78581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При проведении данного этапа используется индивидуальная форма работы: учащиеся самостоятельно выполняют задания нового типа и осуществляют их самопроверку, пошагово сравнивая с эталоном. В завершение организуется исполнительская рефлексия хода реализации построенного проекта учебных действий и контрольных процедур.</a:t>
            </a:r>
            <a:br>
              <a:rPr lang="ru-RU" sz="2000" dirty="0" smtClean="0"/>
            </a:br>
            <a:r>
              <a:rPr lang="ru-RU" sz="2000" dirty="0" smtClean="0"/>
              <a:t> Эмоциональная направленность этапа состоит в организации, по возможности, для каждого ученика ситуации успеха, мотивирующей его к включению в дальнейшую познавательную деятельность.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/>
              <a:t>8. Включение в систему знаний и повторение.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785926"/>
            <a:ext cx="8286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 На данном этапе выявляются границы применимости нового знания и выполняются задания, в которых новый способ действий предусматривается как промежуточный шаг.</a:t>
            </a:r>
            <a:br>
              <a:rPr lang="ru-RU" sz="2000" dirty="0" smtClean="0"/>
            </a:br>
            <a:r>
              <a:rPr lang="ru-RU" sz="2000" dirty="0" smtClean="0"/>
              <a:t> Организуя этот этап, учитель подбирает задания, в которых тренируется использование изученного ранее материала, имеющего методическую ценность для введения в последующем новых способов действий. Таким образом, происходит, с одной стороны, автоматизация умственных действий по изученным нормам, а с другой – подготовка к введению в будущем новых норм.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/>
              <a:t>9. Рефлексия учебной деятельности на уроке (итог).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136338"/>
            <a:ext cx="83582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На данном этапе фиксируется новое содержание, изученное на уроке, и организуется рефлексия и самооценка учениками собственной учебной деятельности. В завершение соотносятся ее цель и результаты, фиксируется степень их соответствия, и намечаются дальнейшие цели деятельности.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</a:rPr>
              <a:t>Структура урока рефлексии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 Этап мотивации (самоопределения) к коррекционной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деятельности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Arial" panose="020B0604020202020204" pitchFamily="34" charset="0"/>
              </a:rPr>
              <a:t>2.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актуализации и пробного учебного действия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3. Этап локализации индивидуальных затруднений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4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 Этап </a:t>
            </a:r>
            <a:r>
              <a:rPr lang="ru-RU" sz="24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целеполагания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и построения проекта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коррекции выявленных затруднений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5. Этап реализации построенного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проекта</a:t>
            </a:r>
            <a:endParaRPr lang="ru-RU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 Этап обобщения затруднений во внешней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речи</a:t>
            </a:r>
            <a:endParaRPr lang="ru-RU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7. Этап самостоятельной работы с самопроверкой по эталону</a:t>
            </a:r>
            <a:endParaRPr lang="ru-RU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8. Этап включения в систему знаний и повторения </a:t>
            </a:r>
            <a:endParaRPr lang="ru-RU" sz="2400" b="1" dirty="0" smtClean="0">
              <a:solidFill>
                <a:schemeClr val="tx2"/>
              </a:solidFill>
              <a:latin typeface="Arial" panose="020B0604020202020204" pitchFamily="34" charset="0"/>
              <a:cs typeface="Times New Roman" panose="02020603050405020304" pitchFamily="18" charset="0"/>
              <a:hlinkClick r:id="rId2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Arial" panose="020B0604020202020204" pitchFamily="34" charset="0"/>
                <a:hlinkClick r:id="rId2"/>
              </a:rPr>
              <a:t>9</a:t>
            </a:r>
            <a:r>
              <a:rPr lang="ru-RU" sz="2400" b="1" dirty="0" smtClean="0">
                <a:solidFill>
                  <a:schemeClr val="tx2"/>
                </a:solidFill>
                <a:latin typeface="Arial" panose="020B0604020202020204" pitchFamily="34" charset="0"/>
                <a:hlinkClick r:id="rId2"/>
              </a:rPr>
              <a:t>. Этап рефлексии деятельности на уроке</a:t>
            </a:r>
            <a:r>
              <a:rPr lang="ru-RU" sz="24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.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57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</a:rPr>
              <a:t>Урок общеметодологической направленности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Деятельностная цель: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учащихся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способностей и способностей к структурированию и систематизации изучаемого предметного содержания, формирование способности учащихся к новому способу действия, связанному с построением структуры изученных понятий и алгоритмов.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Содержательная цель: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обобщённых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норм и выявление теоретических основ развития содержательно-методических линий курсов, выявление теоретических основ построения содержательно-методических линий.</a:t>
            </a:r>
          </a:p>
        </p:txBody>
      </p:sp>
    </p:spTree>
    <p:extLst>
      <p:ext uri="{BB962C8B-B14F-4D97-AF65-F5344CB8AC3E}">
        <p14:creationId xmlns="" xmlns:p14="http://schemas.microsoft.com/office/powerpoint/2010/main" val="399862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Целью уроков общеметодологической направленности является построение методов, связывающих изученные понятия в единую систему.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Уроки общеметодологической направленности призваны, во-первых, формировать у учащихся представления о методах, связывающих изучаемые понятия в единую систему, а во-вторых, о методах организации самой учебной деятельности, направленной на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самоизменение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саморазвитие. Так, на данных уроках организуется понимание и построение учащимися норм и методов учебной деятельности, самоконтроля и самооценки, рефлексивной самоорганизации.</a:t>
            </a:r>
          </a:p>
          <a:p>
            <a:pPr>
              <a:lnSpc>
                <a:spcPct val="80000"/>
              </a:lnSpc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Эти уроки являются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надпредметными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проводятся вне рамок какого-либо предмета на классных часах, внеклассных мероприятиях или других специально отведенных для этого уроках в соответствии со структурой технологии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0136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</a:rPr>
              <a:t>Структура урока общеметодологической направленности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800" b="1" dirty="0" smtClean="0">
                <a:latin typeface="Arial" panose="020B0604020202020204" pitchFamily="34" charset="0"/>
              </a:rPr>
              <a:t>1</a:t>
            </a:r>
            <a:r>
              <a:rPr lang="ru-RU" sz="1800" b="1" dirty="0">
                <a:latin typeface="Arial" panose="020B0604020202020204" pitchFamily="34" charset="0"/>
              </a:rPr>
              <a:t>. Этап мотивации</a:t>
            </a:r>
            <a:br>
              <a:rPr lang="ru-RU" sz="1800" b="1" dirty="0">
                <a:latin typeface="Arial" panose="020B0604020202020204" pitchFamily="34" charset="0"/>
              </a:rPr>
            </a:br>
            <a:r>
              <a:rPr lang="ru-RU" sz="1800" b="1" dirty="0">
                <a:latin typeface="Arial" panose="020B0604020202020204" pitchFamily="34" charset="0"/>
              </a:rPr>
              <a:t/>
            </a:r>
            <a:br>
              <a:rPr lang="ru-RU" sz="1800" b="1" dirty="0">
                <a:latin typeface="Arial" panose="020B0604020202020204" pitchFamily="34" charset="0"/>
              </a:rPr>
            </a:br>
            <a:r>
              <a:rPr lang="ru-RU" sz="1800" b="1" dirty="0">
                <a:latin typeface="Arial" panose="020B0604020202020204" pitchFamily="34" charset="0"/>
              </a:rPr>
              <a:t>2. Этап актуализации и фиксирования индивидуального затруднения в пробном учебном действии</a:t>
            </a:r>
            <a:br>
              <a:rPr lang="ru-RU" sz="1800" b="1" dirty="0">
                <a:latin typeface="Arial" panose="020B0604020202020204" pitchFamily="34" charset="0"/>
              </a:rPr>
            </a:br>
            <a:r>
              <a:rPr lang="ru-RU" sz="1800" b="1" dirty="0">
                <a:latin typeface="Arial" panose="020B0604020202020204" pitchFamily="34" charset="0"/>
              </a:rPr>
              <a:t/>
            </a:r>
            <a:br>
              <a:rPr lang="ru-RU" sz="1800" b="1" dirty="0">
                <a:latin typeface="Arial" panose="020B0604020202020204" pitchFamily="34" charset="0"/>
              </a:rPr>
            </a:br>
            <a:r>
              <a:rPr lang="ru-RU" sz="1800" b="1" dirty="0">
                <a:latin typeface="Arial" panose="020B0604020202020204" pitchFamily="34" charset="0"/>
              </a:rPr>
              <a:t>3. Этап закрепления с проговариванием во внешней речи</a:t>
            </a:r>
            <a:br>
              <a:rPr lang="ru-RU" sz="1800" b="1" dirty="0">
                <a:latin typeface="Arial" panose="020B0604020202020204" pitchFamily="34" charset="0"/>
              </a:rPr>
            </a:br>
            <a:r>
              <a:rPr lang="ru-RU" sz="1800" b="1" dirty="0">
                <a:latin typeface="Arial" panose="020B0604020202020204" pitchFamily="34" charset="0"/>
              </a:rPr>
              <a:t/>
            </a:r>
            <a:br>
              <a:rPr lang="ru-RU" sz="1800" b="1" dirty="0">
                <a:latin typeface="Arial" panose="020B0604020202020204" pitchFamily="34" charset="0"/>
              </a:rPr>
            </a:br>
            <a:r>
              <a:rPr lang="ru-RU" sz="1800" b="1" dirty="0">
                <a:latin typeface="Arial" panose="020B0604020202020204" pitchFamily="34" charset="0"/>
              </a:rPr>
              <a:t>4. Этап включения изученного в систему знаний</a:t>
            </a:r>
            <a:br>
              <a:rPr lang="ru-RU" sz="1800" b="1" dirty="0">
                <a:latin typeface="Arial" panose="020B0604020202020204" pitchFamily="34" charset="0"/>
              </a:rPr>
            </a:br>
            <a:r>
              <a:rPr lang="ru-RU" sz="1800" b="1" dirty="0">
                <a:latin typeface="Arial" panose="020B0604020202020204" pitchFamily="34" charset="0"/>
              </a:rPr>
              <a:t/>
            </a:r>
            <a:br>
              <a:rPr lang="ru-RU" sz="1800" b="1" dirty="0">
                <a:latin typeface="Arial" panose="020B0604020202020204" pitchFamily="34" charset="0"/>
              </a:rPr>
            </a:br>
            <a:r>
              <a:rPr lang="ru-RU" sz="1800" b="1" dirty="0">
                <a:latin typeface="Arial" panose="020B0604020202020204" pitchFamily="34" charset="0"/>
              </a:rPr>
              <a:t>5. Этап рефлексии учебной деятельности на уроке</a:t>
            </a:r>
            <a:endParaRPr lang="ru-RU" sz="1800" b="1" dirty="0"/>
          </a:p>
        </p:txBody>
      </p:sp>
    </p:spTree>
    <p:extLst>
      <p:ext uri="{BB962C8B-B14F-4D97-AF65-F5344CB8AC3E}">
        <p14:creationId xmlns="" xmlns:p14="http://schemas.microsoft.com/office/powerpoint/2010/main" val="12965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Урок развивающего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800" dirty="0" smtClean="0">
                <a:latin typeface="Arial" charset="0"/>
              </a:rPr>
              <a:t>Уроки развивающего контроля проводятся в завершение изучения крупных разделов курса, предполагают написание контрольной работы и её рефлексивный анализ. Поэтому по своей структуре, методике подготовки и проведению данные уроки напоминают уроки рефлексии. Вместе с тем уроки этих типов имеют некоторые существенные различия.</a:t>
            </a:r>
            <a:br>
              <a:rPr lang="ru-RU" sz="18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На уроках развивающего контроля, в отличие от уроков рефлексии, при проведении контрольной работы акцент делается, прежде всего, на согласование критериев оценивания результатов учебной деятельности, их применение и фиксирование полученного результата сопоставления в форме отметки. Таким образом, отличительной особенностью уроков развивающего контроля является их соответствие установленной структуре «управленческого», </a:t>
            </a:r>
            <a:r>
              <a:rPr lang="ru-RU" sz="1800" dirty="0" err="1" smtClean="0">
                <a:latin typeface="Arial" charset="0"/>
              </a:rPr>
              <a:t>критериального</a:t>
            </a:r>
            <a:r>
              <a:rPr lang="ru-RU" sz="1800" dirty="0" smtClean="0">
                <a:latin typeface="Arial" charset="0"/>
              </a:rPr>
              <a:t> контроля.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Урок развивающего контроля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данные уроки подводят итог изучению значительного по объему материала, то содержание контрольных работ по объёму в 2-3 раза превышает обычные самостоятельные работы, предлагаемые на уроках рефлексии. Поэтому уроки развивающего контроля проводятся в 2 этапа:</a:t>
            </a:r>
          </a:p>
          <a:p>
            <a:pPr>
              <a:lnSpc>
                <a:spcPct val="8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написание учащимися контрольной работы и её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критериальное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оценивание;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рефлексивный анализ выполненной контрольной работы и коррекция допущенных в работе ошибок.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107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этапы проводятся на 2 уроках, которые разделены временем, необходимым учителю для проверки результатов работы учащихся на первом уроке (это время не должно превышать 1-2 дней).</a:t>
            </a:r>
          </a:p>
        </p:txBody>
      </p:sp>
    </p:spTree>
    <p:extLst>
      <p:ext uri="{BB962C8B-B14F-4D97-AF65-F5344CB8AC3E}">
        <p14:creationId xmlns="" xmlns:p14="http://schemas.microsoft.com/office/powerpoint/2010/main" val="381985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</a:t>
            </a:r>
            <a:r>
              <a:rPr lang="ru-RU" b="1" i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еятельностный</a:t>
            </a: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подход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600" b="1" i="1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ИСКАТЬ</a:t>
            </a:r>
            <a:r>
              <a:rPr lang="ru-RU" sz="1600" b="1" dirty="0"/>
              <a:t> – опрашивать  окружение,  консультироваться  у  учителя,  получать  информацию;</a:t>
            </a:r>
          </a:p>
          <a:p>
            <a:r>
              <a:rPr lang="ru-RU" sz="1600" b="1" i="1" dirty="0">
                <a:ln>
                  <a:solidFill>
                    <a:schemeClr val="accent2">
                      <a:lumMod val="75000"/>
                    </a:schemeClr>
                  </a:solidFill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ДУМАТЬ</a:t>
            </a:r>
            <a:r>
              <a:rPr lang="ru-RU" sz="1600" b="1" dirty="0"/>
              <a:t> – устанавливать  взаимосвязи  между  прошлыми  и  настоящими  событиями,  критически  относиться  к  тому  или  иному  высказыванию,  предложению,  уметь  противостоять  неуверенности  и  сложности,  занимать  позицию  в  дискуссиях  и  вырабатывать  своё  собственное  мнение,,  оценивать  социальные  привычки,  связанные  со  здоровьем,  а  так  же  с  окружающей  средой,  оценивать  произведения  искусства  и  литературы;</a:t>
            </a:r>
          </a:p>
          <a:p>
            <a:r>
              <a:rPr lang="ru-RU" sz="1600" b="1" i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СОТРУДНИЧАТЬ</a:t>
            </a:r>
            <a:r>
              <a:rPr lang="ru-RU" sz="1600" b="1" dirty="0"/>
              <a:t> – уметь  работать  в  группе,  принимать  решения,  улаживать  разногласия  и  конфликты договариваться,  разрабатывать  и  выполнять  взятые  на  себя  обязанности;</a:t>
            </a:r>
          </a:p>
          <a:p>
            <a:r>
              <a:rPr lang="ru-RU" sz="1600" b="1" i="1" dirty="0"/>
              <a:t> </a:t>
            </a:r>
            <a:r>
              <a:rPr lang="ru-RU" sz="1600" b="1" i="1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ПРИНИМАТЬСЯ  ЗА  ДЕЛО</a:t>
            </a:r>
            <a:r>
              <a:rPr lang="ru-RU" sz="1600" b="1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1600" b="1" dirty="0"/>
              <a:t>– включаться  в  работу,  нести  ответственность,  войти  в  группу  или  коллектив  и  внести  свой  вклад,  доказать  солидарность,  организовывать  свою  работу,  пользоваться  вычислительными  и  моделирующими  приборами;</a:t>
            </a:r>
          </a:p>
          <a:p>
            <a:r>
              <a:rPr lang="ru-RU" sz="1600" b="1" i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АДАПТИРОВАТЬСЯ</a:t>
            </a:r>
            <a:r>
              <a:rPr lang="ru-RU" sz="1600" b="1" i="1" dirty="0" smtClean="0"/>
              <a:t> </a:t>
            </a:r>
            <a:r>
              <a:rPr lang="ru-RU" sz="1600" b="1" dirty="0"/>
              <a:t>– использовать  новые  технологии  информации  и коммуникации,  стойко  противостоять  трудностям,  находить  новые  решения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10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476672"/>
            <a:ext cx="8153400" cy="5619328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«Сведений науки не следует сообщать учащемуся, но его надо привести к тому, чтобы он сам их находил, самодеятельно ими овладевал. </a:t>
            </a:r>
            <a:br>
              <a:rPr lang="ru-RU" sz="3200" b="1" dirty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Такой метод обучения наилучший, самый трудный, самый редкий. Изложение, считывание, диктовка против него – детская забава. Зато такие приемы и никуда и не годятся…»</a:t>
            </a:r>
            <a:endParaRPr lang="en-US" sz="3200" b="1" dirty="0">
              <a:solidFill>
                <a:srgbClr val="00B05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dirty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                                                                 </a:t>
            </a:r>
            <a:endParaRPr lang="ru-RU" dirty="0" smtClean="0">
              <a:solidFill>
                <a:srgbClr val="00B05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Arial" panose="020B0604020202020204" pitchFamily="34" charset="0"/>
              </a:rPr>
              <a:t>А</a:t>
            </a:r>
            <a:r>
              <a:rPr lang="ru-RU" b="1" dirty="0">
                <a:solidFill>
                  <a:srgbClr val="7030A0"/>
                </a:solidFill>
                <a:latin typeface="Arial" panose="020B0604020202020204" pitchFamily="34" charset="0"/>
              </a:rPr>
              <a:t>. </a:t>
            </a:r>
            <a:r>
              <a:rPr lang="ru-RU" dirty="0" err="1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Дистервег</a:t>
            </a:r>
            <a:r>
              <a:rPr lang="ru-RU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, Х</a:t>
            </a:r>
            <a:r>
              <a:rPr lang="en-US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I</a:t>
            </a:r>
            <a:r>
              <a:rPr lang="ru-RU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Х век</a:t>
            </a:r>
            <a:endParaRPr lang="ru-RU" dirty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44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СПАСИБО ЗА ВНИМАНИЕ!</a:t>
            </a:r>
            <a:endParaRPr lang="ru-RU" sz="5400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547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ФГОС ООО к современному уроку</a:t>
            </a:r>
            <a:endParaRPr lang="ru-RU" sz="32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3886200" cy="457200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 lnSpcReduction="1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Целеполагание</a:t>
            </a:r>
            <a:r>
              <a:rPr lang="ru-RU" sz="1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(технология </a:t>
            </a:r>
            <a:r>
              <a:rPr lang="en-US" sz="16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SMART)</a:t>
            </a:r>
            <a:endParaRPr lang="ru-RU" sz="1600" b="1" dirty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600" b="1" dirty="0" err="1">
                <a:ln/>
                <a:solidFill>
                  <a:srgbClr val="002060"/>
                </a:solidFill>
                <a:latin typeface="Arial" panose="020B0604020202020204" pitchFamily="34" charset="0"/>
              </a:rPr>
              <a:t>Specific</a:t>
            </a:r>
            <a:r>
              <a:rPr lang="ru-RU" sz="1600" b="1" dirty="0">
                <a:ln/>
                <a:solidFill>
                  <a:srgbClr val="002060"/>
                </a:solidFill>
                <a:latin typeface="Arial" panose="020B0604020202020204" pitchFamily="34" charset="0"/>
              </a:rPr>
              <a:t> – конкретная;</a:t>
            </a:r>
          </a:p>
          <a:p>
            <a:pPr marL="0" lvl="0" indent="0">
              <a:buNone/>
            </a:pPr>
            <a:r>
              <a:rPr lang="ru-RU" sz="1600" b="1" dirty="0" err="1">
                <a:ln/>
                <a:solidFill>
                  <a:srgbClr val="002060"/>
                </a:solidFill>
                <a:latin typeface="Arial" panose="020B0604020202020204" pitchFamily="34" charset="0"/>
              </a:rPr>
              <a:t>Measurable</a:t>
            </a:r>
            <a:r>
              <a:rPr lang="ru-RU" sz="1600" b="1" dirty="0">
                <a:ln/>
                <a:solidFill>
                  <a:srgbClr val="002060"/>
                </a:solidFill>
                <a:latin typeface="Arial" panose="020B0604020202020204" pitchFamily="34" charset="0"/>
              </a:rPr>
              <a:t> – измеримая;</a:t>
            </a:r>
          </a:p>
          <a:p>
            <a:pPr marL="0" lvl="0" indent="0">
              <a:buNone/>
            </a:pPr>
            <a:r>
              <a:rPr lang="ru-RU" sz="1600" b="1" dirty="0" err="1">
                <a:ln/>
                <a:solidFill>
                  <a:srgbClr val="002060"/>
                </a:solidFill>
                <a:latin typeface="Arial" panose="020B0604020202020204" pitchFamily="34" charset="0"/>
              </a:rPr>
              <a:t>Achievable</a:t>
            </a:r>
            <a:r>
              <a:rPr lang="ru-RU" sz="1600" b="1" dirty="0">
                <a:ln/>
                <a:solidFill>
                  <a:srgbClr val="002060"/>
                </a:solidFill>
                <a:latin typeface="Arial" panose="020B0604020202020204" pitchFamily="34" charset="0"/>
              </a:rPr>
              <a:t> – достижимая;</a:t>
            </a:r>
          </a:p>
          <a:p>
            <a:pPr marL="0" lvl="0" indent="0">
              <a:buNone/>
            </a:pPr>
            <a:r>
              <a:rPr lang="ru-RU" sz="1600" b="1" dirty="0" err="1">
                <a:ln/>
                <a:solidFill>
                  <a:srgbClr val="002060"/>
                </a:solidFill>
                <a:latin typeface="Arial" panose="020B0604020202020204" pitchFamily="34" charset="0"/>
              </a:rPr>
              <a:t>Realistiс</a:t>
            </a:r>
            <a:r>
              <a:rPr lang="ru-RU" sz="1600" b="1" dirty="0">
                <a:ln/>
                <a:solidFill>
                  <a:srgbClr val="002060"/>
                </a:solidFill>
                <a:latin typeface="Arial" panose="020B0604020202020204" pitchFamily="34" charset="0"/>
              </a:rPr>
              <a:t> – реалистичная;</a:t>
            </a:r>
          </a:p>
          <a:p>
            <a:pPr marL="0" lvl="0" indent="0">
              <a:buNone/>
            </a:pPr>
            <a:r>
              <a:rPr lang="ru-RU" sz="1600" b="1" dirty="0" err="1">
                <a:ln/>
                <a:solidFill>
                  <a:srgbClr val="002060"/>
                </a:solidFill>
                <a:latin typeface="Arial" panose="020B0604020202020204" pitchFamily="34" charset="0"/>
              </a:rPr>
              <a:t>Timed</a:t>
            </a:r>
            <a:r>
              <a:rPr lang="ru-RU" sz="1600" b="1" dirty="0">
                <a:ln/>
                <a:solidFill>
                  <a:srgbClr val="002060"/>
                </a:solidFill>
                <a:latin typeface="Arial" panose="020B0604020202020204" pitchFamily="34" charset="0"/>
              </a:rPr>
              <a:t> – определённая по</a:t>
            </a:r>
          </a:p>
          <a:p>
            <a:pPr marL="0" lvl="0" indent="0">
              <a:buNone/>
            </a:pPr>
            <a:r>
              <a:rPr lang="ru-RU" sz="1600" b="1" dirty="0">
                <a:ln/>
                <a:solidFill>
                  <a:srgbClr val="002060"/>
                </a:solidFill>
                <a:latin typeface="Arial" panose="020B0604020202020204" pitchFamily="34" charset="0"/>
              </a:rPr>
              <a:t>времени.</a:t>
            </a:r>
          </a:p>
          <a:p>
            <a:pPr marL="0" lvl="0" indent="0">
              <a:spcBef>
                <a:spcPts val="713"/>
              </a:spcBef>
              <a:buClr>
                <a:srgbClr val="F3A447"/>
              </a:buClr>
              <a:buNone/>
            </a:pPr>
            <a:endParaRPr lang="ru-RU" sz="1600" b="1" dirty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713"/>
              </a:spcBef>
              <a:buClr>
                <a:srgbClr val="F3A447"/>
              </a:buClr>
              <a:buNone/>
            </a:pPr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</a:t>
            </a:r>
            <a:endParaRPr lang="ru-RU" sz="1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713"/>
              </a:spcBef>
              <a:buClr>
                <a:srgbClr val="F3A447"/>
              </a:buClr>
              <a:buNone/>
            </a:pPr>
            <a:endParaRPr lang="ru-RU" b="1" dirty="0" smtClean="0">
              <a:ln/>
              <a:solidFill>
                <a:schemeClr val="accent3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845050" y="1752600"/>
            <a:ext cx="3886200" cy="4572000"/>
          </a:xfrm>
          <a:ln w="1270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 должны знать, какие конкретно знания и умения (способы деятельности) они освоят в процессе деятельности на уроке(левополушарные);</a:t>
            </a:r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должны знать и план (способы) достижения поставленных задач (правополушарные)</a:t>
            </a:r>
          </a:p>
          <a:p>
            <a:pPr marL="0" lvl="0" indent="0">
              <a:spcBef>
                <a:spcPts val="713"/>
              </a:spcBef>
              <a:buClr>
                <a:srgbClr val="F3A447"/>
              </a:buClr>
              <a:buNone/>
            </a:pPr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формирует интерес как к процессу учебной деятельности, так и к достижению конечного результата. Эффективные мотивы – решение актуальной проблемы, практическая направленность содержания, краеведческая составляющая содержания</a:t>
            </a:r>
          </a:p>
          <a:p>
            <a:pPr marL="0" indent="0">
              <a:spcBef>
                <a:spcPts val="713"/>
              </a:spcBef>
              <a:buClr>
                <a:srgbClr val="F3A447"/>
              </a:buClr>
              <a:buNone/>
            </a:pPr>
            <a:endParaRPr lang="ru-RU" dirty="0" smtClean="0">
              <a:solidFill>
                <a:srgbClr val="000000"/>
              </a:solidFill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4150989" cy="13302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600" y="1988840"/>
            <a:ext cx="4008933" cy="4172727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Практическая значимость  знаний и способов деятельности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Отбор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содержания.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Интегративность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знаний, отработка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универсальных способов образовательной деятельности.</a:t>
            </a:r>
          </a:p>
          <a:p>
            <a:pPr lvl="0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44901" y="1988840"/>
            <a:ext cx="3687539" cy="4172727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Учитель должен показать обучающимся возможности применения осваиваемых знаний и умений в их практической деятельности.</a:t>
            </a:r>
          </a:p>
          <a:p>
            <a:pPr marL="0" indent="0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Качественно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отработаны планируемые результаты урока, определенные программой. Только эти знания могут быть подвергнуты контролю</a:t>
            </a:r>
          </a:p>
          <a:p>
            <a:pPr lvl="0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425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каждого этапа урока по схеме</a:t>
            </a:r>
          </a:p>
          <a:p>
            <a:pPr lvl="0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разнообразных эффективных приёмов организации результативной образовательной деятельности обучающихся с учетом их возрастных и индивидуальных особенностей.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учебного задания – деятельность обучающихся по его выполнению – подведение итога деятельности – контроль процесса и степени выполнения - рефлексия</a:t>
            </a:r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учителя – создать условия, инициирующие деятельность обучающихся посредством учебных заданий:</a:t>
            </a:r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характеристика задания;</a:t>
            </a:r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мотивационная часть</a:t>
            </a:r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содержание (условия, вопрос)</a:t>
            </a:r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инструкция по выполнению</a:t>
            </a:r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время выполнения</a:t>
            </a:r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образец или описание ответа</a:t>
            </a:r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критерии оценки</a:t>
            </a:r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методический комментарий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9329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Качественная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положительная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оценка .Деятельности обучающихся </a:t>
            </a:r>
          </a:p>
          <a:p>
            <a:pPr marL="0" indent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Психологический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комфорт и условия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Осознание себя в процессе деятельности</a:t>
            </a:r>
          </a:p>
          <a:p>
            <a:pPr marL="0" indent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Формирование положительной учебной мотивации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6404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</a:rPr>
              <a:t>Новая типология уроков</a:t>
            </a:r>
            <a:endParaRPr lang="ru-RU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8282880" cy="4863769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</a:rPr>
              <a:t>Главная методическая цель урока при системно-</a:t>
            </a:r>
            <a:r>
              <a:rPr lang="ru-RU" sz="40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</a:rPr>
              <a:t>деятельностном</a:t>
            </a: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</a:rPr>
              <a:t> обучении – создание условий для проявления познавательной активности учеников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8100391" y="2420887"/>
            <a:ext cx="630709" cy="374067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69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</a:rPr>
              <a:t>Главная методическая цель достигается следующими путями (1):</a:t>
            </a:r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>
                <a:latin typeface="Arial" panose="020B0604020202020204" pitchFamily="34" charset="0"/>
              </a:rPr>
              <a:t>Ход познания – «от учеников». Учитель составляет и обсуждает план урока вместе с учащимися, использует в ходе урока дидактический материал, позволяющий ученику выбирать наиболее значимые для него вид и форму учебного содержания.</a:t>
            </a:r>
            <a:br>
              <a:rPr lang="ru-RU" sz="2400" dirty="0">
                <a:latin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 dirty="0">
                <a:latin typeface="Arial" panose="020B0604020202020204" pitchFamily="34" charset="0"/>
              </a:rPr>
              <a:t>Преобразующий характер деятельности обучающихся: наблюдают, сравнивают, группируют, классифицируют, делают выводы, выясняют закономерности. </a:t>
            </a:r>
            <a:br>
              <a:rPr lang="ru-RU" sz="2400" dirty="0">
                <a:latin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 dirty="0">
                <a:latin typeface="Arial" panose="020B0604020202020204" pitchFamily="34" charset="0"/>
              </a:rPr>
              <a:t>Интенсивная самостоятельная деятельность обучающихся, связанная с эмоциональными переживаниями, которая сопровождается эффектом неожиданности.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61025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5D50839-5819-4DC3-97AB-406CC58463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(дизайн Открытая книга)</Template>
  <TotalTime>0</TotalTime>
  <Words>1009</Words>
  <Application>Microsoft Office PowerPoint</Application>
  <PresentationFormat>Экран (4:3)</PresentationFormat>
  <Paragraphs>131</Paragraphs>
  <Slides>31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Student presentation</vt:lpstr>
      <vt:lpstr>Структура урока системно-деятельностного подхода в обучении</vt:lpstr>
      <vt:lpstr>« </vt:lpstr>
      <vt:lpstr>Деятельностный подход</vt:lpstr>
      <vt:lpstr>Требования ФГОС ООО к современному уроку</vt:lpstr>
      <vt:lpstr>Слайд 5</vt:lpstr>
      <vt:lpstr>Слайд 6</vt:lpstr>
      <vt:lpstr>Слайд 7</vt:lpstr>
      <vt:lpstr>Новая типология уроков</vt:lpstr>
      <vt:lpstr>Главная методическая цель достигается следующими путями (1):</vt:lpstr>
      <vt:lpstr>Главная методическая цель достигается следующими путями (2):</vt:lpstr>
      <vt:lpstr>Типология уроков на основе системно-деятельностного подхода</vt:lpstr>
      <vt:lpstr>Урок открытия нового знания (ОНЗ)</vt:lpstr>
      <vt:lpstr>Алгоритм конструирования урока открытия нового знания</vt:lpstr>
      <vt:lpstr>1. Мотивирование к учебной деятельности.</vt:lpstr>
      <vt:lpstr>2. Актуализация и фиксирование индивидуального затруднения в пробном учебном действии</vt:lpstr>
      <vt:lpstr>3. Выявление места и причины затруднения.</vt:lpstr>
      <vt:lpstr>4. Построение проекта выхода из затруднения (цель и тема, способ, план, средство).</vt:lpstr>
      <vt:lpstr>5. Реализация построенного проекта.</vt:lpstr>
      <vt:lpstr>6. Первичное закрепление с проговариванием во внешней речи.</vt:lpstr>
      <vt:lpstr>7. Самостоятельная работа с самопроверкой по эталону.</vt:lpstr>
      <vt:lpstr>8. Включение в систему знаний и повторение.</vt:lpstr>
      <vt:lpstr>9. Рефлексия учебной деятельности на уроке (итог).</vt:lpstr>
      <vt:lpstr>Структура урока рефлексии</vt:lpstr>
      <vt:lpstr>Урок общеметодологической направленности</vt:lpstr>
      <vt:lpstr>Слайд 25</vt:lpstr>
      <vt:lpstr>Структура урока общеметодологической направленности</vt:lpstr>
      <vt:lpstr>Урок развивающего контроля</vt:lpstr>
      <vt:lpstr>Урок развивающего контроля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2013-11-05T09:16:53Z</dcterms:created>
  <dcterms:modified xsi:type="dcterms:W3CDTF">2013-11-06T10:47:45Z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