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9"/>
  </p:notesMasterIdLst>
  <p:sldIdLst>
    <p:sldId id="256" r:id="rId2"/>
    <p:sldId id="275" r:id="rId3"/>
    <p:sldId id="276" r:id="rId4"/>
    <p:sldId id="257" r:id="rId5"/>
    <p:sldId id="258" r:id="rId6"/>
    <p:sldId id="259" r:id="rId7"/>
    <p:sldId id="260" r:id="rId8"/>
    <p:sldId id="261" r:id="rId9"/>
    <p:sldId id="263" r:id="rId10"/>
    <p:sldId id="265" r:id="rId11"/>
    <p:sldId id="266" r:id="rId12"/>
    <p:sldId id="268" r:id="rId13"/>
    <p:sldId id="269" r:id="rId14"/>
    <p:sldId id="270" r:id="rId15"/>
    <p:sldId id="272" r:id="rId16"/>
    <p:sldId id="273" r:id="rId17"/>
    <p:sldId id="274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1" d="100"/>
          <a:sy n="71" d="100"/>
        </p:scale>
        <p:origin x="-1500" y="4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057FA8-A036-432C-B328-A68A396F6582}" type="datetimeFigureOut">
              <a:rPr lang="ru-RU" smtClean="0"/>
              <a:t>23.04.2015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B78757F-2BEA-4F23-9D02-3A1F8505B9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42190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72A4C7-369E-437F-B4A0-3F566A51038C}" type="datetimeFigureOut">
              <a:rPr lang="ru-RU" smtClean="0"/>
              <a:t>23.04.2015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345440" y="2942602"/>
            <a:ext cx="7147931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572652" y="2944634"/>
            <a:ext cx="1190348" cy="2459736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7712714" y="3136658"/>
            <a:ext cx="910224" cy="2075688"/>
          </a:xfrm>
          <a:prstGeom prst="rect">
            <a:avLst/>
          </a:prstGeom>
          <a:solidFill>
            <a:schemeClr val="accent3">
              <a:alpha val="70000"/>
            </a:schemeClr>
          </a:solidFill>
          <a:ln w="63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445483" y="3055621"/>
            <a:ext cx="6947845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86826" y="4625268"/>
            <a:ext cx="762000" cy="457200"/>
          </a:xfrm>
        </p:spPr>
        <p:txBody>
          <a:bodyPr/>
          <a:lstStyle>
            <a:lvl1pPr algn="ctr">
              <a:defRPr sz="28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5D599CE4-255F-4A0B-A4C6-D0BF0486F3BC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Rectangle 10"/>
          <p:cNvSpPr/>
          <p:nvPr/>
        </p:nvSpPr>
        <p:spPr>
          <a:xfrm>
            <a:off x="541822" y="4559276"/>
            <a:ext cx="6755166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38971" y="3139440"/>
            <a:ext cx="6760868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2805" y="4648200"/>
            <a:ext cx="6553200" cy="457200"/>
          </a:xfrm>
        </p:spPr>
        <p:txBody>
          <a:bodyPr>
            <a:normAutofit/>
          </a:bodyPr>
          <a:lstStyle>
            <a:lvl1pPr marL="0" indent="0" algn="ctr">
              <a:buNone/>
              <a:defRPr sz="1800" cap="all" spc="300" baseline="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4705" y="3227033"/>
            <a:ext cx="6629400" cy="1219201"/>
          </a:xfrm>
        </p:spPr>
        <p:txBody>
          <a:bodyPr anchor="b" anchorCtr="0">
            <a:noAutofit/>
          </a:bodyPr>
          <a:lstStyle>
            <a:lvl1pPr>
              <a:defRPr sz="4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72A4C7-369E-437F-B4A0-3F566A51038C}" type="datetimeFigureOut">
              <a:rPr lang="ru-RU" smtClean="0"/>
              <a:t>23.04.2015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599CE4-255F-4A0B-A4C6-D0BF0486F3B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861702" y="228600"/>
            <a:ext cx="1859280" cy="6122634"/>
          </a:xfrm>
          <a:prstGeom prst="rect">
            <a:avLst/>
          </a:prstGeom>
          <a:solidFill>
            <a:srgbClr val="FFFFFF">
              <a:alpha val="85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955225" y="351409"/>
            <a:ext cx="1672235" cy="587701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48577" y="395427"/>
            <a:ext cx="1485531" cy="578898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0999"/>
            <a:ext cx="6172200" cy="579120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72A4C7-369E-437F-B4A0-3F566A51038C}" type="datetimeFigureOut">
              <a:rPr lang="ru-RU" smtClean="0"/>
              <a:t>23.04.2015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599CE4-255F-4A0B-A4C6-D0BF0486F3B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72A4C7-369E-437F-B4A0-3F566A51038C}" type="datetimeFigureOut">
              <a:rPr lang="ru-RU" smtClean="0"/>
              <a:t>23.04.2015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599CE4-255F-4A0B-A4C6-D0BF0486F3B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72A4C7-369E-437F-B4A0-3F566A51038C}" type="datetimeFigureOut">
              <a:rPr lang="ru-RU" smtClean="0"/>
              <a:t>23.04.2015</a:t>
            </a:fld>
            <a:endParaRPr lang="ru-RU"/>
          </a:p>
        </p:txBody>
      </p:sp>
      <p:sp>
        <p:nvSpPr>
          <p:cNvPr id="13" name="Rectangle 12"/>
          <p:cNvSpPr/>
          <p:nvPr/>
        </p:nvSpPr>
        <p:spPr>
          <a:xfrm>
            <a:off x="451976" y="2946400"/>
            <a:ext cx="8265160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567656" y="3048000"/>
            <a:ext cx="8033800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599CE4-255F-4A0B-A4C6-D0BF0486F3BC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6" y="3200399"/>
            <a:ext cx="7696200" cy="1295401"/>
          </a:xfrm>
        </p:spPr>
        <p:txBody>
          <a:bodyPr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4000" kern="1200" cap="all" baseline="0" dirty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675496" y="4541520"/>
            <a:ext cx="7818120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4607510"/>
            <a:ext cx="7696200" cy="523783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Rectangle 13"/>
          <p:cNvSpPr/>
          <p:nvPr/>
        </p:nvSpPr>
        <p:spPr>
          <a:xfrm>
            <a:off x="675757" y="3124200"/>
            <a:ext cx="7817599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6128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72A4C7-369E-437F-B4A0-3F566A51038C}" type="datetimeFigureOut">
              <a:rPr lang="ru-RU" smtClean="0"/>
              <a:t>23.04.2015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599CE4-255F-4A0B-A4C6-D0BF0486F3B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6128" y="1722438"/>
            <a:ext cx="4040188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128" y="2438400"/>
            <a:ext cx="4040188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400"/>
            <a:ext cx="4041775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72A4C7-369E-437F-B4A0-3F566A51038C}" type="datetimeFigureOut">
              <a:rPr lang="ru-RU" smtClean="0"/>
              <a:t>23.04.2015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599CE4-255F-4A0B-A4C6-D0BF0486F3B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72A4C7-369E-437F-B4A0-3F566A51038C}" type="datetimeFigureOut">
              <a:rPr lang="ru-RU" smtClean="0"/>
              <a:t>23.04.2015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599CE4-255F-4A0B-A4C6-D0BF0486F3B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1" name="Rounded Rectangle 10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72A4C7-369E-437F-B4A0-3F566A51038C}" type="datetimeFigureOut">
              <a:rPr lang="ru-RU" smtClean="0"/>
              <a:t>23.04.2015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599CE4-255F-4A0B-A4C6-D0BF0486F3B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2" name="Rounded Rectangle 11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685800"/>
            <a:ext cx="4572000" cy="525780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72A4C7-369E-437F-B4A0-3F566A51038C}" type="datetimeFigureOut">
              <a:rPr lang="ru-RU" smtClean="0"/>
              <a:t>23.04.2015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599CE4-255F-4A0B-A4C6-D0BF0486F3BC}" type="slidenum">
              <a:rPr lang="ru-RU" smtClean="0"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560034" y="1505712"/>
            <a:ext cx="2716566" cy="3523488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76690" y="1642472"/>
            <a:ext cx="2483254" cy="3234328"/>
          </a:xfrm>
          <a:prstGeom prst="rect">
            <a:avLst/>
          </a:prstGeom>
          <a:solidFill>
            <a:srgbClr val="FFFFFF"/>
          </a:solidFill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9000" y="2971800"/>
            <a:ext cx="2298634" cy="1752600"/>
          </a:xfrm>
        </p:spPr>
        <p:txBody>
          <a:bodyPr/>
          <a:lstStyle>
            <a:lvl1pPr marL="0" indent="0">
              <a:spcBef>
                <a:spcPts val="4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9000" y="1734312"/>
            <a:ext cx="2298634" cy="1191620"/>
          </a:xfrm>
        </p:spPr>
        <p:txBody>
          <a:bodyPr anchor="b">
            <a:normAutofit/>
          </a:bodyPr>
          <a:lstStyle>
            <a:lvl1pPr algn="l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5800" y="621437"/>
            <a:ext cx="7772400" cy="4331564"/>
          </a:xfrm>
          <a:solidFill>
            <a:schemeClr val="bg2"/>
          </a:solidFill>
          <a:ln>
            <a:noFill/>
          </a:ln>
          <a:effectLst>
            <a:softEdge rad="12700"/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72A4C7-369E-437F-B4A0-3F566A51038C}" type="datetimeFigureOut">
              <a:rPr lang="ru-RU" smtClean="0"/>
              <a:t>23.04.2015</a:t>
            </a:fld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599CE4-255F-4A0B-A4C6-D0BF0486F3BC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Rectangle 9"/>
          <p:cNvSpPr/>
          <p:nvPr/>
        </p:nvSpPr>
        <p:spPr>
          <a:xfrm>
            <a:off x="685800" y="4953000"/>
            <a:ext cx="7772400" cy="13716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61999" y="5029200"/>
            <a:ext cx="7600765" cy="1202924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3" name="Rectangle 12"/>
          <p:cNvSpPr/>
          <p:nvPr/>
        </p:nvSpPr>
        <p:spPr>
          <a:xfrm>
            <a:off x="914400" y="5638800"/>
            <a:ext cx="7328514" cy="451696"/>
          </a:xfrm>
          <a:prstGeom prst="rect">
            <a:avLst/>
          </a:prstGeom>
          <a:solidFill>
            <a:schemeClr val="accent1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05589" y="5074920"/>
            <a:ext cx="7946136" cy="1097280"/>
          </a:xfrm>
          <a:prstGeom prst="rect">
            <a:avLst/>
          </a:prstGeom>
          <a:noFill/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56289" y="5656556"/>
            <a:ext cx="7244736" cy="401715"/>
          </a:xfrm>
        </p:spPr>
        <p:txBody>
          <a:bodyPr anchor="ctr">
            <a:normAutofit/>
          </a:bodyPr>
          <a:lstStyle>
            <a:lvl1pPr marL="0" indent="0" algn="ctr">
              <a:buNone/>
              <a:defRPr sz="15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05400"/>
            <a:ext cx="7328514" cy="523043"/>
          </a:xfrm>
        </p:spPr>
        <p:txBody>
          <a:bodyPr anchor="ctr" anchorCtr="0"/>
          <a:lstStyle>
            <a:lvl1pPr algn="ctr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7" name="Rounded Rectangle 6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82296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E872A4C7-369E-437F-B4A0-3F566A51038C}" type="datetimeFigureOut">
              <a:rPr lang="ru-RU" smtClean="0"/>
              <a:t>23.04.2015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5D599CE4-255F-4A0B-A4C6-D0BF0486F3BC}" type="slidenum">
              <a:rPr lang="ru-RU" smtClean="0"/>
              <a:t>‹#›</a:t>
            </a:fld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274320" y="278166"/>
            <a:ext cx="8595360" cy="132588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72863" y="372862"/>
            <a:ext cx="8380520" cy="111858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500" kern="1200" cap="all" baseline="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Тема : «Писатели – природоведы – детям»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92495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Особенности творчества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ru-RU" dirty="0" smtClean="0"/>
              <a:t>Творчество </a:t>
            </a:r>
            <a:r>
              <a:rPr lang="ru-RU" dirty="0" err="1" smtClean="0"/>
              <a:t>Е.И.Чарушина</a:t>
            </a:r>
            <a:r>
              <a:rPr lang="ru-RU" dirty="0" smtClean="0"/>
              <a:t> во многом созвучно тематике и  </a:t>
            </a:r>
            <a:r>
              <a:rPr lang="ru-RU" dirty="0"/>
              <a:t>писательской манере Бориса </a:t>
            </a:r>
            <a:r>
              <a:rPr lang="ru-RU" dirty="0" smtClean="0"/>
              <a:t>Житкова и Виталия </a:t>
            </a:r>
            <a:r>
              <a:rPr lang="ru-RU" dirty="0" err="1" smtClean="0"/>
              <a:t>Бианки.Техника</a:t>
            </a:r>
            <a:r>
              <a:rPr lang="ru-RU" dirty="0" smtClean="0"/>
              <a:t> </a:t>
            </a:r>
            <a:r>
              <a:rPr lang="ru-RU" dirty="0"/>
              <a:t>письма, манера передачи образа у </a:t>
            </a:r>
            <a:r>
              <a:rPr lang="ru-RU" dirty="0" err="1"/>
              <a:t>Чарушина</a:t>
            </a:r>
            <a:r>
              <a:rPr lang="ru-RU" dirty="0"/>
              <a:t> действительно соответствуют реалистической направленности, стремлению передать и движение, и настроение животного, которого так и тянет </a:t>
            </a:r>
            <a:r>
              <a:rPr lang="ru-RU" dirty="0" smtClean="0"/>
              <a:t>погладить.</a:t>
            </a:r>
          </a:p>
          <a:p>
            <a:r>
              <a:rPr lang="ru-RU" b="1" dirty="0"/>
              <a:t>Рассказы</a:t>
            </a:r>
            <a:r>
              <a:rPr lang="ru-RU" dirty="0"/>
              <a:t> — при всем разнообразии тематики — роднит нечто общее: образ самого автора, стоящий как бы за строками произведений. И читатель, вольно или невольно, начинает «видеть» перед собой певца земли русской.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938876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72888" y="548680"/>
            <a:ext cx="7146032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. Произведения </a:t>
            </a:r>
            <a:r>
              <a:rPr lang="ru-RU" dirty="0" err="1"/>
              <a:t>Чарушина</a:t>
            </a:r>
            <a:r>
              <a:rPr lang="ru-RU" dirty="0"/>
              <a:t> сильны тем, что, как бы исподволь, учат добру, ответственности и причастности человека ко всему, что его окружает. Они близки русскому фольклору для маленьких</a:t>
            </a:r>
            <a:r>
              <a:rPr lang="ru-RU" dirty="0" smtClean="0"/>
              <a:t>.</a:t>
            </a:r>
          </a:p>
          <a:p>
            <a:r>
              <a:rPr lang="ru-RU" dirty="0"/>
              <a:t>Именно поэтому, как и в фольклоре, «между строк» и в подтексте читается больше, чем в самом произведении. Не случайно исследователи-лингвисты считают, что </a:t>
            </a:r>
            <a:r>
              <a:rPr lang="ru-RU" dirty="0" err="1"/>
              <a:t>Чарушин</a:t>
            </a:r>
            <a:r>
              <a:rPr lang="ru-RU" dirty="0"/>
              <a:t> широко пользуется сказовой манерой повествования. Как и в фольклоре, так и в произведениях мастера каждый открывает для себя столько, сколько может пропустить через свое сердце, разум и чувство. Сказанное позволяет заметить: при видимой простоте изложения произведения </a:t>
            </a:r>
            <a:r>
              <a:rPr lang="ru-RU" dirty="0" err="1"/>
              <a:t>Чарушина</a:t>
            </a:r>
            <a:r>
              <a:rPr lang="ru-RU" dirty="0"/>
              <a:t> требуют особой педагогической культуры преподнесения их детям</a:t>
            </a:r>
            <a:r>
              <a:rPr lang="ru-RU" dirty="0" smtClean="0"/>
              <a:t>.</a:t>
            </a:r>
          </a:p>
          <a:p>
            <a:endParaRPr lang="ru-RU" dirty="0"/>
          </a:p>
          <a:p>
            <a:r>
              <a:rPr lang="ru-RU" dirty="0"/>
              <a:t>Гуманизм его произведений, написанных полвека назад, прекрасно «проецируется» на принципы современной психологии и педагогики; они как бы предвосхищены автором еще много лет тому назад. </a:t>
            </a:r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941943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Рисунок 1"/>
          <p:cNvSpPr>
            <a:spLocks noGrp="1"/>
          </p:cNvSpPr>
          <p:nvPr>
            <p:ph type="pic" idx="1"/>
          </p:nvPr>
        </p:nvSpPr>
        <p:spPr>
          <a:xfrm>
            <a:off x="539552" y="478561"/>
            <a:ext cx="7772400" cy="4331564"/>
          </a:xfrm>
        </p:spPr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884892" y="5675039"/>
            <a:ext cx="7244736" cy="40171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971600" y="15570"/>
            <a:ext cx="7544538" cy="620688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1340768"/>
            <a:ext cx="4191000" cy="2762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0313" y="4797152"/>
            <a:ext cx="5938837" cy="877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697338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699792" y="908720"/>
            <a:ext cx="4572000" cy="480131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/>
              <a:t>Он, по сути, создал новый тип анималистической книги для детей (маленький рассказ о маленьком животном для маленьких детей), в котором воедино сплавлена содержательная и изобразительная стороны. </a:t>
            </a:r>
            <a:endParaRPr lang="ru-RU" dirty="0" smtClean="0"/>
          </a:p>
          <a:p>
            <a:r>
              <a:rPr lang="ru-RU" dirty="0"/>
              <a:t> </a:t>
            </a:r>
            <a:r>
              <a:rPr lang="ru-RU" dirty="0" smtClean="0"/>
              <a:t>   Все истории, о которых поведал нам Е.И. </a:t>
            </a:r>
            <a:r>
              <a:rPr lang="ru-RU" dirty="0" err="1" smtClean="0"/>
              <a:t>Чарушин</a:t>
            </a:r>
            <a:r>
              <a:rPr lang="ru-RU" dirty="0" smtClean="0"/>
              <a:t>, будь то смешные или грустные, забавные или героические, всегда имеют большое воспитательное значение. Оно состоит в том, что вызывает у ребенка добрые </a:t>
            </a:r>
            <a:r>
              <a:rPr lang="ru-RU" dirty="0" err="1" smtClean="0"/>
              <a:t>чувства:чуткость,желание</a:t>
            </a:r>
            <a:r>
              <a:rPr lang="ru-RU" dirty="0" smtClean="0"/>
              <a:t> заботиться о </a:t>
            </a:r>
            <a:r>
              <a:rPr lang="ru-RU" dirty="0" err="1" smtClean="0"/>
              <a:t>слабых,защищать</a:t>
            </a:r>
            <a:r>
              <a:rPr lang="ru-RU" dirty="0" smtClean="0"/>
              <a:t> беззащитных.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200438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Литературный анализ рассказа «</a:t>
            </a:r>
            <a:r>
              <a:rPr lang="ru-RU" dirty="0" err="1" smtClean="0"/>
              <a:t>волчишко</a:t>
            </a:r>
            <a:r>
              <a:rPr lang="ru-RU" dirty="0" smtClean="0"/>
              <a:t>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2132856"/>
            <a:ext cx="8229600" cy="4373563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latin typeface="Calibri"/>
                <a:ea typeface="Calibri"/>
                <a:cs typeface="Times New Roman"/>
              </a:rPr>
              <a:t> Рассказ «</a:t>
            </a:r>
            <a:r>
              <a:rPr lang="ru-RU" b="1" i="1" dirty="0" err="1">
                <a:latin typeface="Calibri"/>
                <a:ea typeface="Calibri"/>
                <a:cs typeface="Times New Roman"/>
              </a:rPr>
              <a:t>Волчишко</a:t>
            </a:r>
            <a:r>
              <a:rPr lang="ru-RU" b="1" i="1" dirty="0">
                <a:latin typeface="Calibri"/>
                <a:ea typeface="Calibri"/>
                <a:cs typeface="Times New Roman"/>
              </a:rPr>
              <a:t>» </a:t>
            </a:r>
            <a:r>
              <a:rPr lang="ru-RU" dirty="0">
                <a:latin typeface="Calibri"/>
                <a:ea typeface="Calibri"/>
                <a:cs typeface="Times New Roman"/>
              </a:rPr>
              <a:t>начинается подобно народным сказкам о животных: «Жил в лесу </a:t>
            </a:r>
            <a:r>
              <a:rPr lang="ru-RU" dirty="0" err="1">
                <a:latin typeface="Calibri"/>
                <a:ea typeface="Calibri"/>
                <a:cs typeface="Times New Roman"/>
              </a:rPr>
              <a:t>волчишко</a:t>
            </a:r>
            <a:r>
              <a:rPr lang="ru-RU" dirty="0">
                <a:latin typeface="Calibri"/>
                <a:ea typeface="Calibri"/>
                <a:cs typeface="Times New Roman"/>
              </a:rPr>
              <a:t> с матерью. Вот как-то раз ушла мать на охоту»2. Оказавшись без матери, лохматый, взъерошенный </a:t>
            </a:r>
            <a:r>
              <a:rPr lang="ru-RU" dirty="0" err="1">
                <a:latin typeface="Calibri"/>
                <a:ea typeface="Calibri"/>
                <a:cs typeface="Times New Roman"/>
              </a:rPr>
              <a:t>волчишка</a:t>
            </a:r>
            <a:r>
              <a:rPr lang="ru-RU" dirty="0">
                <a:latin typeface="Calibri"/>
                <a:ea typeface="Calibri"/>
                <a:cs typeface="Times New Roman"/>
              </a:rPr>
              <a:t> попадает в дом человека. Писатель показывает возмужание   маленького   зверя.   Сначала   </a:t>
            </a:r>
            <a:r>
              <a:rPr lang="ru-RU" dirty="0" err="1">
                <a:latin typeface="Calibri"/>
                <a:ea typeface="Calibri"/>
                <a:cs typeface="Times New Roman"/>
              </a:rPr>
              <a:t>волчишка</a:t>
            </a:r>
            <a:r>
              <a:rPr lang="ru-RU" dirty="0">
                <a:latin typeface="Calibri"/>
                <a:ea typeface="Calibri"/>
                <a:cs typeface="Times New Roman"/>
              </a:rPr>
              <a:t> «живет дрожит», потом «тихонечко живет», но постепенно становится все энергичнее и храбрее. В 1935 году Е. </a:t>
            </a:r>
            <a:r>
              <a:rPr lang="ru-RU" dirty="0" err="1">
                <a:latin typeface="Calibri"/>
                <a:ea typeface="Calibri"/>
                <a:cs typeface="Times New Roman"/>
              </a:rPr>
              <a:t>Чарушин</a:t>
            </a:r>
            <a:r>
              <a:rPr lang="ru-RU" dirty="0">
                <a:latin typeface="Calibri"/>
                <a:ea typeface="Calibri"/>
                <a:cs typeface="Times New Roman"/>
              </a:rPr>
              <a:t> писал в журнале «Детская литература», что больше всего ему нравится изображать маленьких зверей и птиц, трогательно беспомощных и в то же время интересных, потому что в них угадываются черты будущих взрослых животных. </a:t>
            </a:r>
            <a:endParaRPr lang="ru-RU" sz="1800" dirty="0">
              <a:latin typeface="Calibri"/>
              <a:ea typeface="Calibri"/>
              <a:cs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23536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0750" y="152400"/>
            <a:ext cx="4762500" cy="6553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053825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6000" y="1305342"/>
            <a:ext cx="4572000" cy="424731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/>
              <a:t>Характерные особенности творческой манеры Е. </a:t>
            </a:r>
            <a:r>
              <a:rPr lang="ru-RU" dirty="0" err="1"/>
              <a:t>Чарушина</a:t>
            </a:r>
            <a:r>
              <a:rPr lang="ru-RU" dirty="0"/>
              <a:t> воплотились в сборнике «Большие и маленькие» (М., 1973). Он состоит из коротких рассказов. Сюжетно рассказы представляют собой беседы птиц и зверей с их детенышами. Утка учит плавать утят: «Вы, как лодочки, плавайте! Ногами, как веслами, воду загребайте!» Дятел разговаривает с птенцами: «Вы лазайте, вы ползайте</a:t>
            </a:r>
            <a:r>
              <a:rPr lang="ru-RU"/>
              <a:t>, </a:t>
            </a:r>
            <a:r>
              <a:rPr lang="ru-RU" smtClean="0"/>
              <a:t>когтями цепляйтесь</a:t>
            </a:r>
            <a:r>
              <a:rPr lang="ru-RU" dirty="0"/>
              <a:t>, хвостами упирайтесь». </a:t>
            </a:r>
            <a:r>
              <a:rPr lang="ru-RU" dirty="0" err="1"/>
              <a:t>Олениха</a:t>
            </a:r>
            <a:r>
              <a:rPr lang="ru-RU" dirty="0"/>
              <a:t> кричит олененку: «Смотри на меня! Скачи как я!»</a:t>
            </a:r>
          </a:p>
        </p:txBody>
      </p:sp>
    </p:spTree>
    <p:extLst>
      <p:ext uri="{BB962C8B-B14F-4D97-AF65-F5344CB8AC3E}">
        <p14:creationId xmlns:p14="http://schemas.microsoft.com/office/powerpoint/2010/main" val="3796281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6000" y="764704"/>
            <a:ext cx="4572000" cy="507831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/>
              <a:t>Главы этой книги так и называются: «Дятлы с птенцами», «Утка с утятами», «</a:t>
            </a:r>
            <a:r>
              <a:rPr lang="ru-RU" dirty="0" err="1"/>
              <a:t>Олениха</a:t>
            </a:r>
            <a:r>
              <a:rPr lang="ru-RU" dirty="0"/>
              <a:t> с олененком». Последняя глава книги — это прямое обращение писателя к ребенку-читателю: «Посмотрел картинки? Прочел эту книжку? Узнал, как звери и птицы своих ребят учат еду добывать, себя спасать? Ты человек — хозяин всей природы. Тебе все знать нужно». Воспитание гуманистических чувств, хозяйской заботы обо всем живом на земле составляет основу творческой практики Е. </a:t>
            </a:r>
            <a:r>
              <a:rPr lang="ru-RU" dirty="0" err="1"/>
              <a:t>Чарушина</a:t>
            </a:r>
            <a:r>
              <a:rPr lang="ru-RU" dirty="0" smtClean="0"/>
              <a:t>. </a:t>
            </a:r>
            <a:r>
              <a:rPr lang="ru-RU" dirty="0"/>
              <a:t>Книги его переведены более чем на сорок языков народов РОССИИ и многие европейские языки.</a:t>
            </a:r>
          </a:p>
        </p:txBody>
      </p:sp>
    </p:spTree>
    <p:extLst>
      <p:ext uri="{BB962C8B-B14F-4D97-AF65-F5344CB8AC3E}">
        <p14:creationId xmlns:p14="http://schemas.microsoft.com/office/powerpoint/2010/main" val="25156264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r>
              <a:rPr lang="ru-RU" dirty="0" smtClean="0"/>
              <a:t>Презентацию подготовила  и провела</a:t>
            </a:r>
          </a:p>
          <a:p>
            <a:r>
              <a:rPr lang="ru-RU" dirty="0" smtClean="0"/>
              <a:t>Васюкова Т.В.</a:t>
            </a:r>
          </a:p>
          <a:p>
            <a:r>
              <a:rPr lang="ru-RU" dirty="0" smtClean="0"/>
              <a:t>Воспитатель детского сада  общеразвивающего вида № 1244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16072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800" b="1" u="sng" dirty="0" smtClean="0"/>
              <a:t>Цель и задачи:</a:t>
            </a:r>
          </a:p>
          <a:p>
            <a:endParaRPr lang="ru-RU" sz="2800" b="1" u="sng" dirty="0" smtClean="0"/>
          </a:p>
          <a:p>
            <a:r>
              <a:rPr lang="ru-RU" dirty="0" smtClean="0"/>
              <a:t>Познакомить детей с писателем </a:t>
            </a:r>
            <a:r>
              <a:rPr lang="ru-RU" dirty="0" err="1" smtClean="0"/>
              <a:t>ЧарушиномЕ.И</a:t>
            </a:r>
            <a:r>
              <a:rPr lang="ru-RU" dirty="0" smtClean="0"/>
              <a:t>.</a:t>
            </a:r>
          </a:p>
          <a:p>
            <a:endParaRPr lang="ru-RU" dirty="0" smtClean="0"/>
          </a:p>
          <a:p>
            <a:r>
              <a:rPr lang="ru-RU" dirty="0" smtClean="0"/>
              <a:t>И привить любовь к Родине, к родной природе.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7129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Евгений  Иванович </a:t>
            </a:r>
            <a:r>
              <a:rPr lang="ru-RU" dirty="0" err="1" smtClean="0"/>
              <a:t>Чарушин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988840"/>
            <a:ext cx="8183880" cy="4554832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6762" y="2132856"/>
            <a:ext cx="3328764" cy="39263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985192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15616" y="1848306"/>
            <a:ext cx="7128792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err="1" smtClean="0"/>
              <a:t>Чарушин</a:t>
            </a:r>
            <a:r>
              <a:rPr lang="ru-RU" dirty="0" smtClean="0"/>
              <a:t> Е. И. (1901 - 1965) -- один из самых любимых детьми художников мира животных. Он был лучшим художником анималистом. Равных ему не было. Но Евгений </a:t>
            </a:r>
            <a:r>
              <a:rPr lang="ru-RU" dirty="0" err="1" smtClean="0"/>
              <a:t>Чарушин</a:t>
            </a:r>
            <a:r>
              <a:rPr lang="ru-RU" dirty="0" smtClean="0"/>
              <a:t> был и одним из тех добрых и гуманных детских писателей, которые сохранили непосредственность и свежесть детского взгляда на мир животных и детского восприятия жизни, которые сумели по-доброму и с ясной простотой донести этот взгляд до детского сознания. </a:t>
            </a:r>
          </a:p>
          <a:p>
            <a:r>
              <a:rPr lang="ru-RU" dirty="0" smtClean="0"/>
              <a:t>. Искусство Евгения </a:t>
            </a:r>
            <a:r>
              <a:rPr lang="ru-RU" dirty="0" err="1" smtClean="0"/>
              <a:t>Чарушина</a:t>
            </a:r>
            <a:r>
              <a:rPr lang="ru-RU" dirty="0" smtClean="0"/>
              <a:t>, доброе, человечное, радует уже не одно поколение маленьких читателей и учит их любить волшебный мир зверей и птиц.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424704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31640" y="980728"/>
            <a:ext cx="6552728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Евгений Иванович </a:t>
            </a:r>
            <a:r>
              <a:rPr lang="ru-RU" dirty="0" err="1"/>
              <a:t>Чарушин</a:t>
            </a:r>
            <a:r>
              <a:rPr lang="ru-RU" dirty="0"/>
              <a:t> родился в 1901 году на Урале, в Вятке в семье Ивана Аполлоновича </a:t>
            </a:r>
            <a:r>
              <a:rPr lang="ru-RU" dirty="0" err="1"/>
              <a:t>Чарушина</a:t>
            </a:r>
            <a:r>
              <a:rPr lang="ru-RU" dirty="0"/>
              <a:t>, одного из видных архитекторов </a:t>
            </a:r>
            <a:r>
              <a:rPr lang="ru-RU" dirty="0" smtClean="0"/>
              <a:t>Урала.</a:t>
            </a:r>
            <a:r>
              <a:rPr lang="ru-RU" dirty="0"/>
              <a:t> . Профессия архитектора требует, как необходимого условия, быть хорошим рисовальщиком. Как и его отец, архитектор, сам юный </a:t>
            </a:r>
            <a:r>
              <a:rPr lang="ru-RU" dirty="0" err="1"/>
              <a:t>Чарушин</a:t>
            </a:r>
            <a:r>
              <a:rPr lang="ru-RU" dirty="0"/>
              <a:t> великолепно рисовал с детства. Рисовал начинающий художник по его собственным словам «преимущественно зверей, птиц да индейцев на лошадях</a:t>
            </a:r>
            <a:r>
              <a:rPr lang="ru-RU" dirty="0" smtClean="0"/>
              <a:t>».</a:t>
            </a:r>
          </a:p>
          <a:p>
            <a:endParaRPr lang="ru-RU" dirty="0"/>
          </a:p>
          <a:p>
            <a:r>
              <a:rPr lang="ru-RU" dirty="0"/>
              <a:t>Живой натуры для юного художника вполне хватало. </a:t>
            </a:r>
            <a:endParaRPr lang="ru-RU" dirty="0" smtClean="0"/>
          </a:p>
          <a:p>
            <a:r>
              <a:rPr lang="ru-RU" dirty="0"/>
              <a:t>. Во дворе обитали поросята, индюшата, кролики, цыплята, котята и всяческая птица -- чижи, свиристели, щеглы, разные подстреленные кем-то на охоте птицы, которых выхаживали и лечили. В самом доме жили кошки, на окнах висели клетки с птицами, стояли аквариумы и банки с </a:t>
            </a:r>
            <a:r>
              <a:rPr lang="ru-RU" dirty="0" smtClean="0"/>
              <a:t>рыбками</a:t>
            </a:r>
            <a:r>
              <a:rPr lang="ru-RU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3036000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75656" y="548680"/>
            <a:ext cx="6336704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После окончания в 1918 году средней школы, где он учился вместе с Юрием Васнецовым, </a:t>
            </a:r>
            <a:r>
              <a:rPr lang="ru-RU" dirty="0" err="1"/>
              <a:t>Чарушин</a:t>
            </a:r>
            <a:r>
              <a:rPr lang="ru-RU" dirty="0"/>
              <a:t> был призван в Красную </a:t>
            </a:r>
            <a:r>
              <a:rPr lang="ru-RU" dirty="0" err="1" smtClean="0"/>
              <a:t>Армию.После</a:t>
            </a:r>
            <a:r>
              <a:rPr lang="ru-RU" dirty="0" smtClean="0"/>
              <a:t> службы </a:t>
            </a:r>
            <a:r>
              <a:rPr lang="ru-RU" dirty="0"/>
              <a:t>поступил на живописный факультет в Петербургскую Академию художеств, где занимался пять лет, с1922 по 1927 год</a:t>
            </a:r>
            <a:r>
              <a:rPr lang="ru-RU" dirty="0" smtClean="0"/>
              <a:t>,</a:t>
            </a:r>
          </a:p>
          <a:p>
            <a:endParaRPr lang="ru-RU" dirty="0"/>
          </a:p>
          <a:p>
            <a:r>
              <a:rPr lang="ru-RU" dirty="0"/>
              <a:t>По окончании учёбы </a:t>
            </a:r>
            <a:r>
              <a:rPr lang="ru-RU" dirty="0" err="1"/>
              <a:t>Чарушин</a:t>
            </a:r>
            <a:r>
              <a:rPr lang="ru-RU" dirty="0"/>
              <a:t> пришёл со своими наработками в Детский отдел Госиздата, которым заведовал в тогда знаменитый художник Владимир Лебедев. </a:t>
            </a:r>
            <a:r>
              <a:rPr lang="ru-RU" dirty="0" err="1"/>
              <a:t>Чарушинские</a:t>
            </a:r>
            <a:r>
              <a:rPr lang="ru-RU" dirty="0"/>
              <a:t> рисунки из мира животных понравились Лебедеву, и он поддержал молодого художника в его исканиях и творчестве. Первая книга, иллюстрированная Евгением </a:t>
            </a:r>
            <a:r>
              <a:rPr lang="ru-RU" dirty="0" smtClean="0"/>
              <a:t>Ивановичем, </a:t>
            </a:r>
            <a:r>
              <a:rPr lang="ru-RU" dirty="0"/>
              <a:t>был рассказ </a:t>
            </a:r>
            <a:r>
              <a:rPr lang="ru-RU" dirty="0" err="1"/>
              <a:t>В.Бианки</a:t>
            </a:r>
            <a:r>
              <a:rPr lang="ru-RU" dirty="0"/>
              <a:t> «</a:t>
            </a:r>
            <a:r>
              <a:rPr lang="ru-RU" dirty="0" err="1"/>
              <a:t>Мурзук</a:t>
            </a:r>
            <a:r>
              <a:rPr lang="ru-RU" dirty="0"/>
              <a:t>». Она привлекла внимание не только маленьких читателей, но и знатоков книжной графики, а рисунок из неё был приобретён Государственной Третьяковской галереей.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03815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6000" y="889844"/>
            <a:ext cx="4572000" cy="507831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/>
              <a:t>В 1930 году, «преисполненный до краёв наблюдениями детства и охотничьими впечатлениями я стал, при горячем участии и помощи </a:t>
            </a:r>
            <a:r>
              <a:rPr lang="ru-RU" dirty="0" err="1"/>
              <a:t>С.Я.Маршака</a:t>
            </a:r>
            <a:r>
              <a:rPr lang="ru-RU" dirty="0"/>
              <a:t>, писать сам». </a:t>
            </a:r>
            <a:r>
              <a:rPr lang="ru-RU" dirty="0" err="1"/>
              <a:t>Чарушин</a:t>
            </a:r>
            <a:r>
              <a:rPr lang="ru-RU" dirty="0"/>
              <a:t> Е. попробовал писать небольшие рассказы для детей о жизни животных. Очень тепло о рассказах начинающего автора отозвался Максим Горький. Но это оказалось самым трудным делом в его жизни, так как по его собственному признанию, иллюстрировать чужие тексты ему было много проще, чем свои собственные. В своих текстах очень часто возникали споры между </a:t>
            </a:r>
            <a:r>
              <a:rPr lang="ru-RU" dirty="0" err="1"/>
              <a:t>Чарушиным</a:t>
            </a:r>
            <a:r>
              <a:rPr lang="ru-RU" dirty="0"/>
              <a:t>-писателем и </a:t>
            </a:r>
            <a:r>
              <a:rPr lang="ru-RU" dirty="0" err="1"/>
              <a:t>Чарушиным</a:t>
            </a:r>
            <a:r>
              <a:rPr lang="ru-RU" dirty="0"/>
              <a:t>-художником.</a:t>
            </a:r>
          </a:p>
        </p:txBody>
      </p:sp>
    </p:spTree>
    <p:extLst>
      <p:ext uri="{BB962C8B-B14F-4D97-AF65-F5344CB8AC3E}">
        <p14:creationId xmlns:p14="http://schemas.microsoft.com/office/powerpoint/2010/main" val="6157061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 flipV="1">
            <a:off x="8100392" y="8181528"/>
            <a:ext cx="331968" cy="43204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 flipV="1">
            <a:off x="179512" y="6741368"/>
            <a:ext cx="3024336" cy="2645309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5127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680123"/>
            <a:ext cx="4286250" cy="571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4572000" y="2852936"/>
            <a:ext cx="4572000" cy="258532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/>
              <a:t>До войны Евгений Иванович </a:t>
            </a:r>
            <a:r>
              <a:rPr lang="ru-RU" dirty="0" err="1"/>
              <a:t>Чарушин</a:t>
            </a:r>
            <a:r>
              <a:rPr lang="ru-RU" dirty="0"/>
              <a:t> создал около двух десятков книг: «Птенцы», «</a:t>
            </a:r>
            <a:r>
              <a:rPr lang="ru-RU" dirty="0" err="1"/>
              <a:t>Волчишко</a:t>
            </a:r>
            <a:r>
              <a:rPr lang="ru-RU" dirty="0"/>
              <a:t> и другие», «Облава», «Цыплячий город», «Джунгли - птичий рай», «Животные жарких стран». Продолжал он иллюстрировать других авторов -- </a:t>
            </a:r>
            <a:r>
              <a:rPr lang="ru-RU" dirty="0" err="1"/>
              <a:t>С.Я.Маршака</a:t>
            </a:r>
            <a:r>
              <a:rPr lang="ru-RU" dirty="0"/>
              <a:t>, </a:t>
            </a:r>
            <a:r>
              <a:rPr lang="ru-RU" dirty="0" err="1"/>
              <a:t>М.М.Пришвина</a:t>
            </a:r>
            <a:r>
              <a:rPr lang="ru-RU" dirty="0"/>
              <a:t>, </a:t>
            </a:r>
            <a:r>
              <a:rPr lang="ru-RU" dirty="0" err="1"/>
              <a:t>В.В.Бианки</a:t>
            </a:r>
            <a:r>
              <a:rPr lang="ru-RU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3093079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тека">
  <a:themeElements>
    <a:clrScheme name="Аптека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Аптека">
      <a:majorFont>
        <a:latin typeface="Book Antiqua"/>
        <a:ea typeface=""/>
        <a:cs typeface=""/>
        <a:font script="Jpan" typeface="HGS明朝B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Аптека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3000"/>
            <a:satMod val="14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atMod val="170000"/>
              </a:schemeClr>
              <a:schemeClr val="phClr">
                <a:shade val="70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226</TotalTime>
  <Words>1145</Words>
  <Application>Microsoft Office PowerPoint</Application>
  <PresentationFormat>Экран (4:3)</PresentationFormat>
  <Paragraphs>34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Аптека</vt:lpstr>
      <vt:lpstr>Тема : «Писатели – природоведы – детям»</vt:lpstr>
      <vt:lpstr>Презентация PowerPoint</vt:lpstr>
      <vt:lpstr>Презентация PowerPoint</vt:lpstr>
      <vt:lpstr>Евгений  Иванович Чарушин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Особенности творчества</vt:lpstr>
      <vt:lpstr>Презентация PowerPoint</vt:lpstr>
      <vt:lpstr>Презентация PowerPoint</vt:lpstr>
      <vt:lpstr>Презентация PowerPoint</vt:lpstr>
      <vt:lpstr>Литературный анализ рассказа «волчишко»</vt:lpstr>
      <vt:lpstr>Презентация PowerPoint</vt:lpstr>
      <vt:lpstr>Презентация PowerPoint</vt:lpstr>
      <vt:lpstr>Презентация PowerPoint</vt:lpstr>
    </vt:vector>
  </TitlesOfParts>
  <Company>CtrlSoft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 : «Писатели – природоведы – детям»</dc:title>
  <dc:creator>X1</dc:creator>
  <cp:lastModifiedBy>Admin</cp:lastModifiedBy>
  <cp:revision>27</cp:revision>
  <dcterms:created xsi:type="dcterms:W3CDTF">2012-12-15T12:01:27Z</dcterms:created>
  <dcterms:modified xsi:type="dcterms:W3CDTF">2015-04-23T12:44:48Z</dcterms:modified>
</cp:coreProperties>
</file>