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CC00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/>
              <a:t>Весна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FF00"/>
                </a:solidFill>
              </a:rPr>
              <a:t>Календарь на 2014 год</a:t>
            </a:r>
            <a:endParaRPr lang="ru-RU" sz="4800" b="1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56176" y="3573016"/>
            <a:ext cx="29878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Составлен </a:t>
            </a: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ученицей 5 класса </a:t>
            </a: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Антипиной Елизаветой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399032"/>
          </a:xfrm>
        </p:spPr>
        <p:txBody>
          <a:bodyPr/>
          <a:lstStyle/>
          <a:p>
            <a:r>
              <a:rPr lang="ru-RU" dirty="0" smtClean="0">
                <a:cs typeface="Vijaya" pitchFamily="34" charset="0"/>
              </a:rPr>
              <a:t>МАРТ</a:t>
            </a:r>
            <a:endParaRPr lang="ru-RU" dirty="0">
              <a:cs typeface="Vijay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52736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latin typeface="Comic Sans MS" pitchFamily="66" charset="0"/>
              </a:rPr>
              <a:t>Вьюга дует, заметает. </a:t>
            </a:r>
            <a:endParaRPr lang="en-US" sz="18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sz="1800" dirty="0" smtClean="0">
                <a:latin typeface="Comic Sans MS" pitchFamily="66" charset="0"/>
              </a:rPr>
              <a:t>Все проталинки латает.</a:t>
            </a:r>
            <a:endParaRPr lang="en-US" sz="18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sz="1800" dirty="0" smtClean="0">
                <a:latin typeface="Comic Sans MS" pitchFamily="66" charset="0"/>
              </a:rPr>
              <a:t>Март смеётся - не сдаётся. </a:t>
            </a:r>
            <a:endParaRPr lang="en-US" sz="18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sz="1800" dirty="0" smtClean="0">
                <a:latin typeface="Comic Sans MS" pitchFamily="66" charset="0"/>
              </a:rPr>
              <a:t>У него сердечко бьётся. </a:t>
            </a:r>
            <a:endParaRPr lang="en-US" sz="18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sz="1800" dirty="0" smtClean="0">
                <a:latin typeface="Comic Sans MS" pitchFamily="66" charset="0"/>
              </a:rPr>
              <a:t>Чуткое и нежное. </a:t>
            </a:r>
            <a:endParaRPr lang="en-US" sz="18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ru-RU" sz="1800" dirty="0" smtClean="0">
                <a:latin typeface="Comic Sans MS" pitchFamily="66" charset="0"/>
              </a:rPr>
              <a:t>Смелое - подснежное.</a:t>
            </a:r>
            <a:endParaRPr lang="ru-RU" sz="1800" dirty="0">
              <a:latin typeface="Comic Sans MS" pitchFamily="66" charset="0"/>
            </a:endParaRPr>
          </a:p>
        </p:txBody>
      </p:sp>
      <p:pic>
        <p:nvPicPr>
          <p:cNvPr id="1026" name="Picture 2" descr="C:\Users\1\Pictures\2013-05-13\PqAqu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212976"/>
            <a:ext cx="3823725" cy="2928958"/>
          </a:xfrm>
          <a:prstGeom prst="rect">
            <a:avLst/>
          </a:prstGeom>
          <a:noFill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357685" y="1571610"/>
          <a:ext cx="4786313" cy="5227818"/>
        </p:xfrm>
        <a:graphic>
          <a:graphicData uri="http://schemas.openxmlformats.org/drawingml/2006/table">
            <a:tbl>
              <a:tblPr firstRow="1" bandRow="1">
                <a:tableStyleId>{8FD4443E-F989-4FC4-A0C8-D5A2AF1F390B}</a:tableStyleId>
              </a:tblPr>
              <a:tblGrid>
                <a:gridCol w="683759"/>
                <a:gridCol w="673582"/>
                <a:gridCol w="693936"/>
                <a:gridCol w="683759"/>
                <a:gridCol w="683759"/>
                <a:gridCol w="683759"/>
                <a:gridCol w="683759"/>
              </a:tblGrid>
              <a:tr h="1104440">
                <a:tc>
                  <a:txBody>
                    <a:bodyPr/>
                    <a:lstStyle/>
                    <a:p>
                      <a:r>
                        <a:rPr lang="ru-RU" dirty="0" smtClean="0"/>
                        <a:t>Понедельник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Вторник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Четверг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Пятница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Суббота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Воскресенье</a:t>
                      </a:r>
                      <a:endParaRPr lang="ru-RU" dirty="0"/>
                    </a:p>
                  </a:txBody>
                  <a:tcPr/>
                </a:tc>
              </a:tr>
              <a:tr h="673183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24</a:t>
                      </a:r>
                      <a:endParaRPr lang="ru-RU" sz="32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25</a:t>
                      </a:r>
                      <a:endParaRPr lang="ru-RU" sz="32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26</a:t>
                      </a:r>
                      <a:endParaRPr lang="ru-RU" sz="32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27</a:t>
                      </a:r>
                      <a:endParaRPr lang="ru-RU" sz="32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28</a:t>
                      </a:r>
                      <a:endParaRPr lang="ru-RU" sz="32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</a:t>
                      </a:r>
                      <a:endParaRPr lang="ru-RU" sz="3200" dirty="0"/>
                    </a:p>
                  </a:txBody>
                  <a:tcPr/>
                </a:tc>
              </a:tr>
              <a:tr h="673183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3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4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5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6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7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8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9</a:t>
                      </a:r>
                      <a:endParaRPr lang="ru-RU" sz="3200" dirty="0"/>
                    </a:p>
                  </a:txBody>
                  <a:tcPr/>
                </a:tc>
              </a:tr>
              <a:tr h="673183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10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11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12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13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14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15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16</a:t>
                      </a:r>
                      <a:endParaRPr lang="ru-RU" sz="3200" dirty="0"/>
                    </a:p>
                  </a:txBody>
                  <a:tcPr/>
                </a:tc>
              </a:tr>
              <a:tr h="673183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17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18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19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20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21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22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23</a:t>
                      </a:r>
                      <a:endParaRPr lang="ru-RU" sz="3200" dirty="0"/>
                    </a:p>
                  </a:txBody>
                  <a:tcPr/>
                </a:tc>
              </a:tr>
              <a:tr h="673183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24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25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26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27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28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29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30</a:t>
                      </a:r>
                      <a:endParaRPr lang="ru-RU" sz="3200" dirty="0"/>
                    </a:p>
                  </a:txBody>
                  <a:tcPr/>
                </a:tc>
              </a:tr>
              <a:tr h="673183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31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</a:t>
                      </a:r>
                      <a:endParaRPr lang="ru-RU" sz="32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</a:t>
                      </a:r>
                      <a:endParaRPr lang="ru-RU" sz="32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3</a:t>
                      </a:r>
                      <a:endParaRPr lang="ru-RU" sz="32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4</a:t>
                      </a:r>
                      <a:endParaRPr lang="ru-RU" sz="32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5</a:t>
                      </a:r>
                      <a:endParaRPr lang="ru-RU" sz="32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6</a:t>
                      </a:r>
                      <a:endParaRPr lang="ru-RU" sz="32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67544" y="6381328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И.И.Левитан</a:t>
            </a:r>
            <a:r>
              <a:rPr lang="ru-RU" dirty="0" smtClean="0"/>
              <a:t>. Март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399032"/>
          </a:xfrm>
        </p:spPr>
        <p:txBody>
          <a:bodyPr/>
          <a:lstStyle/>
          <a:p>
            <a:r>
              <a:rPr lang="ru-RU" dirty="0" smtClean="0"/>
              <a:t>АПРЕЛЬ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052736"/>
            <a:ext cx="8229600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latin typeface="Comic Sans MS" pitchFamily="66" charset="0"/>
              </a:rPr>
              <a:t>Апрель! Апрель!</a:t>
            </a:r>
          </a:p>
          <a:p>
            <a:pPr>
              <a:buNone/>
            </a:pPr>
            <a:r>
              <a:rPr lang="ru-RU" sz="1800" dirty="0" smtClean="0">
                <a:latin typeface="Comic Sans MS" pitchFamily="66" charset="0"/>
              </a:rPr>
              <a:t>На дворе звенит капель.</a:t>
            </a:r>
          </a:p>
          <a:p>
            <a:pPr>
              <a:buNone/>
            </a:pPr>
            <a:r>
              <a:rPr lang="ru-RU" sz="1800" dirty="0" smtClean="0">
                <a:latin typeface="Comic Sans MS" pitchFamily="66" charset="0"/>
              </a:rPr>
              <a:t>По полям бегут ручьи, </a:t>
            </a:r>
          </a:p>
          <a:p>
            <a:pPr>
              <a:buNone/>
            </a:pPr>
            <a:r>
              <a:rPr lang="ru-RU" sz="1800" dirty="0" smtClean="0">
                <a:latin typeface="Comic Sans MS" pitchFamily="66" charset="0"/>
              </a:rPr>
              <a:t>На дорогах лужи. </a:t>
            </a:r>
          </a:p>
          <a:p>
            <a:pPr>
              <a:buNone/>
            </a:pPr>
            <a:r>
              <a:rPr lang="ru-RU" sz="1800" dirty="0" smtClean="0">
                <a:latin typeface="Comic Sans MS" pitchFamily="66" charset="0"/>
              </a:rPr>
              <a:t>Скоро выйдут муравьи </a:t>
            </a:r>
          </a:p>
          <a:p>
            <a:pPr>
              <a:buNone/>
            </a:pPr>
            <a:r>
              <a:rPr lang="ru-RU" sz="1800" dirty="0" smtClean="0">
                <a:latin typeface="Comic Sans MS" pitchFamily="66" charset="0"/>
              </a:rPr>
              <a:t>После зимней стужи. </a:t>
            </a:r>
          </a:p>
          <a:p>
            <a:pPr>
              <a:buNone/>
            </a:pPr>
            <a:r>
              <a:rPr lang="ru-RU" sz="1800" dirty="0" smtClean="0">
                <a:latin typeface="Comic Sans MS" pitchFamily="66" charset="0"/>
              </a:rPr>
              <a:t>Пробирается медведь </a:t>
            </a:r>
          </a:p>
          <a:p>
            <a:pPr>
              <a:buNone/>
            </a:pPr>
            <a:r>
              <a:rPr lang="ru-RU" sz="1800" dirty="0" smtClean="0">
                <a:latin typeface="Comic Sans MS" pitchFamily="66" charset="0"/>
              </a:rPr>
              <a:t>Сквозь густой валежник.</a:t>
            </a:r>
          </a:p>
          <a:p>
            <a:pPr>
              <a:buNone/>
            </a:pPr>
            <a:r>
              <a:rPr lang="ru-RU" sz="1800" dirty="0" smtClean="0">
                <a:latin typeface="Comic Sans MS" pitchFamily="66" charset="0"/>
              </a:rPr>
              <a:t>Стали птицы песни петь </a:t>
            </a:r>
          </a:p>
          <a:p>
            <a:pPr>
              <a:buNone/>
            </a:pPr>
            <a:r>
              <a:rPr lang="ru-RU" sz="1800" dirty="0" smtClean="0">
                <a:latin typeface="Comic Sans MS" pitchFamily="66" charset="0"/>
              </a:rPr>
              <a:t>И расцвел подснежник.</a:t>
            </a:r>
            <a:endParaRPr lang="ru-RU" sz="1800" dirty="0">
              <a:latin typeface="Comic Sans MS" pitchFamily="66" charset="0"/>
            </a:endParaRPr>
          </a:p>
        </p:txBody>
      </p:sp>
      <p:pic>
        <p:nvPicPr>
          <p:cNvPr id="2050" name="Picture 2" descr="C:\Users\1\Pictures\2013-05-13\i (3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0138" y="4581128"/>
            <a:ext cx="2928958" cy="1643050"/>
          </a:xfrm>
          <a:prstGeom prst="rect">
            <a:avLst/>
          </a:prstGeom>
          <a:noFill/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62433982"/>
              </p:ext>
            </p:extLst>
          </p:nvPr>
        </p:nvGraphicFramePr>
        <p:xfrm>
          <a:off x="3811231" y="548680"/>
          <a:ext cx="5143509" cy="5204070"/>
        </p:xfrm>
        <a:graphic>
          <a:graphicData uri="http://schemas.openxmlformats.org/drawingml/2006/table">
            <a:tbl>
              <a:tblPr firstRow="1" bandRow="1">
                <a:tableStyleId>{8FD4443E-F989-4FC4-A0C8-D5A2AF1F390B}</a:tableStyleId>
              </a:tblPr>
              <a:tblGrid>
                <a:gridCol w="734787"/>
                <a:gridCol w="734787"/>
                <a:gridCol w="734787"/>
                <a:gridCol w="734787"/>
                <a:gridCol w="734787"/>
                <a:gridCol w="734787"/>
                <a:gridCol w="734787"/>
              </a:tblGrid>
              <a:tr h="1128161">
                <a:tc>
                  <a:txBody>
                    <a:bodyPr/>
                    <a:lstStyle/>
                    <a:p>
                      <a:r>
                        <a:rPr lang="ru-RU" dirty="0" smtClean="0"/>
                        <a:t>Понедельник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Вторник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Четверг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Пятница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Суббота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Воскресенье</a:t>
                      </a:r>
                      <a:endParaRPr lang="ru-RU" dirty="0"/>
                    </a:p>
                  </a:txBody>
                  <a:tcPr/>
                </a:tc>
              </a:tr>
              <a:tr h="80307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31</a:t>
                      </a:r>
                      <a:endParaRPr lang="ru-RU" sz="32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3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4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5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6</a:t>
                      </a:r>
                      <a:endParaRPr lang="ru-RU" sz="3200" dirty="0"/>
                    </a:p>
                  </a:txBody>
                  <a:tcPr/>
                </a:tc>
              </a:tr>
              <a:tr h="80307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7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8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9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10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11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12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13</a:t>
                      </a:r>
                      <a:endParaRPr lang="ru-RU" sz="3200" dirty="0"/>
                    </a:p>
                  </a:txBody>
                  <a:tcPr/>
                </a:tc>
              </a:tr>
              <a:tr h="80307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14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15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16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17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18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19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20</a:t>
                      </a:r>
                      <a:endParaRPr lang="ru-RU" sz="3200" dirty="0"/>
                    </a:p>
                  </a:txBody>
                  <a:tcPr/>
                </a:tc>
              </a:tr>
              <a:tr h="80307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21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22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23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24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25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26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27</a:t>
                      </a:r>
                      <a:endParaRPr lang="ru-RU" sz="3200" dirty="0"/>
                    </a:p>
                  </a:txBody>
                  <a:tcPr/>
                </a:tc>
              </a:tr>
              <a:tr h="80307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28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29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30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</a:t>
                      </a:r>
                      <a:endParaRPr lang="ru-RU" sz="32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</a:t>
                      </a:r>
                      <a:endParaRPr lang="ru-RU" sz="32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3</a:t>
                      </a:r>
                      <a:endParaRPr lang="ru-RU" sz="32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4</a:t>
                      </a:r>
                      <a:endParaRPr lang="ru-RU" sz="32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51520" y="6347656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А.Бакшеев</a:t>
            </a:r>
            <a:r>
              <a:rPr lang="ru-RU" dirty="0" smtClean="0"/>
              <a:t> Голубая весна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latin typeface="Comic Sans MS" pitchFamily="66" charset="0"/>
              </a:rPr>
              <a:t>Всё поёт, играет, пляшет. </a:t>
            </a:r>
          </a:p>
          <a:p>
            <a:pPr>
              <a:buNone/>
            </a:pPr>
            <a:r>
              <a:rPr lang="ru-RU" sz="1800" dirty="0" smtClean="0">
                <a:latin typeface="Comic Sans MS" pitchFamily="66" charset="0"/>
              </a:rPr>
              <a:t>Наступает месяц май. </a:t>
            </a:r>
          </a:p>
          <a:p>
            <a:pPr>
              <a:buNone/>
            </a:pPr>
            <a:r>
              <a:rPr lang="ru-RU" sz="1800" dirty="0" smtClean="0">
                <a:latin typeface="Comic Sans MS" pitchFamily="66" charset="0"/>
              </a:rPr>
              <a:t>Нет его светлей и краше.</a:t>
            </a:r>
          </a:p>
          <a:p>
            <a:pPr>
              <a:buNone/>
            </a:pPr>
            <a:r>
              <a:rPr lang="ru-RU" sz="1800" dirty="0" smtClean="0">
                <a:latin typeface="Comic Sans MS" pitchFamily="66" charset="0"/>
              </a:rPr>
              <a:t>Руки к солнцу поднимай! </a:t>
            </a:r>
          </a:p>
          <a:p>
            <a:pPr>
              <a:buNone/>
            </a:pPr>
            <a:r>
              <a:rPr lang="ru-RU" sz="1800" dirty="0" smtClean="0">
                <a:latin typeface="Comic Sans MS" pitchFamily="66" charset="0"/>
              </a:rPr>
              <a:t>Над цветком пчела кружится, </a:t>
            </a:r>
          </a:p>
          <a:p>
            <a:pPr>
              <a:buNone/>
            </a:pPr>
            <a:r>
              <a:rPr lang="ru-RU" sz="1800" dirty="0" smtClean="0">
                <a:latin typeface="Comic Sans MS" pitchFamily="66" charset="0"/>
              </a:rPr>
              <a:t>На берёзке дрозд свистит.</a:t>
            </a:r>
          </a:p>
          <a:p>
            <a:pPr>
              <a:buNone/>
            </a:pPr>
            <a:r>
              <a:rPr lang="ru-RU" sz="1800" dirty="0" smtClean="0">
                <a:latin typeface="Comic Sans MS" pitchFamily="66" charset="0"/>
              </a:rPr>
              <a:t>Всё живое веселится, </a:t>
            </a:r>
          </a:p>
          <a:p>
            <a:pPr>
              <a:buNone/>
            </a:pPr>
            <a:r>
              <a:rPr lang="ru-RU" sz="1800" dirty="0" smtClean="0">
                <a:latin typeface="Comic Sans MS" pitchFamily="66" charset="0"/>
              </a:rPr>
              <a:t>Нас с тобою веселит.</a:t>
            </a:r>
            <a:endParaRPr lang="ru-RU" sz="1800" dirty="0">
              <a:latin typeface="Comic Sans MS" pitchFamily="66" charset="0"/>
            </a:endParaRPr>
          </a:p>
        </p:txBody>
      </p:sp>
      <p:pic>
        <p:nvPicPr>
          <p:cNvPr id="3074" name="Picture 2" descr="C:\Users\1\Pictures\2013-05-13\i (3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165" y="4077072"/>
            <a:ext cx="2779741" cy="2286016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929055" y="1643053"/>
          <a:ext cx="5214944" cy="5162445"/>
        </p:xfrm>
        <a:graphic>
          <a:graphicData uri="http://schemas.openxmlformats.org/drawingml/2006/table">
            <a:tbl>
              <a:tblPr firstRow="1" bandRow="1">
                <a:tableStyleId>{8FD4443E-F989-4FC4-A0C8-D5A2AF1F390B}</a:tableStyleId>
              </a:tblPr>
              <a:tblGrid>
                <a:gridCol w="744992"/>
                <a:gridCol w="744992"/>
                <a:gridCol w="744992"/>
                <a:gridCol w="744992"/>
                <a:gridCol w="744992"/>
                <a:gridCol w="744992"/>
                <a:gridCol w="744992"/>
              </a:tblGrid>
              <a:tr h="1098371">
                <a:tc>
                  <a:txBody>
                    <a:bodyPr/>
                    <a:lstStyle/>
                    <a:p>
                      <a:r>
                        <a:rPr lang="ru-RU" dirty="0" smtClean="0"/>
                        <a:t>Понедельник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Вторник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Четверг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Пятница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Суббота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Воскресенье</a:t>
                      </a:r>
                      <a:endParaRPr lang="ru-RU" dirty="0"/>
                    </a:p>
                  </a:txBody>
                  <a:tcPr/>
                </a:tc>
              </a:tr>
              <a:tr h="794745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28</a:t>
                      </a:r>
                      <a:endParaRPr lang="ru-RU" sz="32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29</a:t>
                      </a:r>
                      <a:endParaRPr lang="ru-RU" sz="32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30</a:t>
                      </a:r>
                      <a:endParaRPr lang="ru-RU" sz="32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3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4</a:t>
                      </a:r>
                      <a:endParaRPr lang="ru-RU" sz="3200" dirty="0"/>
                    </a:p>
                  </a:txBody>
                  <a:tcPr/>
                </a:tc>
              </a:tr>
              <a:tr h="794745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5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6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7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8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9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10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11</a:t>
                      </a:r>
                      <a:endParaRPr lang="ru-RU" sz="3200" dirty="0"/>
                    </a:p>
                  </a:txBody>
                  <a:tcPr/>
                </a:tc>
              </a:tr>
              <a:tr h="794745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12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13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14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15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16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17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18</a:t>
                      </a:r>
                      <a:endParaRPr lang="ru-RU" sz="3200" dirty="0"/>
                    </a:p>
                  </a:txBody>
                  <a:tcPr/>
                </a:tc>
              </a:tr>
              <a:tr h="794745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19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20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21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22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23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24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25</a:t>
                      </a:r>
                      <a:endParaRPr lang="ru-RU" sz="3200" dirty="0"/>
                    </a:p>
                  </a:txBody>
                  <a:tcPr/>
                </a:tc>
              </a:tr>
              <a:tr h="794745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26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27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28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29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30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31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</a:t>
                      </a:r>
                      <a:endParaRPr lang="ru-RU" sz="32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46</TotalTime>
  <Words>261</Words>
  <Application>Microsoft Office PowerPoint</Application>
  <PresentationFormat>Экран (4:3)</PresentationFormat>
  <Paragraphs>167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Яркая</vt:lpstr>
      <vt:lpstr>Весна</vt:lpstr>
      <vt:lpstr>МАРТ</vt:lpstr>
      <vt:lpstr>АПРЕЛЬ</vt:lpstr>
      <vt:lpstr>МАЙ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женя</dc:creator>
  <cp:lastModifiedBy>User</cp:lastModifiedBy>
  <cp:revision>8</cp:revision>
  <dcterms:created xsi:type="dcterms:W3CDTF">2014-02-28T16:23:05Z</dcterms:created>
  <dcterms:modified xsi:type="dcterms:W3CDTF">2015-04-25T19:20:42Z</dcterms:modified>
</cp:coreProperties>
</file>