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01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F11F3-8580-441C-861D-B5467323143F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87E6F-5067-4303-A620-3C2D4985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ПМ – 03</a:t>
            </a:r>
            <a:br>
              <a:rPr lang="ru-RU" sz="2000" dirty="0" smtClean="0"/>
            </a:br>
            <a:r>
              <a:rPr lang="ru-RU" sz="2000" dirty="0" smtClean="0"/>
              <a:t>Приготовление супов и соусов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5072074"/>
            <a:ext cx="3271838" cy="566726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Мастер </a:t>
            </a:r>
            <a:r>
              <a:rPr lang="ru-RU" sz="1200" dirty="0" err="1" smtClean="0">
                <a:solidFill>
                  <a:schemeClr val="tx1"/>
                </a:solidFill>
              </a:rPr>
              <a:t>п</a:t>
            </a:r>
            <a:r>
              <a:rPr lang="ru-RU" sz="1200" dirty="0" smtClean="0">
                <a:solidFill>
                  <a:schemeClr val="tx1"/>
                </a:solidFill>
              </a:rPr>
              <a:t>/о – </a:t>
            </a:r>
            <a:r>
              <a:rPr lang="ru-RU" sz="1200" dirty="0" smtClean="0">
                <a:solidFill>
                  <a:schemeClr val="tx1"/>
                </a:solidFill>
              </a:rPr>
              <a:t>И.А.Шабалина,</a:t>
            </a:r>
          </a:p>
          <a:p>
            <a:r>
              <a:rPr lang="ru-RU" sz="1200" dirty="0" err="1" smtClean="0">
                <a:solidFill>
                  <a:schemeClr val="tx1"/>
                </a:solidFill>
              </a:rPr>
              <a:t>Свечинский</a:t>
            </a:r>
            <a:r>
              <a:rPr lang="ru-RU" sz="1200" dirty="0" smtClean="0">
                <a:solidFill>
                  <a:schemeClr val="tx1"/>
                </a:solidFill>
              </a:rPr>
              <a:t> филиал КСХТ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ocuments\папка  Шабалиной И.А\для работы\картинки повар\bande-dessinee-occidentale-sommelier--02_15-131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8604"/>
            <a:ext cx="1700818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00041"/>
            <a:ext cx="3829048" cy="1500199"/>
          </a:xfrm>
        </p:spPr>
        <p:txBody>
          <a:bodyPr>
            <a:normAutofit/>
          </a:bodyPr>
          <a:lstStyle/>
          <a:p>
            <a:r>
              <a:rPr lang="ru-RU" sz="1600" dirty="0" err="1" smtClean="0"/>
              <a:t>Пассерование</a:t>
            </a:r>
            <a:r>
              <a:rPr lang="ru-RU" sz="1600" dirty="0" smtClean="0"/>
              <a:t> овощей с томатом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00042"/>
            <a:ext cx="4038600" cy="5626121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Варка картофеля, капусты</a:t>
            </a:r>
            <a:endParaRPr lang="ru-RU" sz="1600" dirty="0"/>
          </a:p>
        </p:txBody>
      </p:sp>
      <p:pic>
        <p:nvPicPr>
          <p:cNvPr id="3076" name="Picture 4" descr="C:\Users\User\Desktop\новые модули 2013г\новый формат модуля - 03\модуль3 супы соусы\картоф. с мясными фрикад\big_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786190"/>
            <a:ext cx="2274695" cy="1703381"/>
          </a:xfrm>
          <a:prstGeom prst="rect">
            <a:avLst/>
          </a:prstGeom>
          <a:noFill/>
        </p:spPr>
      </p:pic>
      <p:pic>
        <p:nvPicPr>
          <p:cNvPr id="3077" name="Picture 5" descr="C:\Users\User\Desktop\новые модули 2013г\новый формат модуля - 03\модуль3 супы соусы\картоф. с мясными фрикад\5ac1c509d2f431d06a22a2a668d6c477.JPG"/>
          <p:cNvPicPr>
            <a:picLocks noChangeAspect="1" noChangeArrowheads="1"/>
          </p:cNvPicPr>
          <p:nvPr/>
        </p:nvPicPr>
        <p:blipFill>
          <a:blip r:embed="rId3" cstate="print"/>
          <a:srcRect l="11250" t="2038" r="6249"/>
          <a:stretch>
            <a:fillRect/>
          </a:stretch>
        </p:blipFill>
        <p:spPr bwMode="auto">
          <a:xfrm>
            <a:off x="6072198" y="2500306"/>
            <a:ext cx="1928826" cy="1404721"/>
          </a:xfrm>
          <a:prstGeom prst="rect">
            <a:avLst/>
          </a:prstGeom>
          <a:noFill/>
        </p:spPr>
      </p:pic>
      <p:pic>
        <p:nvPicPr>
          <p:cNvPr id="3078" name="Picture 6" descr="C:\Users\User\Desktop\новые модули 2013г\новый формат модуля - 03\модуль3 супы соусы\борщи\664b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78835"/>
            <a:ext cx="1928826" cy="1446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038600" cy="4554551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Тушение свеклы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495800" cy="476886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Соединение компонентов и доведение борща до вкуса</a:t>
            </a:r>
            <a:endParaRPr lang="ru-RU" sz="1600" dirty="0"/>
          </a:p>
        </p:txBody>
      </p:sp>
      <p:pic>
        <p:nvPicPr>
          <p:cNvPr id="4098" name="Picture 2" descr="C:\Users\User\Desktop\новые модули 2013г\новый формат модуля - 03\модуль3 супы соусы\борщ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000372"/>
            <a:ext cx="2286016" cy="1716517"/>
          </a:xfrm>
          <a:prstGeom prst="rect">
            <a:avLst/>
          </a:prstGeom>
          <a:noFill/>
        </p:spPr>
      </p:pic>
      <p:pic>
        <p:nvPicPr>
          <p:cNvPr id="4099" name="Picture 3" descr="C:\Users\User\Desktop\новые модули 2013г\новый формат модуля - 03\модуль3 супы соусы\борщи\1259522922_ukraine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357562"/>
            <a:ext cx="2536049" cy="169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Правила подачи борща</a:t>
            </a:r>
            <a:endParaRPr lang="ru-RU" sz="1800" dirty="0"/>
          </a:p>
        </p:txBody>
      </p:sp>
      <p:pic>
        <p:nvPicPr>
          <p:cNvPr id="5122" name="Picture 2" descr="C:\Users\User\Desktop\новые модули 2013г\новый формат модуля - 03\модуль3 супы соусы\борщи\6eaa3db0c27000e1273d388ed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89536"/>
            <a:ext cx="1785950" cy="1339463"/>
          </a:xfrm>
          <a:prstGeom prst="rect">
            <a:avLst/>
          </a:prstGeom>
          <a:noFill/>
        </p:spPr>
      </p:pic>
      <p:pic>
        <p:nvPicPr>
          <p:cNvPr id="5123" name="Picture 3" descr="C:\Users\User\Desktop\новые модули 2013г\новый формат модуля - 03\модуль3 супы соусы\борщи\a754e82c423a24ef5ecbff360bc5199e_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7244" y="2000240"/>
            <a:ext cx="2075123" cy="1401151"/>
          </a:xfrm>
          <a:prstGeom prst="rect">
            <a:avLst/>
          </a:prstGeom>
          <a:noFill/>
        </p:spPr>
      </p:pic>
      <p:pic>
        <p:nvPicPr>
          <p:cNvPr id="5124" name="Picture 4" descr="C:\Users\User\Desktop\новые модули 2013г\новый формат модуля - 03\модуль3 супы соусы\борщи\borsc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4286256"/>
            <a:ext cx="2128830" cy="1718059"/>
          </a:xfrm>
          <a:prstGeom prst="rect">
            <a:avLst/>
          </a:prstGeom>
          <a:noFill/>
        </p:spPr>
      </p:pic>
      <p:pic>
        <p:nvPicPr>
          <p:cNvPr id="5125" name="Picture 5" descr="C:\Users\User\Desktop\новые модули 2013г\новый формат модуля - 03\модуль3 супы соусы\борщи\борщ-опрос-удалённое-172373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429132"/>
            <a:ext cx="1889116" cy="1416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Требование к качеству готового блюда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Внешний вид – овощи должны иметь  соответствующую форму нарезки, на поверхности блестки жира.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Цвет – малиново-красный.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Вкус и запах –кисло-сладкий, в меру соленый, с ароматом овощей.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Консистенция – мягкая, овощи не переварены.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Рефлексия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071678"/>
            <a:ext cx="6858048" cy="4054485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 справились с производственной задачей. Желаю вам здоровья. А ведь вы здоровы потому, что вы умеете готовить здоровую и полезную пищу, вы счастливы потому, что радуете этой пищей окружающих, и вы успешны потому, что здоровый и счастливый человек всегда успешен.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User\Documents\папка  Шабалиной И.А\для работы\картинки повар\c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32808"/>
            <a:ext cx="2143140" cy="2253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357430"/>
            <a:ext cx="7772400" cy="341154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Приготовление борща со  свежей капустой и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картофелем»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400" dirty="0" smtClean="0"/>
              <a:t>Общие профессиональные компетенции:</a:t>
            </a:r>
            <a:br>
              <a:rPr lang="ru-RU" sz="1400" dirty="0" smtClean="0"/>
            </a:br>
            <a:r>
              <a:rPr lang="ru-RU" sz="1400" dirty="0" smtClean="0"/>
              <a:t>  -ПК 3.1. Готовить бульоны и отвары.</a:t>
            </a:r>
            <a:br>
              <a:rPr lang="ru-RU" sz="1400" dirty="0" smtClean="0"/>
            </a:b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dirty="0" smtClean="0"/>
              <a:t>  -ПК 3.2. Готовить простые супы. 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57233"/>
            <a:ext cx="7772400" cy="1000131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Тема   урока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/>
              <a:t>Цели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Сформировать практические умения и навыки по приготовлению, оформлению  и подаче супа;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дать возможность применению полученных умений в решении производственных задач;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создать условия для развития воображения и творческого мышления; 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развивать навыки групповой работы.;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воспитывать в себе ответственность и уверенность при выполнении производственных работ.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Оборудование, посуда, инвентарь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Электрическая плита;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Водонагреватель;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Кастрюля;</a:t>
            </a:r>
          </a:p>
          <a:p>
            <a:pPr>
              <a:buFontTx/>
              <a:buChar char="-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Сковорода;сковородник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Миска;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Сито;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Доска разделочная;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Нож;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Ложка;</a:t>
            </a:r>
          </a:p>
          <a:p>
            <a:pPr>
              <a:buFontTx/>
              <a:buChar char="-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Лотапка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Тарелка  или горшочек керамический для подачи </a:t>
            </a:r>
          </a:p>
          <a:p>
            <a:pPr>
              <a:buFontTx/>
              <a:buChar char="-"/>
            </a:pPr>
            <a:endParaRPr lang="ru-RU" sz="1800" dirty="0" smtClean="0"/>
          </a:p>
          <a:p>
            <a:endParaRPr lang="ru-RU" dirty="0"/>
          </a:p>
        </p:txBody>
      </p:sp>
      <p:pic>
        <p:nvPicPr>
          <p:cNvPr id="11266" name="Picture 2" descr="Посуда в картинках &quot; Образовательный портал МистерГИ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626027"/>
            <a:ext cx="1214446" cy="954208"/>
          </a:xfrm>
          <a:prstGeom prst="rect">
            <a:avLst/>
          </a:prstGeom>
          <a:noFill/>
        </p:spPr>
      </p:pic>
      <p:pic>
        <p:nvPicPr>
          <p:cNvPr id="11268" name="Picture 4" descr="http://im2-tub-ru.yandex.net/i?id=42d287f3d4a98b39778e57cfb1d96168-66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143248"/>
            <a:ext cx="1428760" cy="1087888"/>
          </a:xfrm>
          <a:prstGeom prst="rect">
            <a:avLst/>
          </a:prstGeom>
          <a:noFill/>
        </p:spPr>
      </p:pic>
      <p:pic>
        <p:nvPicPr>
          <p:cNvPr id="11270" name="Picture 6" descr="http://im3-tub-ru.yandex.net/i?id=a5e2744503c866b82708546f1aa88916-37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9" y="2061942"/>
            <a:ext cx="1285884" cy="1009857"/>
          </a:xfrm>
          <a:prstGeom prst="rect">
            <a:avLst/>
          </a:prstGeom>
          <a:noFill/>
        </p:spPr>
      </p:pic>
      <p:pic>
        <p:nvPicPr>
          <p:cNvPr id="11272" name="Picture 8" descr="http://im1-tub-ru.yandex.net/i?id=4febb2f8efb19dc7b6a30f59598bc548-47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857628"/>
            <a:ext cx="785818" cy="785818"/>
          </a:xfrm>
          <a:prstGeom prst="rect">
            <a:avLst/>
          </a:prstGeom>
          <a:noFill/>
        </p:spPr>
      </p:pic>
      <p:pic>
        <p:nvPicPr>
          <p:cNvPr id="11274" name="Picture 10" descr="Доски разделочные Dormann 80015079 Набор разделочных досок в Каталоге Товаров для Дома"/>
          <p:cNvPicPr>
            <a:picLocks noChangeAspect="1" noChangeArrowheads="1"/>
          </p:cNvPicPr>
          <p:nvPr/>
        </p:nvPicPr>
        <p:blipFill>
          <a:blip r:embed="rId6" cstate="print"/>
          <a:srcRect l="7317" t="10976" r="12195" b="15854"/>
          <a:stretch>
            <a:fillRect/>
          </a:stretch>
        </p:blipFill>
        <p:spPr bwMode="auto">
          <a:xfrm>
            <a:off x="7072330" y="4388000"/>
            <a:ext cx="1500198" cy="909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Используемое сырье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Свекла,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Капуста свежая,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Картофель,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Морковь,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Петрушка(корень)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Лук репчатый,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Томатное пюре,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Масло растительное,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Сахар,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Уксус 3%,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Бульон или вода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1026" name="Picture 2" descr="C:\Users\User\Desktop\новые модули 2013г\новый формат модуля - 03\модуль3 супы соусы\борщ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143248"/>
            <a:ext cx="2928958" cy="2196719"/>
          </a:xfrm>
          <a:prstGeom prst="rect">
            <a:avLst/>
          </a:prstGeom>
          <a:noFill/>
        </p:spPr>
      </p:pic>
      <p:pic>
        <p:nvPicPr>
          <p:cNvPr id="1027" name="Picture 3" descr="C:\Users\User\Desktop\новые модули 2013г\новый формат модуля - 03\модуль3 супы соусы\борщи\zelen_dlya_okrosh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285992"/>
            <a:ext cx="1260026" cy="1123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Этапы выполнения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1.Изучить технологическую карту.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2.Организовать рабочее место.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3.Взвесить продукты.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4.Произвести  первичную обработку сырья.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5.Произвести  тепловую обработку продуктов.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6.Оформить блюдо для подачи.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Подать блюдо.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8.Во время выполнения задания соблюдать правила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техники безопасности, правила личной гигиены и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санитарии.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9.Привести в порядок рабочее место.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Раскладка</a:t>
            </a:r>
            <a:endParaRPr lang="ru-RU" sz="1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285865"/>
          <a:ext cx="8401080" cy="53975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757610"/>
                <a:gridCol w="2428892"/>
                <a:gridCol w="2214578"/>
              </a:tblGrid>
              <a:tr h="4676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продуктов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Брутто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 Нетто</a:t>
                      </a:r>
                      <a:endParaRPr lang="ru-RU" sz="1400" dirty="0"/>
                    </a:p>
                  </a:txBody>
                  <a:tcPr/>
                </a:tc>
              </a:tr>
              <a:tr h="39892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свекла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40</a:t>
                      </a:r>
                      <a:endParaRPr lang="ru-RU" sz="1400" dirty="0"/>
                    </a:p>
                  </a:txBody>
                  <a:tcPr/>
                </a:tc>
              </a:tr>
              <a:tr h="39892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Капуста свежая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</a:t>
                      </a:r>
                      <a:endParaRPr lang="ru-RU" sz="1400" dirty="0"/>
                    </a:p>
                  </a:txBody>
                  <a:tcPr/>
                </a:tc>
              </a:tr>
              <a:tr h="39892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картофель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</a:t>
                      </a:r>
                      <a:endParaRPr lang="ru-RU" sz="1400" dirty="0"/>
                    </a:p>
                  </a:txBody>
                  <a:tcPr/>
                </a:tc>
              </a:tr>
              <a:tr h="4676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морковь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/>
                </a:tc>
              </a:tr>
              <a:tr h="4676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петрушка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2,5</a:t>
                      </a:r>
                      <a:endParaRPr lang="ru-RU" sz="1400" dirty="0"/>
                    </a:p>
                  </a:txBody>
                  <a:tcPr/>
                </a:tc>
              </a:tr>
              <a:tr h="4676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Лук репчатый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/>
                </a:tc>
              </a:tr>
              <a:tr h="3883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Томатное</a:t>
                      </a:r>
                      <a:r>
                        <a:rPr lang="ru-RU" sz="1400" baseline="0" dirty="0" smtClean="0"/>
                        <a:t> пюре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883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Масло растительное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</a:tr>
              <a:tr h="3883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сахар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2,5</a:t>
                      </a:r>
                      <a:endParaRPr lang="ru-RU" sz="1400" dirty="0"/>
                    </a:p>
                  </a:txBody>
                  <a:tcPr/>
                </a:tc>
              </a:tr>
              <a:tr h="3883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уксус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3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Бульон или вода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3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выход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250гр.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Технология приготовления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715016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smtClean="0"/>
              <a:t>Бульон                  </a:t>
            </a:r>
            <a:r>
              <a:rPr lang="ru-RU" sz="5600" b="1" dirty="0" smtClean="0"/>
              <a:t>капуста  </a:t>
            </a:r>
            <a:r>
              <a:rPr lang="ru-RU" sz="5600" b="1" smtClean="0"/>
              <a:t>картофель        лук </a:t>
            </a:r>
            <a:r>
              <a:rPr lang="ru-RU" sz="5600" b="1" dirty="0" smtClean="0"/>
              <a:t>, </a:t>
            </a:r>
            <a:r>
              <a:rPr lang="ru-RU" sz="5600" b="1" smtClean="0"/>
              <a:t>морковь         томат             свекла                уксус          специи</a:t>
            </a:r>
            <a:endParaRPr lang="ru-RU" sz="5600" b="1" dirty="0" smtClean="0"/>
          </a:p>
          <a:p>
            <a:pPr>
              <a:buNone/>
            </a:pPr>
            <a:r>
              <a:rPr lang="ru-RU" sz="3500" smtClean="0"/>
              <a:t>             </a:t>
            </a:r>
          </a:p>
          <a:p>
            <a:pPr>
              <a:buNone/>
            </a:pPr>
            <a:endParaRPr lang="ru-RU" sz="3500" smtClean="0"/>
          </a:p>
          <a:p>
            <a:pPr>
              <a:buNone/>
            </a:pPr>
            <a:r>
              <a:rPr lang="ru-RU" sz="4400" b="1" smtClean="0"/>
              <a:t>                                                               нарезать                                </a:t>
            </a:r>
            <a:r>
              <a:rPr lang="ru-RU" sz="4400" b="1" err="1" smtClean="0"/>
              <a:t>нарезать</a:t>
            </a:r>
            <a:r>
              <a:rPr lang="ru-RU" sz="4400" b="1" smtClean="0"/>
              <a:t>                                                     </a:t>
            </a:r>
            <a:r>
              <a:rPr lang="ru-RU" sz="4400" b="1" dirty="0" err="1" smtClean="0"/>
              <a:t>нарезать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           кипятить    </a:t>
            </a:r>
          </a:p>
          <a:p>
            <a:pPr>
              <a:buNone/>
            </a:pPr>
            <a:r>
              <a:rPr lang="ru-RU" sz="4400" dirty="0" smtClean="0"/>
              <a:t>                              </a:t>
            </a:r>
          </a:p>
          <a:p>
            <a:pPr>
              <a:buNone/>
            </a:pPr>
            <a:r>
              <a:rPr lang="ru-RU" sz="4400" b="1" smtClean="0"/>
              <a:t>                                                    </a:t>
            </a:r>
            <a:r>
              <a:rPr lang="ru-RU" sz="4400" b="1" dirty="0" smtClean="0"/>
              <a:t>соломка      </a:t>
            </a:r>
            <a:r>
              <a:rPr lang="ru-RU" sz="4400" b="1" smtClean="0"/>
              <a:t>брусочки                      соломка                                                   тушение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                                                                                  </a:t>
            </a:r>
          </a:p>
          <a:p>
            <a:pPr>
              <a:buNone/>
            </a:pPr>
            <a:r>
              <a:rPr lang="ru-RU" sz="4400" b="1" smtClean="0"/>
              <a:t>                                                                            </a:t>
            </a:r>
          </a:p>
          <a:p>
            <a:pPr>
              <a:buNone/>
            </a:pPr>
            <a:r>
              <a:rPr lang="ru-RU" sz="4400" b="1" smtClean="0"/>
              <a:t>                                                                                                              </a:t>
            </a:r>
            <a:r>
              <a:rPr lang="ru-RU" sz="4400" b="1" err="1" smtClean="0"/>
              <a:t>пассерование</a:t>
            </a:r>
            <a:r>
              <a:rPr lang="ru-RU" sz="4400" b="1" smtClean="0"/>
              <a:t>                        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          варка</a:t>
            </a:r>
          </a:p>
          <a:p>
            <a:pPr>
              <a:buNone/>
            </a:pPr>
            <a:r>
              <a:rPr lang="ru-RU" sz="4400" b="1" dirty="0" smtClean="0"/>
              <a:t>      10 минут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b="1" dirty="0" smtClean="0"/>
              <a:t>        варка</a:t>
            </a:r>
          </a:p>
          <a:p>
            <a:pPr>
              <a:buNone/>
            </a:pPr>
            <a:r>
              <a:rPr lang="ru-RU" sz="4400" b="1" smtClean="0"/>
              <a:t>    10-15 мин</a:t>
            </a:r>
          </a:p>
          <a:p>
            <a:pPr>
              <a:buNone/>
            </a:pPr>
            <a:endParaRPr lang="ru-RU" sz="3500" b="1" smtClean="0"/>
          </a:p>
          <a:p>
            <a:pPr>
              <a:buNone/>
            </a:pPr>
            <a:endParaRPr lang="ru-RU" sz="3500" b="1" smtClean="0"/>
          </a:p>
          <a:p>
            <a:pPr>
              <a:buNone/>
            </a:pPr>
            <a:endParaRPr lang="ru-RU" sz="3500" b="1" smtClean="0"/>
          </a:p>
          <a:p>
            <a:pPr>
              <a:buNone/>
            </a:pPr>
            <a:endParaRPr lang="ru-RU" sz="3500" b="1" smtClean="0"/>
          </a:p>
          <a:p>
            <a:pPr>
              <a:buNone/>
            </a:pPr>
            <a:endParaRPr lang="ru-RU" sz="3500" b="1" smtClean="0"/>
          </a:p>
          <a:p>
            <a:pPr>
              <a:buNone/>
            </a:pPr>
            <a:endParaRPr lang="ru-RU" sz="3500" smtClean="0"/>
          </a:p>
          <a:p>
            <a:pPr>
              <a:buNone/>
            </a:pPr>
            <a:endParaRPr lang="ru-RU" sz="3500" smtClean="0"/>
          </a:p>
          <a:p>
            <a:pPr>
              <a:buNone/>
            </a:pPr>
            <a:endParaRPr lang="ru-RU" sz="3500" smtClean="0"/>
          </a:p>
          <a:p>
            <a:pPr>
              <a:buNone/>
            </a:pPr>
            <a:endParaRPr lang="ru-RU" sz="3500" smtClean="0"/>
          </a:p>
          <a:p>
            <a:pPr>
              <a:buNone/>
            </a:pPr>
            <a:r>
              <a:rPr lang="ru-RU" sz="3500" smtClean="0"/>
              <a:t>                                                                                                         за 5 – 10 минут до окончания варки</a:t>
            </a:r>
          </a:p>
          <a:p>
            <a:pPr>
              <a:buNone/>
            </a:pPr>
            <a:r>
              <a:rPr lang="ru-RU" sz="3500" b="1" smtClean="0"/>
              <a:t>Доведение до готовности</a:t>
            </a:r>
          </a:p>
          <a:p>
            <a:pPr>
              <a:buNone/>
            </a:pPr>
            <a:endParaRPr lang="ru-RU" sz="3500" b="1" smtClean="0"/>
          </a:p>
          <a:p>
            <a:pPr>
              <a:buNone/>
            </a:pPr>
            <a:endParaRPr lang="ru-RU" sz="3500" b="1" dirty="0" smtClean="0"/>
          </a:p>
          <a:p>
            <a:pPr>
              <a:buNone/>
            </a:pPr>
            <a:endParaRPr lang="ru-RU" sz="3500" b="1" dirty="0" smtClean="0"/>
          </a:p>
          <a:p>
            <a:pPr>
              <a:buNone/>
            </a:pPr>
            <a:r>
              <a:rPr lang="ru-RU" sz="3500" b="1" smtClean="0"/>
              <a:t>                   подача</a:t>
            </a:r>
            <a:endParaRPr lang="ru-RU" sz="3500" b="1" dirty="0" smtClean="0"/>
          </a:p>
          <a:p>
            <a:pPr>
              <a:buNone/>
            </a:pPr>
            <a:r>
              <a:rPr lang="ru-RU" sz="3500" b="1" dirty="0" smtClean="0"/>
              <a:t> </a:t>
            </a:r>
          </a:p>
          <a:p>
            <a:pPr>
              <a:buNone/>
            </a:pPr>
            <a:r>
              <a:rPr lang="ru-RU" sz="3600" b="1" smtClean="0"/>
              <a:t>         ( сметана, зелень)</a:t>
            </a:r>
            <a:endParaRPr lang="ru-RU" sz="3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     </a:t>
            </a:r>
            <a:endParaRPr lang="ru-RU" sz="2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857621" y="1571215"/>
            <a:ext cx="28495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71670" y="1428736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643174" y="1428736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679025" y="1393017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286248" y="1357298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6180149" y="1535893"/>
            <a:ext cx="21352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6965967" y="1893083"/>
            <a:ext cx="78502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2107389" y="1964521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2643174" y="192880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4037009" y="196372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6144430" y="199944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536547" y="239235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1858150" y="264238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1214414" y="300037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2286778" y="2999578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4000496" y="250030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4537075" y="2106603"/>
            <a:ext cx="149940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>
            <a:off x="4714876" y="278605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1071538" y="3571876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3536943" y="3606801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rot="5400000">
            <a:off x="286117" y="4214421"/>
            <a:ext cx="100013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rot="10800000">
            <a:off x="928662" y="4286256"/>
            <a:ext cx="32861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5400000">
            <a:off x="5322893" y="3392487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rot="10800000">
            <a:off x="1000100" y="4643446"/>
            <a:ext cx="52149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 стрелкой 110"/>
          <p:cNvCxnSpPr/>
          <p:nvPr/>
        </p:nvCxnSpPr>
        <p:spPr>
          <a:xfrm rot="10800000">
            <a:off x="6572264" y="228599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 rot="5400000">
            <a:off x="6429388" y="3214686"/>
            <a:ext cx="3429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/>
          <p:nvPr/>
        </p:nvCxnSpPr>
        <p:spPr>
          <a:xfrm rot="10800000">
            <a:off x="1785918" y="5072074"/>
            <a:ext cx="62151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 стрелкой 119"/>
          <p:cNvCxnSpPr/>
          <p:nvPr/>
        </p:nvCxnSpPr>
        <p:spPr>
          <a:xfrm rot="5400000">
            <a:off x="678629" y="539354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Пошаговое приготовление блюда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038600" cy="448311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Первичная обработка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038600" cy="4554551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Нарезка овощей</a:t>
            </a:r>
            <a:endParaRPr lang="ru-RU" sz="1600" dirty="0"/>
          </a:p>
        </p:txBody>
      </p:sp>
      <p:pic>
        <p:nvPicPr>
          <p:cNvPr id="2050" name="Picture 2" descr="C:\Users\User\Desktop\новые модули 2013г\новый формат модуля - 03\модуль3 супы соусы\борщи\2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857628"/>
            <a:ext cx="1785930" cy="1339448"/>
          </a:xfrm>
          <a:prstGeom prst="rect">
            <a:avLst/>
          </a:prstGeom>
          <a:noFill/>
        </p:spPr>
      </p:pic>
      <p:pic>
        <p:nvPicPr>
          <p:cNvPr id="2051" name="Picture 3" descr="C:\Users\User\Desktop\новые модули 2013г\новый формат модуля - 03\модуль3 супы соусы\борщи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357430"/>
            <a:ext cx="1731353" cy="1296941"/>
          </a:xfrm>
          <a:prstGeom prst="rect">
            <a:avLst/>
          </a:prstGeom>
          <a:noFill/>
        </p:spPr>
      </p:pic>
      <p:pic>
        <p:nvPicPr>
          <p:cNvPr id="2052" name="Picture 4" descr="C:\Users\User\Desktop\новые модули 2013г\новый формат модуля - 03\модуль3 супы соусы\картоф. с крупой\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857496"/>
            <a:ext cx="1714512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417</Words>
  <Application>Microsoft Office PowerPoint</Application>
  <PresentationFormat>Экран (4:3)</PresentationFormat>
  <Paragraphs>141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ПМ – 03 Приготовление супов и соусов</vt:lpstr>
      <vt:lpstr>       «Приготовление борща со  свежей капустой и                                                картофелем»     Общие профессиональные компетенции:   -ПК 3.1. Готовить бульоны и отвары.     -ПК 3.2. Готовить простые супы.  </vt:lpstr>
      <vt:lpstr>Цели:</vt:lpstr>
      <vt:lpstr>Оборудование, посуда, инвентарь</vt:lpstr>
      <vt:lpstr>Используемое сырье</vt:lpstr>
      <vt:lpstr>Этапы выполнения:</vt:lpstr>
      <vt:lpstr>Раскладка</vt:lpstr>
      <vt:lpstr>Технология приготовления</vt:lpstr>
      <vt:lpstr>Пошаговое приготовление блюда</vt:lpstr>
      <vt:lpstr>Слайд 10</vt:lpstr>
      <vt:lpstr>Слайд 11</vt:lpstr>
      <vt:lpstr>Правила подачи борща</vt:lpstr>
      <vt:lpstr>Требование к качеству готового блюда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ПМ – 03 Приготовление супов и соусов</dc:title>
  <dc:creator>User</dc:creator>
  <cp:lastModifiedBy>user</cp:lastModifiedBy>
  <cp:revision>32</cp:revision>
  <dcterms:created xsi:type="dcterms:W3CDTF">2014-05-22T09:07:00Z</dcterms:created>
  <dcterms:modified xsi:type="dcterms:W3CDTF">2015-04-25T11:10:42Z</dcterms:modified>
</cp:coreProperties>
</file>