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75" r:id="rId5"/>
    <p:sldId id="259" r:id="rId6"/>
    <p:sldId id="260" r:id="rId7"/>
    <p:sldId id="261" r:id="rId8"/>
    <p:sldId id="262" r:id="rId9"/>
    <p:sldId id="276" r:id="rId10"/>
    <p:sldId id="277" r:id="rId11"/>
    <p:sldId id="267" r:id="rId12"/>
    <p:sldId id="265" r:id="rId13"/>
    <p:sldId id="266" r:id="rId14"/>
    <p:sldId id="268" r:id="rId15"/>
    <p:sldId id="269" r:id="rId16"/>
    <p:sldId id="263" r:id="rId17"/>
    <p:sldId id="264" r:id="rId18"/>
    <p:sldId id="270" r:id="rId19"/>
    <p:sldId id="278" r:id="rId20"/>
    <p:sldId id="271" r:id="rId21"/>
    <p:sldId id="272" r:id="rId22"/>
    <p:sldId id="273" r:id="rId23"/>
    <p:sldId id="274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12" Type="http://schemas.openxmlformats.org/officeDocument/2006/relationships/image" Target="../media/image44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28728" y="785794"/>
            <a:ext cx="7498080" cy="31432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Твердое состояние вещества. Кристаллические и аморфные тела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4286256"/>
            <a:ext cx="364333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4286256"/>
            <a:ext cx="342902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531170" y="3244334"/>
            <a:ext cx="46296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Архипова </a:t>
            </a:r>
            <a:r>
              <a:rPr lang="ru-RU" dirty="0" smtClean="0"/>
              <a:t>Я</a:t>
            </a:r>
            <a:r>
              <a:rPr lang="ru-RU" dirty="0" smtClean="0"/>
              <a:t>на Михайловна  учитель химии</a:t>
            </a:r>
          </a:p>
          <a:p>
            <a:r>
              <a:rPr lang="ru-RU" dirty="0" smtClean="0"/>
              <a:t>Никитина Анна Викторовна  учитель физики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33207" y="1142984"/>
          <a:ext cx="6967883" cy="4643471"/>
        </p:xfrm>
        <a:graphic>
          <a:graphicData uri="http://schemas.openxmlformats.org/drawingml/2006/table">
            <a:tbl>
              <a:tblPr/>
              <a:tblGrid>
                <a:gridCol w="1393431"/>
                <a:gridCol w="1393431"/>
                <a:gridCol w="1393431"/>
                <a:gridCol w="1393431"/>
                <a:gridCol w="1394159"/>
              </a:tblGrid>
              <a:tr h="8578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Типы решеток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Атомная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Молекулярная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Ионная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Металлическая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618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Частицы находящиеся в узлах решетки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атомы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молекулы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ионы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Катион- атомы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618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Связь между узлами решетки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ковалентная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Слабые силы межмолекулярного притяжения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ионная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Металлическая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«электронный газ»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618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Примеры веществ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Алмаз, кремний, бор, кварц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Вода, углекислый газ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Соли, щелочи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Металлы и их сплавы.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500166" y="428604"/>
            <a:ext cx="7072362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Типы кристаллических решеток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Аморфные тела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1500188"/>
            <a:ext cx="3005138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0" y="4178300"/>
            <a:ext cx="2571750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9" y="1428736"/>
            <a:ext cx="242889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резин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214414" y="1844675"/>
            <a:ext cx="1928826" cy="1941515"/>
          </a:xfrm>
          <a:prstGeom prst="rect">
            <a:avLst/>
          </a:prstGeom>
          <a:noFill/>
        </p:spPr>
      </p:pic>
      <p:pic>
        <p:nvPicPr>
          <p:cNvPr id="8" name="Picture 21" descr="пластилин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000100" y="4149724"/>
            <a:ext cx="2143141" cy="19939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1543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CC0066"/>
                </a:solidFill>
              </a:rPr>
              <a:t> Анизотропия кристалла</a:t>
            </a:r>
            <a:r>
              <a:rPr lang="ru-RU" sz="4400" dirty="0" smtClean="0"/>
              <a:t> – зависимость физических свойств от направления внутри кристалла</a:t>
            </a:r>
            <a:endParaRPr lang="ru-RU" dirty="0"/>
          </a:p>
        </p:txBody>
      </p:sp>
      <p:pic>
        <p:nvPicPr>
          <p:cNvPr id="5" name="Picture 19" descr="{8D10213A-03B9-42C9-9A02-221ACF713250}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500439"/>
            <a:ext cx="5715040" cy="274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57290" y="274638"/>
            <a:ext cx="7572428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Виды кристаллических тел</a:t>
            </a:r>
            <a:br>
              <a:rPr lang="ru-RU" dirty="0" smtClean="0"/>
            </a:br>
            <a:r>
              <a:rPr lang="ru-RU" dirty="0" smtClean="0"/>
              <a:t>Монокристаллы     Поликристаллы</a:t>
            </a:r>
            <a:endParaRPr lang="ru-RU" dirty="0"/>
          </a:p>
        </p:txBody>
      </p:sp>
      <p:pic>
        <p:nvPicPr>
          <p:cNvPr id="4" name="Picture 4" descr="{9BAD287A-C3D9-4D4B-84A1-EF95CE655607}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187450" y="1857364"/>
            <a:ext cx="3598863" cy="4668849"/>
          </a:xfrm>
          <a:prstGeom prst="rect">
            <a:avLst/>
          </a:prstGeom>
          <a:noFill/>
        </p:spPr>
      </p:pic>
      <p:pic>
        <p:nvPicPr>
          <p:cNvPr id="5" name="Picture 7" descr="{A66C3345-937A-4457-B71E-A5C6E5EC38ED}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715009" y="2000241"/>
            <a:ext cx="3178166" cy="2214578"/>
          </a:xfrm>
          <a:prstGeom prst="rect">
            <a:avLst/>
          </a:prstGeom>
          <a:noFill/>
        </p:spPr>
      </p:pic>
      <p:pic>
        <p:nvPicPr>
          <p:cNvPr id="6" name="Picture 4" descr="{C57FC992-CAB8-4B5F-8F35-F609CA8CF021}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715008" y="4429132"/>
            <a:ext cx="3214710" cy="20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Свойства кристаллических тел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b="1" i="1" dirty="0" smtClean="0">
                <a:latin typeface="Times New Roman" pitchFamily="18" charset="0"/>
              </a:rPr>
              <a:t>Температура плавления постоянная;</a:t>
            </a: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lang="ru-RU" b="1" i="1" dirty="0" smtClean="0">
              <a:latin typeface="Times New Roman" pitchFamily="18" charset="0"/>
            </a:endParaRP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b="1" i="1" dirty="0" smtClean="0">
                <a:latin typeface="Times New Roman" pitchFamily="18" charset="0"/>
              </a:rPr>
              <a:t>Каждое вещество имеет свою кристаллическую решетку;</a:t>
            </a: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lang="ru-RU" b="1" i="1" dirty="0" smtClean="0">
              <a:latin typeface="Times New Roman" pitchFamily="18" charset="0"/>
            </a:endParaRP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b="1" i="1" dirty="0" smtClean="0">
                <a:latin typeface="Times New Roman" pitchFamily="18" charset="0"/>
              </a:rPr>
              <a:t>Анизотропия;</a:t>
            </a: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lang="ru-RU" b="1" i="1" dirty="0" smtClean="0">
              <a:latin typeface="Times New Roman" pitchFamily="18" charset="0"/>
            </a:endParaRP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b="1" i="1" dirty="0" smtClean="0">
                <a:latin typeface="Times New Roman" pitchFamily="18" charset="0"/>
              </a:rPr>
              <a:t>Механическая прочность; оптические; электрические; тепловые</a:t>
            </a:r>
            <a:r>
              <a:rPr lang="ru-RU" dirty="0" smtClean="0">
                <a:latin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Свойства аморфных тел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b="1" i="1" dirty="0" smtClean="0">
                <a:latin typeface="Times New Roman" pitchFamily="18" charset="0"/>
              </a:rPr>
              <a:t>Не имеют постоянной температуры плавления;</a:t>
            </a: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lang="ru-RU" b="1" i="1" dirty="0" smtClean="0">
              <a:latin typeface="Times New Roman" pitchFamily="18" charset="0"/>
            </a:endParaRP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b="1" i="1" dirty="0" smtClean="0">
                <a:latin typeface="Times New Roman" pitchFamily="18" charset="0"/>
              </a:rPr>
              <a:t>Не имеют кристаллического строения;</a:t>
            </a: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lang="ru-RU" b="1" i="1" dirty="0" smtClean="0">
              <a:latin typeface="Times New Roman" pitchFamily="18" charset="0"/>
            </a:endParaRP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b="1" i="1" dirty="0" smtClean="0">
                <a:latin typeface="Times New Roman" pitchFamily="18" charset="0"/>
              </a:rPr>
              <a:t>Изотропны;</a:t>
            </a: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lang="ru-RU" b="1" i="1" dirty="0" smtClean="0">
              <a:latin typeface="Times New Roman" pitchFamily="18" charset="0"/>
            </a:endParaRP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b="1" i="1" dirty="0" smtClean="0">
                <a:latin typeface="Times New Roman" pitchFamily="18" charset="0"/>
              </a:rPr>
              <a:t>Обладают текучестью;</a:t>
            </a: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lang="ru-RU" b="1" i="1" dirty="0" smtClean="0">
              <a:latin typeface="Times New Roman" pitchFamily="18" charset="0"/>
            </a:endParaRP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b="1" i="1" dirty="0" smtClean="0">
                <a:latin typeface="Times New Roman" pitchFamily="18" charset="0"/>
              </a:rPr>
              <a:t>Способны переходить в кристаллическое и жидкое состояние.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Графит                         Алмаз</a:t>
            </a:r>
            <a:endParaRPr lang="ru-RU" dirty="0"/>
          </a:p>
        </p:txBody>
      </p:sp>
      <p:pic>
        <p:nvPicPr>
          <p:cNvPr id="7" name="Picture 6" descr="кристаллическая решётка графит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14488"/>
            <a:ext cx="2857520" cy="257176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8" name="Picture 7" descr="Графи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4500570"/>
            <a:ext cx="2571768" cy="1987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Кристаллическая решётка алмаз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429256" y="1714488"/>
            <a:ext cx="2736850" cy="2500330"/>
          </a:xfrm>
          <a:prstGeom prst="rect">
            <a:avLst/>
          </a:prstGeom>
        </p:spPr>
        <p:style>
          <a:lnRef idx="1">
            <a:schemeClr val="accent2"/>
          </a:lnRef>
          <a:fillRef idx="1001">
            <a:schemeClr val="lt1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0" name="Picture 7" descr="Алмаз с дис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5429256" y="4500570"/>
            <a:ext cx="2714644" cy="19415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51213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i="1" dirty="0" smtClean="0">
                <a:latin typeface="Arial" pitchFamily="34" charset="0"/>
                <a:cs typeface="Arial" pitchFamily="34" charset="0"/>
              </a:rPr>
              <a:t>Полиморфизм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 (физика), </a:t>
            </a:r>
            <a:r>
              <a:rPr lang="ru-RU" sz="4400" i="1" dirty="0" smtClean="0">
                <a:latin typeface="Arial" pitchFamily="34" charset="0"/>
                <a:cs typeface="Arial" pitchFamily="34" charset="0"/>
              </a:rPr>
              <a:t>аллотропия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 (химия)- </a:t>
            </a:r>
            <a:br>
              <a:rPr lang="ru-RU" sz="4400" dirty="0" smtClean="0"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400" dirty="0" smtClean="0"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latin typeface="Arial" pitchFamily="34" charset="0"/>
                <a:cs typeface="Arial" pitchFamily="34" charset="0"/>
              </a:rPr>
              <a:t>способность атомов одного химического элемента образовывать несколько простых веществ.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51160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                        </a:t>
            </a:r>
            <a:r>
              <a:rPr lang="ru-RU" sz="4000" dirty="0" smtClean="0"/>
              <a:t>Применение </a:t>
            </a:r>
            <a:br>
              <a:rPr lang="ru-RU" sz="4000" dirty="0" smtClean="0"/>
            </a:br>
            <a:r>
              <a:rPr lang="ru-RU" sz="4000" dirty="0" smtClean="0"/>
              <a:t>кристаллических         аморфных </a:t>
            </a:r>
            <a:br>
              <a:rPr lang="ru-RU" sz="4000" dirty="0" smtClean="0"/>
            </a:br>
            <a:r>
              <a:rPr lang="ru-RU" sz="4000" dirty="0" smtClean="0"/>
              <a:t>                                   тел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435608" y="1928802"/>
            <a:ext cx="3657600" cy="42586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Опорные камни для часов </a:t>
            </a:r>
          </a:p>
          <a:p>
            <a:r>
              <a:rPr lang="ru-RU" dirty="0" smtClean="0"/>
              <a:t>Машиностроение</a:t>
            </a:r>
          </a:p>
          <a:p>
            <a:r>
              <a:rPr lang="ru-RU" dirty="0" smtClean="0"/>
              <a:t>Оптические приборы</a:t>
            </a:r>
          </a:p>
          <a:p>
            <a:r>
              <a:rPr lang="ru-RU" dirty="0" smtClean="0"/>
              <a:t>Аудио- и видео техника</a:t>
            </a:r>
          </a:p>
          <a:p>
            <a:r>
              <a:rPr lang="ru-RU" dirty="0" smtClean="0"/>
              <a:t>Ювелирные украшения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276088" y="1928802"/>
            <a:ext cx="3657600" cy="42586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Изделия технического назначения</a:t>
            </a:r>
          </a:p>
          <a:p>
            <a:r>
              <a:rPr lang="ru-RU" dirty="0" smtClean="0"/>
              <a:t>Изделия медицинского назначения</a:t>
            </a:r>
          </a:p>
          <a:p>
            <a:r>
              <a:rPr lang="ru-RU" dirty="0" smtClean="0"/>
              <a:t>Клеи и герметики</a:t>
            </a:r>
          </a:p>
          <a:p>
            <a:r>
              <a:rPr lang="ru-RU" dirty="0" smtClean="0"/>
              <a:t>Ювелирные украшения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321\Desktop\Новая папка\работа\12 класс\i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000240"/>
            <a:ext cx="2286016" cy="2428892"/>
          </a:xfrm>
          <a:prstGeom prst="rect">
            <a:avLst/>
          </a:prstGeom>
          <a:noFill/>
        </p:spPr>
      </p:pic>
      <p:pic>
        <p:nvPicPr>
          <p:cNvPr id="1027" name="Picture 3" descr="C:\Users\321\Desktop\Новая папка\работа\12 класс\фианиты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000108"/>
            <a:ext cx="1785950" cy="2071702"/>
          </a:xfrm>
          <a:prstGeom prst="rect">
            <a:avLst/>
          </a:prstGeom>
          <a:noFill/>
        </p:spPr>
      </p:pic>
      <p:pic>
        <p:nvPicPr>
          <p:cNvPr id="1028" name="Picture 4" descr="C:\Users\321\Desktop\Новая папка\работа\12 класс\алмаз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58" y="5143512"/>
            <a:ext cx="1428750" cy="1428750"/>
          </a:xfrm>
          <a:prstGeom prst="rect">
            <a:avLst/>
          </a:prstGeom>
          <a:noFill/>
        </p:spPr>
      </p:pic>
      <p:pic>
        <p:nvPicPr>
          <p:cNvPr id="1029" name="Picture 5" descr="C:\Users\321\Desktop\Новая папка\работа\12 класс\клеи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285728"/>
            <a:ext cx="1600201" cy="1428750"/>
          </a:xfrm>
          <a:prstGeom prst="rect">
            <a:avLst/>
          </a:prstGeom>
          <a:noFill/>
        </p:spPr>
      </p:pic>
      <p:pic>
        <p:nvPicPr>
          <p:cNvPr id="1030" name="Picture 6" descr="C:\Users\321\Desktop\Новая папка\работа\12 класс\компьютеры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4" y="285728"/>
            <a:ext cx="2133600" cy="1428750"/>
          </a:xfrm>
          <a:prstGeom prst="rect">
            <a:avLst/>
          </a:prstGeom>
          <a:noFill/>
        </p:spPr>
      </p:pic>
      <p:pic>
        <p:nvPicPr>
          <p:cNvPr id="1031" name="Picture 7" descr="C:\Users\321\Desktop\Новая папка\работа\12 класс\автокосметика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00892" y="1000108"/>
            <a:ext cx="1885950" cy="1785950"/>
          </a:xfrm>
          <a:prstGeom prst="rect">
            <a:avLst/>
          </a:prstGeom>
          <a:noFill/>
        </p:spPr>
      </p:pic>
      <p:pic>
        <p:nvPicPr>
          <p:cNvPr id="1032" name="Picture 8" descr="C:\Users\321\Desktop\Новая папка\работа\12 класс\шоколад.jpe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52" y="3429000"/>
            <a:ext cx="2214578" cy="2214578"/>
          </a:xfrm>
          <a:prstGeom prst="rect">
            <a:avLst/>
          </a:prstGeom>
          <a:noFill/>
        </p:spPr>
      </p:pic>
      <p:pic>
        <p:nvPicPr>
          <p:cNvPr id="1033" name="Picture 9" descr="C:\Users\321\Desktop\Новая папка\работа\12 класс\микроскоп.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14744" y="4786322"/>
            <a:ext cx="1009650" cy="1428755"/>
          </a:xfrm>
          <a:prstGeom prst="rect">
            <a:avLst/>
          </a:prstGeom>
          <a:noFill/>
        </p:spPr>
      </p:pic>
      <p:pic>
        <p:nvPicPr>
          <p:cNvPr id="1034" name="Picture 10" descr="C:\Users\321\Desktop\Новая папка\работа\12 класс\стекло лестница.jpe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643702" y="3000372"/>
            <a:ext cx="1905000" cy="1428755"/>
          </a:xfrm>
          <a:prstGeom prst="rect">
            <a:avLst/>
          </a:prstGeom>
          <a:noFill/>
        </p:spPr>
      </p:pic>
      <p:pic>
        <p:nvPicPr>
          <p:cNvPr id="1035" name="Picture 11" descr="C:\Users\321\Desktop\Новая папка\работа\12 класс\телефоны.jpe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000628" y="4857760"/>
            <a:ext cx="828675" cy="1357317"/>
          </a:xfrm>
          <a:prstGeom prst="rect">
            <a:avLst/>
          </a:prstGeom>
          <a:noFill/>
        </p:spPr>
      </p:pic>
      <p:pic>
        <p:nvPicPr>
          <p:cNvPr id="1036" name="Picture 12" descr="C:\Users\321\Desktop\Новая папка\работа\12 класс\стекло.jpe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072198" y="4786322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/>
        </p:spPr>
        <p:txBody>
          <a:bodyPr/>
          <a:lstStyle/>
          <a:p>
            <a:pPr algn="just"/>
            <a:r>
              <a:rPr lang="ru-RU" sz="2800" dirty="0" smtClean="0"/>
              <a:t>Дать представление о твердых телах, особенностях их внутреннего строения, выявить основные свойства кристаллических и аморфных тел. </a:t>
            </a:r>
          </a:p>
          <a:p>
            <a:pPr algn="just"/>
            <a:r>
              <a:rPr lang="ru-RU" sz="2800" dirty="0" smtClean="0"/>
              <a:t>Развивать наблюдательность, способность анализировать и делать выводы. Способность систематизировать материал.</a:t>
            </a:r>
          </a:p>
          <a:p>
            <a:pPr algn="just"/>
            <a:r>
              <a:rPr lang="ru-RU" sz="2800" dirty="0" smtClean="0"/>
              <a:t>Формировать научное мировоззрение, интерес к физике и химии, к общекультурным ценностям.</a:t>
            </a:r>
            <a:endParaRPr lang="ru-RU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3978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 smtClean="0"/>
              <a:t>Тест « Кристаллы и аморфные тела»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142976" y="1285860"/>
            <a:ext cx="7498080" cy="52864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pPr marL="596646" lvl="0" indent="-514350">
              <a:buNone/>
            </a:pPr>
            <a:r>
              <a:rPr lang="ru-RU" sz="3400" dirty="0" smtClean="0"/>
              <a:t>1.В металлических кристаллах все ионы положительны. Почему же кристаллы не распадаются?</a:t>
            </a:r>
          </a:p>
          <a:p>
            <a:pPr>
              <a:buNone/>
            </a:pPr>
            <a:r>
              <a:rPr lang="ru-RU" sz="3400" dirty="0" smtClean="0"/>
              <a:t>А) ионы удерживают силы притяжения                          Б) ионы отталкиваются, а атомы притягиваются. </a:t>
            </a:r>
          </a:p>
          <a:p>
            <a:pPr>
              <a:buNone/>
            </a:pPr>
            <a:r>
              <a:rPr lang="ru-RU" sz="3400" dirty="0" smtClean="0"/>
              <a:t>В) между ионами есть электронный газ.                        Г) нет правильного ответа</a:t>
            </a:r>
          </a:p>
          <a:p>
            <a:pPr marL="596646" lvl="0" indent="-514350">
              <a:buNone/>
            </a:pPr>
            <a:r>
              <a:rPr lang="ru-RU" sz="3400" dirty="0" smtClean="0"/>
              <a:t>2.Стекло – это кристаллическое вещество или аморфное?</a:t>
            </a:r>
          </a:p>
          <a:p>
            <a:pPr>
              <a:buNone/>
            </a:pPr>
            <a:r>
              <a:rPr lang="ru-RU" sz="3400" dirty="0" smtClean="0"/>
              <a:t>А) кристаллическое.                                                                 Б) аморфное</a:t>
            </a:r>
          </a:p>
          <a:p>
            <a:pPr>
              <a:buNone/>
            </a:pPr>
            <a:r>
              <a:rPr lang="ru-RU" sz="3400" dirty="0" smtClean="0"/>
              <a:t>В) может быть и кристаллическим и аморфным.      Г)нет верного ответа </a:t>
            </a:r>
          </a:p>
          <a:p>
            <a:pPr lvl="0">
              <a:buNone/>
            </a:pPr>
            <a:r>
              <a:rPr lang="ru-RU" sz="3400" dirty="0" smtClean="0"/>
              <a:t>3. Вставьте пропущенные слова.</a:t>
            </a:r>
          </a:p>
          <a:p>
            <a:pPr>
              <a:buNone/>
            </a:pPr>
            <a:r>
              <a:rPr lang="ru-RU" sz="3400" dirty="0" smtClean="0"/>
              <a:t>Только кристаллические тела по своим свойствам могут быть………., и их температура плавления ……………</a:t>
            </a:r>
          </a:p>
          <a:p>
            <a:pPr>
              <a:buNone/>
            </a:pPr>
            <a:r>
              <a:rPr lang="ru-RU" dirty="0" smtClean="0"/>
              <a:t>(постоянна, не постоянна, анизотропными, изотропными). </a:t>
            </a:r>
          </a:p>
          <a:p>
            <a:pPr lvl="0">
              <a:buNone/>
            </a:pPr>
            <a:r>
              <a:rPr lang="ru-RU" dirty="0" smtClean="0"/>
              <a:t>4.Анизотропия – это: </a:t>
            </a:r>
          </a:p>
          <a:p>
            <a:pPr>
              <a:buNone/>
            </a:pPr>
            <a:r>
              <a:rPr lang="ru-RU" dirty="0" smtClean="0"/>
              <a:t>А) зависимость физических свойств от направления внутри кристалла</a:t>
            </a:r>
          </a:p>
          <a:p>
            <a:pPr>
              <a:buNone/>
            </a:pPr>
            <a:r>
              <a:rPr lang="ru-RU" dirty="0" smtClean="0"/>
              <a:t>Б) разрушение кристалла при деформации</a:t>
            </a:r>
          </a:p>
          <a:p>
            <a:pPr>
              <a:buNone/>
            </a:pPr>
            <a:r>
              <a:rPr lang="ru-RU" dirty="0" smtClean="0"/>
              <a:t>В) независимость физических свойств от направления внутри кристалла</a:t>
            </a:r>
          </a:p>
          <a:p>
            <a:pPr>
              <a:buNone/>
            </a:pPr>
            <a:r>
              <a:rPr lang="ru-RU" dirty="0" smtClean="0"/>
              <a:t>Г) основная характеристика аморфного тела. </a:t>
            </a:r>
          </a:p>
          <a:p>
            <a:pPr>
              <a:buNone/>
            </a:pPr>
            <a:r>
              <a:rPr lang="ru-RU" dirty="0" smtClean="0"/>
              <a:t>5. Соотнесите вещество с типом кристаллической решетки:</a:t>
            </a:r>
          </a:p>
          <a:p>
            <a:pPr>
              <a:buNone/>
            </a:pPr>
            <a:r>
              <a:rPr lang="ru-RU" dirty="0" smtClean="0"/>
              <a:t>1. кристаллический йод      		А) атомная</a:t>
            </a:r>
          </a:p>
          <a:p>
            <a:pPr>
              <a:buNone/>
            </a:pPr>
            <a:r>
              <a:rPr lang="ru-RU" dirty="0" smtClean="0"/>
              <a:t>2. медный купорос 			Б) молекулярная</a:t>
            </a:r>
          </a:p>
          <a:p>
            <a:pPr>
              <a:buNone/>
            </a:pPr>
            <a:r>
              <a:rPr lang="ru-RU" dirty="0" smtClean="0"/>
              <a:t>3. алюминий			В) Ионная</a:t>
            </a:r>
          </a:p>
          <a:p>
            <a:pPr>
              <a:buNone/>
            </a:pPr>
            <a:r>
              <a:rPr lang="ru-RU" dirty="0" smtClean="0"/>
              <a:t>4.	оксид кремния			Г) Металлическая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08266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Проверь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1. Ответ В</a:t>
            </a:r>
          </a:p>
          <a:p>
            <a:pPr>
              <a:buNone/>
            </a:pPr>
            <a:r>
              <a:rPr lang="ru-RU" dirty="0" smtClean="0"/>
              <a:t>2. Ответ Б </a:t>
            </a:r>
          </a:p>
          <a:p>
            <a:pPr>
              <a:buNone/>
            </a:pPr>
            <a:r>
              <a:rPr lang="ru-RU" dirty="0" smtClean="0"/>
              <a:t>3. Только кристаллические тела по своим свойствам могут быть </a:t>
            </a:r>
            <a:r>
              <a:rPr lang="ru-RU" b="1" i="1" u="sng" dirty="0" smtClean="0"/>
              <a:t>анизотропными</a:t>
            </a:r>
            <a:r>
              <a:rPr lang="ru-RU" dirty="0" smtClean="0"/>
              <a:t>, и их температура плавления </a:t>
            </a:r>
            <a:r>
              <a:rPr lang="ru-RU" b="1" i="1" u="sng" dirty="0" smtClean="0"/>
              <a:t>постоянна.</a:t>
            </a:r>
          </a:p>
          <a:p>
            <a:pPr>
              <a:buNone/>
            </a:pPr>
            <a:r>
              <a:rPr lang="ru-RU" dirty="0" smtClean="0"/>
              <a:t>4. Ответ А</a:t>
            </a:r>
          </a:p>
          <a:p>
            <a:pPr>
              <a:buNone/>
            </a:pPr>
            <a:r>
              <a:rPr lang="ru-RU" dirty="0" smtClean="0"/>
              <a:t>5.  </a:t>
            </a:r>
            <a:r>
              <a:rPr lang="ru-RU" dirty="0" smtClean="0">
                <a:cs typeface="Arial" pitchFamily="34" charset="0"/>
              </a:rPr>
              <a:t>1- Б, 2 –В, 3-Г,4-А</a:t>
            </a:r>
            <a:endParaRPr lang="ru-RU" dirty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1435608" y="642918"/>
            <a:ext cx="7498080" cy="560548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заключение – рефлексивный тест.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1. Узнала много нового. </a:t>
            </a:r>
          </a:p>
          <a:p>
            <a:pPr>
              <a:buNone/>
            </a:pPr>
            <a:r>
              <a:rPr lang="ru-RU" dirty="0" smtClean="0"/>
              <a:t>2. Мне это пригодится в жизни. </a:t>
            </a:r>
          </a:p>
          <a:p>
            <a:pPr>
              <a:buNone/>
            </a:pPr>
            <a:r>
              <a:rPr lang="ru-RU" dirty="0" smtClean="0"/>
              <a:t>3. Было над чем подумать. </a:t>
            </a:r>
          </a:p>
          <a:p>
            <a:pPr>
              <a:buNone/>
            </a:pPr>
            <a:r>
              <a:rPr lang="ru-RU" dirty="0" smtClean="0"/>
              <a:t>4. На возникшие вопросы я получил(а) ответ. </a:t>
            </a:r>
          </a:p>
          <a:p>
            <a:pPr>
              <a:buNone/>
            </a:pPr>
            <a:r>
              <a:rPr lang="ru-RU" dirty="0" smtClean="0"/>
              <a:t>5. Поработала добросовестно, цель достигнута.</a:t>
            </a:r>
            <a:endParaRPr lang="ru-RU" dirty="0"/>
          </a:p>
        </p:txBody>
      </p:sp>
      <p:sp>
        <p:nvSpPr>
          <p:cNvPr id="11" name="Улыбающееся лицо 10"/>
          <p:cNvSpPr/>
          <p:nvPr/>
        </p:nvSpPr>
        <p:spPr>
          <a:xfrm>
            <a:off x="6500826" y="1571612"/>
            <a:ext cx="1000132" cy="857256"/>
          </a:xfrm>
          <a:prstGeom prst="smileyFac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лыбающееся лицо 12"/>
          <p:cNvSpPr/>
          <p:nvPr/>
        </p:nvSpPr>
        <p:spPr>
          <a:xfrm>
            <a:off x="7643834" y="1571612"/>
            <a:ext cx="1071570" cy="857256"/>
          </a:xfrm>
          <a:prstGeom prst="smileyFace">
            <a:avLst>
              <a:gd name="adj" fmla="val -4653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§ 73-74 заполнить таблицу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Карточки с индивидуальными заданиями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5852" y="928670"/>
            <a:ext cx="7498080" cy="521497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5400" dirty="0" smtClean="0"/>
              <a:t>Мир, в котором мы живем, многолик, многогранен, многоцветен и бесконечно прекрасен</a:t>
            </a:r>
            <a:endParaRPr lang="ru-RU" sz="5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Твердые вещества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447800"/>
            <a:ext cx="7719274" cy="4800600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Кристаллические            Аморфные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 rot="1952007">
            <a:off x="3357554" y="185736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20275274">
            <a:off x="5952559" y="191257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10" descr="{7FBE8920-31DF-4E64-98C6-30322B37E4C3}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214414" y="3857628"/>
            <a:ext cx="3286148" cy="2571768"/>
          </a:xfrm>
          <a:prstGeom prst="rect">
            <a:avLst/>
          </a:prstGeom>
          <a:noFill/>
        </p:spPr>
      </p:pic>
      <p:pic>
        <p:nvPicPr>
          <p:cNvPr id="7" name="Picture 4" descr="{1F5BD8C7-78DD-4440-AADC-769FDBA7FDF3}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072065" y="3929066"/>
            <a:ext cx="3500463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42-16889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714356"/>
            <a:ext cx="2286016" cy="199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42-168893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714356"/>
            <a:ext cx="207170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42-1688933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714357"/>
            <a:ext cx="2292350" cy="2006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3643314"/>
            <a:ext cx="242889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MinSt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28" y="3643314"/>
            <a:ext cx="2143140" cy="2143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86182" y="3643314"/>
            <a:ext cx="228758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{9BAD287A-C3D9-4D4B-84A1-EF95CE655607}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187451" y="428605"/>
            <a:ext cx="2670169" cy="2500329"/>
          </a:xfrm>
          <a:prstGeom prst="rect">
            <a:avLst/>
          </a:prstGeom>
          <a:noFill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 t="3607" b="3607"/>
          <a:stretch>
            <a:fillRect/>
          </a:stretch>
        </p:blipFill>
        <p:spPr>
          <a:xfrm>
            <a:off x="4071935" y="500043"/>
            <a:ext cx="2500329" cy="235745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500042"/>
            <a:ext cx="207170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3571876"/>
            <a:ext cx="242889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5852" y="3643314"/>
            <a:ext cx="235745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74" y="3429000"/>
            <a:ext cx="235745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Типы кристаллических решеток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sz="5400" dirty="0" smtClean="0"/>
              <a:t>Ионная      </a:t>
            </a:r>
          </a:p>
          <a:p>
            <a:r>
              <a:rPr lang="ru-RU" sz="5400" dirty="0" smtClean="0"/>
              <a:t>Атомная    </a:t>
            </a:r>
          </a:p>
          <a:p>
            <a:r>
              <a:rPr lang="ru-RU" sz="5400" dirty="0" smtClean="0"/>
              <a:t>Молекулярная</a:t>
            </a:r>
          </a:p>
          <a:p>
            <a:r>
              <a:rPr lang="ru-RU" sz="5400" dirty="0" smtClean="0"/>
              <a:t>Металлическая</a:t>
            </a:r>
            <a:endParaRPr lang="ru-RU" sz="5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Кристаллические решетки</a:t>
            </a:r>
            <a:br>
              <a:rPr lang="ru-RU" dirty="0" smtClean="0"/>
            </a:br>
            <a:r>
              <a:rPr lang="ru-RU" dirty="0" smtClean="0"/>
              <a:t>Ионная 			металлическая</a:t>
            </a:r>
            <a:endParaRPr lang="ru-RU" dirty="0"/>
          </a:p>
        </p:txBody>
      </p:sp>
      <p:pic>
        <p:nvPicPr>
          <p:cNvPr id="7" name="Picture 1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714488"/>
            <a:ext cx="2928958" cy="28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86446" y="2143116"/>
            <a:ext cx="2428891" cy="2370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Блок-схема: узел 8"/>
          <p:cNvSpPr/>
          <p:nvPr/>
        </p:nvSpPr>
        <p:spPr>
          <a:xfrm>
            <a:off x="6072198" y="5143512"/>
            <a:ext cx="285752" cy="2857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43702" y="5143513"/>
            <a:ext cx="12144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Ме</a:t>
            </a:r>
            <a:r>
              <a:rPr lang="en-US" dirty="0" smtClean="0"/>
              <a:t>n</a:t>
            </a:r>
            <a:r>
              <a:rPr lang="ru-RU" dirty="0" smtClean="0"/>
              <a:t>+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Кристаллические решетки</a:t>
            </a:r>
            <a:br>
              <a:rPr lang="ru-RU" dirty="0" smtClean="0"/>
            </a:br>
            <a:r>
              <a:rPr lang="ru-RU" dirty="0" smtClean="0"/>
              <a:t>молекулярная                    атомная</a:t>
            </a:r>
            <a:endParaRPr lang="ru-RU" dirty="0"/>
          </a:p>
        </p:txBody>
      </p:sp>
      <p:pic>
        <p:nvPicPr>
          <p:cNvPr id="5" name="Picture 1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928802"/>
            <a:ext cx="364333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285992"/>
            <a:ext cx="264320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33207" y="1071546"/>
          <a:ext cx="6753570" cy="4998336"/>
        </p:xfrm>
        <a:graphic>
          <a:graphicData uri="http://schemas.openxmlformats.org/drawingml/2006/table">
            <a:tbl>
              <a:tblPr/>
              <a:tblGrid>
                <a:gridCol w="1350573"/>
                <a:gridCol w="1350573"/>
                <a:gridCol w="1350573"/>
                <a:gridCol w="1350573"/>
                <a:gridCol w="1351278"/>
              </a:tblGrid>
              <a:tr h="7908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Типы решеток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Атомная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Молекулярная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Ионная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Металлическая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3522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Частицы находящиеся в узлах решетки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1992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Связь между узлами решетки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559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Примеры веществ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85852" y="500042"/>
            <a:ext cx="7429552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Типы кристаллических решеток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231</TotalTime>
  <Words>531</Words>
  <PresentationFormat>Экран (4:3)</PresentationFormat>
  <Paragraphs>125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Солнцестояние</vt:lpstr>
      <vt:lpstr>Твердое состояние вещества. Кристаллические и аморфные тела. </vt:lpstr>
      <vt:lpstr>Цели:</vt:lpstr>
      <vt:lpstr>Твердые вещества </vt:lpstr>
      <vt:lpstr>Слайд 4</vt:lpstr>
      <vt:lpstr>Слайд 5</vt:lpstr>
      <vt:lpstr>Типы кристаллических решеток </vt:lpstr>
      <vt:lpstr>Кристаллические решетки Ионная    металлическая</vt:lpstr>
      <vt:lpstr>Кристаллические решетки молекулярная                    атомная</vt:lpstr>
      <vt:lpstr>Слайд 9</vt:lpstr>
      <vt:lpstr>Слайд 10</vt:lpstr>
      <vt:lpstr>Аморфные тела</vt:lpstr>
      <vt:lpstr> Анизотропия кристалла – зависимость физических свойств от направления внутри кристалла</vt:lpstr>
      <vt:lpstr>Виды кристаллических тел Монокристаллы     Поликристаллы</vt:lpstr>
      <vt:lpstr>Свойства кристаллических тел</vt:lpstr>
      <vt:lpstr>Свойства аморфных тел</vt:lpstr>
      <vt:lpstr>Графит                         Алмаз</vt:lpstr>
      <vt:lpstr>Полиморфизм (физика), аллотропия (химия)-   способность атомов одного химического элемента образовывать несколько простых веществ.</vt:lpstr>
      <vt:lpstr>                        Применение  кристаллических         аморфных                                     тел</vt:lpstr>
      <vt:lpstr>Слайд 19</vt:lpstr>
      <vt:lpstr>Тест « Кристаллы и аморфные тела»</vt:lpstr>
      <vt:lpstr>Проверь себя</vt:lpstr>
      <vt:lpstr>Слайд 22</vt:lpstr>
      <vt:lpstr>Домашнее задание </vt:lpstr>
      <vt:lpstr>Мир, в котором мы живем, многолик, многогранен, многоцветен и бесконечно прекрасен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Твердое состояние вещества. Кристаллические и аморфные тела.</dc:title>
  <dc:creator>321</dc:creator>
  <cp:lastModifiedBy>321</cp:lastModifiedBy>
  <cp:revision>26</cp:revision>
  <dcterms:created xsi:type="dcterms:W3CDTF">2015-02-01T07:48:50Z</dcterms:created>
  <dcterms:modified xsi:type="dcterms:W3CDTF">2015-03-16T04:43:11Z</dcterms:modified>
</cp:coreProperties>
</file>