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4" r:id="rId4"/>
    <p:sldId id="267" r:id="rId5"/>
    <p:sldId id="266" r:id="rId6"/>
    <p:sldId id="268" r:id="rId7"/>
    <p:sldId id="269" r:id="rId8"/>
    <p:sldId id="265" r:id="rId9"/>
    <p:sldId id="271" r:id="rId10"/>
    <p:sldId id="270" r:id="rId11"/>
    <p:sldId id="272" r:id="rId12"/>
    <p:sldId id="273" r:id="rId13"/>
    <p:sldId id="274" r:id="rId14"/>
    <p:sldId id="275" r:id="rId15"/>
    <p:sldId id="276" r:id="rId16"/>
    <p:sldId id="25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D24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AF4A2-B506-4A99-8830-2F2BE284E9EF}" type="datetimeFigureOut">
              <a:rPr lang="ru-RU" smtClean="0"/>
              <a:t>25.04.2015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923928" y="6381328"/>
            <a:ext cx="2895600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2240" y="6381328"/>
            <a:ext cx="2133600" cy="36512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2" name="Рисунок 11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"/>
          <a:stretch/>
        </p:blipFill>
        <p:spPr>
          <a:xfrm>
            <a:off x="-7417" y="-34862"/>
            <a:ext cx="6235601" cy="454398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75730" y="764704"/>
            <a:ext cx="2460766" cy="6281936"/>
          </a:xfrm>
          <a:prstGeom prst="rect">
            <a:avLst/>
          </a:prstGeom>
        </p:spPr>
      </p:pic>
      <p:sp>
        <p:nvSpPr>
          <p:cNvPr id="14" name="Прямоугольник 13"/>
          <p:cNvSpPr/>
          <p:nvPr userDrawn="1"/>
        </p:nvSpPr>
        <p:spPr>
          <a:xfrm>
            <a:off x="8175658" y="-34862"/>
            <a:ext cx="96834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>
                <a:solidFill>
                  <a:schemeClr val="lt1">
                    <a:alpha val="65000"/>
                  </a:schemeClr>
                </a:solidFill>
              </a:rPr>
              <a:t>bayovan</a:t>
            </a:r>
            <a:endParaRPr lang="ru-RU" dirty="0" smtClean="0">
              <a:solidFill>
                <a:schemeClr val="lt1">
                  <a:alpha val="65000"/>
                </a:schemeClr>
              </a:solidFill>
            </a:endParaRPr>
          </a:p>
          <a:p>
            <a:pPr algn="ctr"/>
            <a:endParaRPr lang="ru-RU" dirty="0">
              <a:solidFill>
                <a:schemeClr val="lt1">
                  <a:alpha val="65000"/>
                </a:schemeClr>
              </a:solidFill>
            </a:endParaRPr>
          </a:p>
        </p:txBody>
      </p:sp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96" y="3717032"/>
            <a:ext cx="1534482" cy="3181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7245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AF4A2-B506-4A99-8830-2F2BE284E9EF}" type="datetimeFigureOut">
              <a:rPr lang="ru-RU" smtClean="0"/>
              <a:t>25.04.2015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FA178-51D4-4145-B7D0-1D648236F2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8862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AF4A2-B506-4A99-8830-2F2BE284E9EF}" type="datetimeFigureOut">
              <a:rPr lang="ru-RU" smtClean="0"/>
              <a:t>25.04.2015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FA178-51D4-4145-B7D0-1D648236F2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0703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11349"/>
            <a:ext cx="8229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AF4A2-B506-4A99-8830-2F2BE284E9EF}" type="datetimeFigureOut">
              <a:rPr lang="ru-RU" smtClean="0"/>
              <a:t>25.04.2015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FA178-51D4-4145-B7D0-1D648236F233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4392488"/>
            <a:ext cx="2000765" cy="2564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879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0232" y="5210687"/>
            <a:ext cx="2330664" cy="164731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AF4A2-B506-4A99-8830-2F2BE284E9EF}" type="datetimeFigureOut">
              <a:rPr lang="ru-RU" smtClean="0"/>
              <a:t>25.04.2015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563888" y="6381328"/>
            <a:ext cx="2895600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010400" y="6381328"/>
            <a:ext cx="2133600" cy="365125"/>
          </a:xfrm>
        </p:spPr>
        <p:txBody>
          <a:bodyPr/>
          <a:lstStyle/>
          <a:p>
            <a:fld id="{76AFA178-51D4-4145-B7D0-1D648236F2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2121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AF4A2-B506-4A99-8830-2F2BE284E9EF}" type="datetimeFigureOut">
              <a:rPr lang="ru-RU" smtClean="0"/>
              <a:t>25.04.2015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FA178-51D4-4145-B7D0-1D648236F233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45187" y="1268760"/>
            <a:ext cx="2263317" cy="5777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3262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AF4A2-B506-4A99-8830-2F2BE284E9EF}" type="datetimeFigureOut">
              <a:rPr lang="ru-RU" smtClean="0"/>
              <a:t>25.04.2015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FA178-51D4-4145-B7D0-1D648236F2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2552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AF4A2-B506-4A99-8830-2F2BE284E9EF}" type="datetimeFigureOut">
              <a:rPr lang="ru-RU" smtClean="0"/>
              <a:t>25.04.2015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FA178-51D4-4145-B7D0-1D648236F233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2281" y="3501008"/>
            <a:ext cx="2051720" cy="3237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99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AF4A2-B506-4A99-8830-2F2BE284E9EF}" type="datetimeFigureOut">
              <a:rPr lang="ru-RU" smtClean="0"/>
              <a:t>25.04.2015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FA178-51D4-4145-B7D0-1D648236F233}" type="slidenum">
              <a:rPr lang="ru-RU" smtClean="0"/>
              <a:t>‹#›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180528" y="3212976"/>
            <a:ext cx="3104205" cy="3779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0328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AF4A2-B506-4A99-8830-2F2BE284E9EF}" type="datetimeFigureOut">
              <a:rPr lang="ru-RU" smtClean="0"/>
              <a:t>25.04.2015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FA178-51D4-4145-B7D0-1D648236F2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3963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AF4A2-B506-4A99-8830-2F2BE284E9EF}" type="datetimeFigureOut">
              <a:rPr lang="ru-RU" smtClean="0"/>
              <a:t>25.04.2015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FA178-51D4-4145-B7D0-1D648236F233}" type="slidenum">
              <a:rPr lang="ru-RU" smtClean="0"/>
              <a:t>‹#›</a:t>
            </a:fld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96" y="3717032"/>
            <a:ext cx="1534482" cy="3181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161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err="1" smtClean="0"/>
              <a:t>Четвертый</a:t>
            </a:r>
            <a:r>
              <a:rPr lang="ru-RU" dirty="0" smtClean="0"/>
              <a:t>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475656" y="63687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AAF4A2-B506-4A99-8830-2F2BE284E9EF}" type="datetimeFigureOut">
              <a:rPr lang="ru-RU" smtClean="0"/>
              <a:t>25.04.2015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6225505" y="630932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3347864" y="630932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AFA178-51D4-4145-B7D0-1D648236F23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8100392" y="32048"/>
            <a:ext cx="1043608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lt1">
                    <a:alpha val="61000"/>
                  </a:schemeClr>
                </a:solidFill>
              </a:rPr>
              <a:t>bayovan</a:t>
            </a:r>
            <a:endParaRPr lang="ru-RU" dirty="0">
              <a:solidFill>
                <a:schemeClr val="lt1">
                  <a:alpha val="61000"/>
                </a:schemeClr>
              </a:solidFill>
            </a:endParaRPr>
          </a:p>
        </p:txBody>
      </p:sp>
      <p:sp>
        <p:nvSpPr>
          <p:cNvPr id="8" name="Скругленный прямоугольник 7"/>
          <p:cNvSpPr/>
          <p:nvPr userDrawn="1"/>
        </p:nvSpPr>
        <p:spPr>
          <a:xfrm>
            <a:off x="179512" y="260648"/>
            <a:ext cx="8712968" cy="6222404"/>
          </a:xfrm>
          <a:prstGeom prst="roundRect">
            <a:avLst/>
          </a:prstGeom>
          <a:solidFill>
            <a:schemeClr val="bg1">
              <a:alpha val="90000"/>
            </a:schemeClr>
          </a:solidFill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0685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img-fotki.yandex.ru/get/4700/134091466.18f/0_fb75b_e33ffaf4_orig" TargetMode="External"/><Relationship Id="rId13" Type="http://schemas.openxmlformats.org/officeDocument/2006/relationships/hyperlink" Target="http://900igr.net/datas/literatura/Biografija-Prishvina/0011-011-Mogila-M.M.Prishvina.jpg" TargetMode="External"/><Relationship Id="rId18" Type="http://schemas.openxmlformats.org/officeDocument/2006/relationships/hyperlink" Target="https://yandex.ru/images/search?viewport=wide&amp;text=%25" TargetMode="External"/><Relationship Id="rId3" Type="http://schemas.openxmlformats.org/officeDocument/2006/relationships/hyperlink" Target="https://img-fotki.yandex.ru/get/9805/134091466.18e/0_fb745_a6c01c19_orig" TargetMode="External"/><Relationship Id="rId7" Type="http://schemas.openxmlformats.org/officeDocument/2006/relationships/hyperlink" Target="https://img-fotki.yandex.ru/get/5102/134091466.1bf/0_107b1c_f364ae71_orig" TargetMode="External"/><Relationship Id="rId12" Type="http://schemas.openxmlformats.org/officeDocument/2006/relationships/hyperlink" Target="https://yandex.ru/clck/redir/EIW2pfxuI9g?data=UlNrNmk5WktYejR0eWJFYk1LdmtxdVVUellIX0" TargetMode="External"/><Relationship Id="rId17" Type="http://schemas.openxmlformats.org/officeDocument/2006/relationships/hyperlink" Target="https://yandex.ru/images/search?viewport=wide&amp;text" TargetMode="External"/><Relationship Id="rId2" Type="http://schemas.openxmlformats.org/officeDocument/2006/relationships/hyperlink" Target="https://img-fotki.yandex.ru/get/6844/134091466.19a/0_ffe44_138376f7_orig" TargetMode="External"/><Relationship Id="rId16" Type="http://schemas.openxmlformats.org/officeDocument/2006/relationships/hyperlink" Target="https://im1-tub-ru.yandex.net/i?id=46022831b2dc4858ea54f1506d282c9d&amp;n=21" TargetMode="External"/><Relationship Id="rId20" Type="http://schemas.openxmlformats.org/officeDocument/2006/relationships/image" Target="../media/image36.png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img-fotki.yandex.ru/get/6702/134091466.1ba/0_106b7e_d188c7a2_orig" TargetMode="External"/><Relationship Id="rId11" Type="http://schemas.openxmlformats.org/officeDocument/2006/relationships/hyperlink" Target="https://im3-tub-ru.yandex.net/i?id=8015ebd7da72b1f4e6beea22f70fba3e&amp;n=21" TargetMode="External"/><Relationship Id="rId5" Type="http://schemas.openxmlformats.org/officeDocument/2006/relationships/hyperlink" Target="https://img-fotki.yandex.ru/get/5212/134091466.166/0_ee414_864dba14_orig" TargetMode="External"/><Relationship Id="rId15" Type="http://schemas.openxmlformats.org/officeDocument/2006/relationships/hyperlink" Target="https://yandex.ru/images/search?p=1&amp;text" TargetMode="External"/><Relationship Id="rId10" Type="http://schemas.openxmlformats.org/officeDocument/2006/relationships/hyperlink" Target="https://im1-tub-ru.yandex.net/i?id=ec5be0e1f8ccd7e8d7eacd57847d395e&amp;n=21" TargetMode="External"/><Relationship Id="rId19" Type="http://schemas.openxmlformats.org/officeDocument/2006/relationships/hyperlink" Target="http://www.wmouse.ru/CityPhotos.files/summer/big/P12_8120060.jpg" TargetMode="External"/><Relationship Id="rId4" Type="http://schemas.openxmlformats.org/officeDocument/2006/relationships/hyperlink" Target="https://img-fotki.yandex.ru/get/9765/134091466.118/0_ddd74_57b36325_orig" TargetMode="External"/><Relationship Id="rId9" Type="http://schemas.openxmlformats.org/officeDocument/2006/relationships/hyperlink" Target="https://img-fotki.yandex.ru/get/5402/134091466.18e/0_fb746_ca8ca728_orig" TargetMode="External"/><Relationship Id="rId14" Type="http://schemas.openxmlformats.org/officeDocument/2006/relationships/hyperlink" Target="https://im3-tub-ru.yandex.net/i?id=3a7d34722655d18335c9708d266f5ee0&amp;n=21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468560" y="836712"/>
            <a:ext cx="7200800" cy="1584176"/>
          </a:xfrm>
        </p:spPr>
        <p:txBody>
          <a:bodyPr>
            <a:normAutofit fontScale="90000"/>
          </a:bodyPr>
          <a:lstStyle/>
          <a:p>
            <a:r>
              <a:rPr lang="ru-RU" sz="2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Урок литературного чтения</a:t>
            </a:r>
            <a:br>
              <a:rPr lang="ru-RU" sz="2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</a:br>
            <a:r>
              <a:rPr lang="ru-RU" sz="2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во 2 классе</a:t>
            </a:r>
            <a:br>
              <a:rPr lang="ru-RU" sz="2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</a:br>
            <a:r>
              <a:rPr lang="ru-RU" sz="2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УМК «Начальная школа </a:t>
            </a:r>
            <a:r>
              <a:rPr lang="en-US" sz="2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XXI</a:t>
            </a:r>
            <a:r>
              <a:rPr lang="ru-RU" sz="2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 </a:t>
            </a:r>
            <a:r>
              <a:rPr lang="ru-RU" sz="2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в</a:t>
            </a:r>
            <a:r>
              <a:rPr lang="ru-RU" sz="2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ека»</a:t>
            </a:r>
            <a:br>
              <a:rPr lang="ru-RU" sz="2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</a:br>
            <a:r>
              <a:rPr lang="ru-RU" sz="2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/>
            </a:r>
            <a:br>
              <a:rPr lang="ru-RU" sz="2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</a:br>
            <a:r>
              <a:rPr lang="ru-RU" sz="32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М. Пришвин. «Ребята и утята» </a:t>
            </a:r>
            <a:endParaRPr lang="ru-RU" sz="32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828600" y="2780928"/>
            <a:ext cx="6400800" cy="1752600"/>
          </a:xfrm>
        </p:spPr>
        <p:txBody>
          <a:bodyPr>
            <a:noAutofit/>
          </a:bodyPr>
          <a:lstStyle/>
          <a:p>
            <a:pPr algn="r">
              <a:lnSpc>
                <a:spcPct val="80000"/>
              </a:lnSpc>
            </a:pPr>
            <a:r>
              <a:rPr lang="ru-RU" sz="1400" i="1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Автор - составитель:</a:t>
            </a:r>
          </a:p>
          <a:p>
            <a:pPr algn="r">
              <a:lnSpc>
                <a:spcPct val="80000"/>
              </a:lnSpc>
            </a:pPr>
            <a:r>
              <a:rPr lang="ru-RU" sz="1400" i="1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 Демочко Галина Яковлевна,</a:t>
            </a:r>
          </a:p>
          <a:p>
            <a:pPr algn="r">
              <a:lnSpc>
                <a:spcPct val="80000"/>
              </a:lnSpc>
            </a:pPr>
            <a:r>
              <a:rPr lang="ru-RU" sz="1400" i="1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учитель начальных классов</a:t>
            </a:r>
          </a:p>
          <a:p>
            <a:pPr algn="r">
              <a:lnSpc>
                <a:spcPct val="80000"/>
              </a:lnSpc>
            </a:pPr>
            <a:r>
              <a:rPr lang="ru-RU" sz="1400" i="1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МОБУ «СОШ с. Ракитное» </a:t>
            </a:r>
          </a:p>
          <a:p>
            <a:pPr algn="r">
              <a:lnSpc>
                <a:spcPct val="80000"/>
              </a:lnSpc>
            </a:pPr>
            <a:r>
              <a:rPr lang="ru-RU" sz="1400" i="1" dirty="0" err="1" smtClean="0">
                <a:solidFill>
                  <a:schemeClr val="bg1"/>
                </a:solidFill>
                <a:latin typeface="Monotype Corsiva" panose="03010101010201010101" pitchFamily="66" charset="0"/>
              </a:rPr>
              <a:t>Дальнереченского</a:t>
            </a:r>
            <a:r>
              <a:rPr lang="ru-RU" sz="1400" i="1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 района Приморского края</a:t>
            </a:r>
            <a:endParaRPr lang="ru-RU" sz="1400" i="1" dirty="0">
              <a:solidFill>
                <a:schemeClr val="bg1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9508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620688"/>
            <a:ext cx="5904656" cy="864096"/>
          </a:xfrm>
        </p:spPr>
        <p:txBody>
          <a:bodyPr/>
          <a:lstStyle/>
          <a:p>
            <a:pPr algn="ctr"/>
            <a:r>
              <a:rPr lang="ru-RU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Словарная работа</a:t>
            </a:r>
            <a:endParaRPr lang="ru-RU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84" y="1268760"/>
            <a:ext cx="7772400" cy="1512168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Верста</a:t>
            </a:r>
            <a:r>
              <a:rPr lang="ru-RU" sz="2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– старинная русская мера длины. Чуть больше 1 км.</a:t>
            </a:r>
          </a:p>
          <a:p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Паровое поле </a:t>
            </a:r>
            <a:r>
              <a:rPr lang="ru-RU" sz="2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–поле, отдыхающее от посевов.</a:t>
            </a:r>
            <a:endParaRPr lang="ru-RU" sz="28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3068960"/>
            <a:ext cx="4464496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346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548680"/>
            <a:ext cx="4120939" cy="27363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3" y="3501008"/>
            <a:ext cx="4193746" cy="280831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5004048" y="764704"/>
            <a:ext cx="224953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Вода спала </a:t>
            </a:r>
            <a:r>
              <a:rPr lang="ru-RU" sz="2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– с наступлением лета</a:t>
            </a:r>
          </a:p>
          <a:p>
            <a:r>
              <a:rPr lang="ru-RU" sz="2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воды в водоёме уменьшился.</a:t>
            </a:r>
            <a:endParaRPr lang="ru-RU" sz="20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99821" y="3933056"/>
            <a:ext cx="1800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Овсяное поле </a:t>
            </a:r>
            <a:r>
              <a:rPr lang="ru-RU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– поле, засеянное овсом.</a:t>
            </a:r>
            <a:endParaRPr lang="ru-RU" sz="24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4492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483768" y="620688"/>
            <a:ext cx="3898776" cy="1180728"/>
          </a:xfrm>
        </p:spPr>
        <p:txBody>
          <a:bodyPr/>
          <a:lstStyle/>
          <a:p>
            <a:pPr marL="0" indent="0">
              <a:buNone/>
            </a:pP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Кузница</a:t>
            </a:r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– помещение, где работают кузнецы.</a:t>
            </a:r>
            <a:endParaRPr lang="ru-RU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Объект 1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75656" y="2204864"/>
            <a:ext cx="4680520" cy="345638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39918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Работа с иллюстрациями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2492896"/>
            <a:ext cx="3425566" cy="3133140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435691"/>
            <a:ext cx="4343008" cy="3447263"/>
          </a:xfrm>
        </p:spPr>
      </p:pic>
    </p:spTree>
    <p:extLst>
      <p:ext uri="{BB962C8B-B14F-4D97-AF65-F5344CB8AC3E}">
        <p14:creationId xmlns:p14="http://schemas.microsoft.com/office/powerpoint/2010/main" val="259659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620688"/>
            <a:ext cx="7772400" cy="5328592"/>
          </a:xfrm>
        </p:spPr>
        <p:txBody>
          <a:bodyPr>
            <a:noAutofit/>
          </a:bodyPr>
          <a:lstStyle/>
          <a:p>
            <a:endParaRPr lang="ru-RU" sz="4000" b="1" i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  <a:p>
            <a:endParaRPr lang="ru-RU" sz="40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  <a:p>
            <a:endParaRPr lang="ru-RU" sz="4000" b="1" i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  <a:p>
            <a:r>
              <a:rPr lang="ru-RU" sz="4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«Если </a:t>
            </a:r>
            <a:r>
              <a:rPr lang="ru-RU" sz="4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бы природа могла чувствовать благодарность к человеку за то, что он проник в её жизнь и воспел её, то, прежде всего, эта благодарность выпала бы на долю Михаила Пришвина</a:t>
            </a:r>
            <a:r>
              <a:rPr lang="ru-RU" sz="4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»</a:t>
            </a:r>
          </a:p>
          <a:p>
            <a:pPr algn="r"/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К. Г. Паустовский</a:t>
            </a:r>
            <a:endParaRPr lang="ru-RU" sz="4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  <a:p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829547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340768"/>
            <a:ext cx="4606280" cy="1470025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Спасибо </a:t>
            </a:r>
            <a:br>
              <a:rPr lang="ru-RU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</a:br>
            <a:r>
              <a:rPr lang="ru-RU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за внимание</a:t>
            </a:r>
            <a:endParaRPr lang="ru-RU" sz="6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9490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-243408"/>
            <a:ext cx="4664497" cy="1162050"/>
          </a:xfrm>
        </p:spPr>
        <p:txBody>
          <a:bodyPr/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Используемые ресурсы</a:t>
            </a:r>
            <a:endParaRPr lang="ru-RU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type="body" sz="half" idx="2"/>
          </p:nvPr>
        </p:nvSpPr>
        <p:spPr>
          <a:xfrm>
            <a:off x="611560" y="1052736"/>
            <a:ext cx="7128792" cy="4752528"/>
          </a:xfrm>
        </p:spPr>
        <p:txBody>
          <a:bodyPr>
            <a:noAutofit/>
          </a:bodyPr>
          <a:lstStyle/>
          <a:p>
            <a:r>
              <a:rPr lang="ru-RU" sz="1800" b="1" dirty="0">
                <a:solidFill>
                  <a:schemeClr val="bg1"/>
                </a:solidFill>
              </a:rPr>
              <a:t>Автор : Баева Наталья Владимировна</a:t>
            </a:r>
          </a:p>
          <a:p>
            <a:r>
              <a:rPr lang="ru-RU" sz="1000" b="1" dirty="0" smtClean="0">
                <a:solidFill>
                  <a:srgbClr val="4D2403"/>
                </a:solidFill>
              </a:rPr>
              <a:t>Паровое поле  </a:t>
            </a:r>
            <a:r>
              <a:rPr lang="en-US" sz="1000" b="1" dirty="0">
                <a:solidFill>
                  <a:srgbClr val="4D2403"/>
                </a:solidFill>
              </a:rPr>
              <a:t>https://im0-tub-ru.yandex.net/i?id=8254dd4205a09fe2dbf4d4efdf149949&amp;n=21</a:t>
            </a:r>
            <a:endParaRPr lang="ru-RU" sz="1000" b="1" dirty="0" smtClean="0">
              <a:solidFill>
                <a:srgbClr val="4D2403"/>
              </a:solidFill>
            </a:endParaRPr>
          </a:p>
          <a:p>
            <a:r>
              <a:rPr lang="ru-RU" sz="1000" b="1" dirty="0" smtClean="0">
                <a:solidFill>
                  <a:srgbClr val="4D2403"/>
                </a:solidFill>
              </a:rPr>
              <a:t>Автор шаблона «Книги»: Баева Н. В.</a:t>
            </a:r>
          </a:p>
          <a:p>
            <a:r>
              <a:rPr lang="ru-RU" sz="1000" b="1" dirty="0" smtClean="0">
                <a:solidFill>
                  <a:srgbClr val="4D2403"/>
                </a:solidFill>
              </a:rPr>
              <a:t>Фон </a:t>
            </a:r>
            <a:r>
              <a:rPr lang="en-US" sz="1000" dirty="0" smtClean="0">
                <a:hlinkClick r:id="rId2"/>
              </a:rPr>
              <a:t>https</a:t>
            </a:r>
            <a:r>
              <a:rPr lang="en-US" sz="1000" dirty="0">
                <a:hlinkClick r:id="rId2"/>
              </a:rPr>
              <a:t>://</a:t>
            </a:r>
            <a:r>
              <a:rPr lang="en-US" sz="1000" dirty="0" smtClean="0">
                <a:hlinkClick r:id="rId2"/>
              </a:rPr>
              <a:t>img-fotki.yandex.ru/get/6844/134091466.19a/0_ffe44_138376f7_orig</a:t>
            </a:r>
            <a:endParaRPr lang="ru-RU" sz="1000" dirty="0" smtClean="0"/>
          </a:p>
          <a:p>
            <a:r>
              <a:rPr lang="ru-RU" sz="1000" b="1" dirty="0" smtClean="0">
                <a:solidFill>
                  <a:srgbClr val="4D2403"/>
                </a:solidFill>
              </a:rPr>
              <a:t>Доска </a:t>
            </a:r>
            <a:r>
              <a:rPr lang="en-US" sz="1000" dirty="0" smtClean="0">
                <a:hlinkClick r:id="rId3"/>
              </a:rPr>
              <a:t>https</a:t>
            </a:r>
            <a:r>
              <a:rPr lang="en-US" sz="1000" dirty="0">
                <a:hlinkClick r:id="rId3"/>
              </a:rPr>
              <a:t>://</a:t>
            </a:r>
            <a:r>
              <a:rPr lang="en-US" sz="1000" dirty="0" smtClean="0">
                <a:hlinkClick r:id="rId3"/>
              </a:rPr>
              <a:t>img-fotki.yandex.ru/get/9805/134091466.18e/0_fb745_a6c01c19_orig</a:t>
            </a:r>
            <a:endParaRPr lang="ru-RU" sz="1000" dirty="0" smtClean="0"/>
          </a:p>
          <a:p>
            <a:r>
              <a:rPr lang="ru-RU" sz="1000" dirty="0" smtClean="0"/>
              <a:t>Озеро </a:t>
            </a:r>
            <a:r>
              <a:rPr lang="en-US" sz="1000" dirty="0"/>
              <a:t>http://img-fotki.yandex.ru/get/7/111176385.31/0_7a2a6_4e568ed7_L</a:t>
            </a:r>
            <a:endParaRPr lang="ru-RU" sz="1000" dirty="0" smtClean="0"/>
          </a:p>
          <a:p>
            <a:r>
              <a:rPr lang="ru-RU" sz="1000" b="1" dirty="0" smtClean="0">
                <a:solidFill>
                  <a:srgbClr val="4D2403"/>
                </a:solidFill>
              </a:rPr>
              <a:t>Мальчик 1 </a:t>
            </a:r>
            <a:r>
              <a:rPr lang="en-US" sz="1000" dirty="0" smtClean="0">
                <a:hlinkClick r:id="rId4"/>
              </a:rPr>
              <a:t>https</a:t>
            </a:r>
            <a:r>
              <a:rPr lang="en-US" sz="1000" dirty="0">
                <a:hlinkClick r:id="rId4"/>
              </a:rPr>
              <a:t>://</a:t>
            </a:r>
            <a:r>
              <a:rPr lang="en-US" sz="1000" dirty="0" smtClean="0">
                <a:hlinkClick r:id="rId4"/>
              </a:rPr>
              <a:t>img-fotki.yandex.ru/get/9765/134091466.118/0_ddd74_57b36325_orig</a:t>
            </a:r>
            <a:endParaRPr lang="ru-RU" sz="1000" dirty="0" smtClean="0"/>
          </a:p>
          <a:p>
            <a:r>
              <a:rPr lang="ru-RU" sz="1000" b="1" dirty="0">
                <a:solidFill>
                  <a:srgbClr val="4D2403"/>
                </a:solidFill>
              </a:rPr>
              <a:t>Мальчик </a:t>
            </a:r>
            <a:r>
              <a:rPr lang="ru-RU" sz="1000" b="1" dirty="0" smtClean="0">
                <a:solidFill>
                  <a:srgbClr val="4D2403"/>
                </a:solidFill>
              </a:rPr>
              <a:t>2 </a:t>
            </a:r>
            <a:r>
              <a:rPr lang="en-US" sz="1000" dirty="0" smtClean="0">
                <a:solidFill>
                  <a:srgbClr val="4D2403"/>
                </a:solidFill>
                <a:hlinkClick r:id="rId5"/>
              </a:rPr>
              <a:t>https</a:t>
            </a:r>
            <a:r>
              <a:rPr lang="en-US" sz="1000" dirty="0">
                <a:solidFill>
                  <a:srgbClr val="4D2403"/>
                </a:solidFill>
                <a:hlinkClick r:id="rId5"/>
              </a:rPr>
              <a:t>://</a:t>
            </a:r>
            <a:r>
              <a:rPr lang="en-US" sz="1000" dirty="0" smtClean="0">
                <a:solidFill>
                  <a:srgbClr val="4D2403"/>
                </a:solidFill>
                <a:hlinkClick r:id="rId5"/>
              </a:rPr>
              <a:t>img-fotki.yandex.ru/get/5212/134091466.166/0_ee414_864dba14_orig</a:t>
            </a:r>
            <a:endParaRPr lang="ru-RU" sz="1000" dirty="0" smtClean="0">
              <a:solidFill>
                <a:srgbClr val="4D2403"/>
              </a:solidFill>
            </a:endParaRPr>
          </a:p>
          <a:p>
            <a:r>
              <a:rPr lang="ru-RU" sz="1000" b="1" dirty="0" smtClean="0">
                <a:solidFill>
                  <a:srgbClr val="4D2403"/>
                </a:solidFill>
              </a:rPr>
              <a:t>Мальчик 3 </a:t>
            </a:r>
            <a:r>
              <a:rPr lang="en-US" sz="1000" dirty="0" smtClean="0">
                <a:hlinkClick r:id="rId6"/>
              </a:rPr>
              <a:t>https</a:t>
            </a:r>
            <a:r>
              <a:rPr lang="en-US" sz="1000" dirty="0">
                <a:hlinkClick r:id="rId6"/>
              </a:rPr>
              <a:t>://</a:t>
            </a:r>
            <a:r>
              <a:rPr lang="en-US" sz="1000" dirty="0" smtClean="0">
                <a:hlinkClick r:id="rId6"/>
              </a:rPr>
              <a:t>img-fotki.yandex.ru/get/6702/134091466.1ba/0_106b7e_d188c7a2_orig</a:t>
            </a:r>
            <a:endParaRPr lang="ru-RU" sz="1000" dirty="0" smtClean="0"/>
          </a:p>
          <a:p>
            <a:r>
              <a:rPr lang="ru-RU" sz="1000" b="1" dirty="0" smtClean="0">
                <a:solidFill>
                  <a:srgbClr val="4D2403"/>
                </a:solidFill>
              </a:rPr>
              <a:t>Учительница </a:t>
            </a:r>
            <a:r>
              <a:rPr lang="en-US" sz="1000" dirty="0" smtClean="0">
                <a:hlinkClick r:id="rId7"/>
              </a:rPr>
              <a:t>https</a:t>
            </a:r>
            <a:r>
              <a:rPr lang="en-US" sz="1000" dirty="0">
                <a:hlinkClick r:id="rId7"/>
              </a:rPr>
              <a:t>://</a:t>
            </a:r>
            <a:r>
              <a:rPr lang="en-US" sz="1000" dirty="0" smtClean="0">
                <a:hlinkClick r:id="rId7"/>
              </a:rPr>
              <a:t>img-fotki.yandex.ru/get/5102/134091466.1bf/0_107b1c_f364ae71_orig</a:t>
            </a:r>
            <a:endParaRPr lang="ru-RU" sz="1000" dirty="0"/>
          </a:p>
          <a:p>
            <a:r>
              <a:rPr lang="ru-RU" sz="1000" b="1" dirty="0" smtClean="0">
                <a:solidFill>
                  <a:srgbClr val="4D2403"/>
                </a:solidFill>
              </a:rPr>
              <a:t>Девочка</a:t>
            </a:r>
            <a:r>
              <a:rPr lang="ru-RU" sz="1000" b="1" dirty="0">
                <a:solidFill>
                  <a:srgbClr val="4D2403"/>
                </a:solidFill>
              </a:rPr>
              <a:t> </a:t>
            </a:r>
            <a:r>
              <a:rPr lang="ru-RU" sz="1000" dirty="0" smtClean="0"/>
              <a:t> </a:t>
            </a:r>
            <a:r>
              <a:rPr lang="en-US" sz="1000" dirty="0">
                <a:hlinkClick r:id="rId8"/>
              </a:rPr>
              <a:t>https://</a:t>
            </a:r>
            <a:r>
              <a:rPr lang="en-US" sz="1000" dirty="0" smtClean="0">
                <a:hlinkClick r:id="rId8"/>
              </a:rPr>
              <a:t>img-fotki.yandex.ru/get/4700/134091466.18f/0_fb75b_e33ffaf4_orig</a:t>
            </a:r>
            <a:endParaRPr lang="ru-RU" sz="1000" dirty="0" smtClean="0"/>
          </a:p>
          <a:p>
            <a:r>
              <a:rPr lang="ru-RU" sz="1000" b="1" dirty="0" smtClean="0">
                <a:solidFill>
                  <a:srgbClr val="4D2403"/>
                </a:solidFill>
              </a:rPr>
              <a:t>Книги </a:t>
            </a:r>
            <a:r>
              <a:rPr lang="en-US" sz="1000" dirty="0" smtClean="0">
                <a:hlinkClick r:id="rId9"/>
              </a:rPr>
              <a:t>https</a:t>
            </a:r>
            <a:r>
              <a:rPr lang="en-US" sz="1000" dirty="0">
                <a:hlinkClick r:id="rId9"/>
              </a:rPr>
              <a:t>://</a:t>
            </a:r>
            <a:r>
              <a:rPr lang="en-US" sz="1000" dirty="0" smtClean="0">
                <a:hlinkClick r:id="rId9"/>
              </a:rPr>
              <a:t>img-fotki.yandex.ru/get/5402/134091466.18e/0_fb746_ca8ca728_orig</a:t>
            </a:r>
            <a:endParaRPr lang="ru-RU" sz="1000" dirty="0" smtClean="0"/>
          </a:p>
          <a:p>
            <a:r>
              <a:rPr lang="ru-RU" sz="1000" dirty="0" smtClean="0"/>
              <a:t>Портрет </a:t>
            </a:r>
            <a:r>
              <a:rPr lang="en-US" sz="1000" dirty="0">
                <a:hlinkClick r:id="rId10"/>
              </a:rPr>
              <a:t>https://</a:t>
            </a:r>
            <a:r>
              <a:rPr lang="en-US" sz="1000" dirty="0" smtClean="0">
                <a:hlinkClick r:id="rId10"/>
              </a:rPr>
              <a:t>im1-tub-ru.yandex.net/i?id=ec5be0e1f8ccd7e8d7eacd57847d395e&amp;n=21</a:t>
            </a:r>
            <a:endParaRPr lang="ru-RU" sz="1000" dirty="0" smtClean="0"/>
          </a:p>
          <a:p>
            <a:r>
              <a:rPr lang="en-US" sz="1000" dirty="0">
                <a:hlinkClick r:id="rId11"/>
              </a:rPr>
              <a:t>https://</a:t>
            </a:r>
            <a:r>
              <a:rPr lang="en-US" sz="1000" dirty="0" smtClean="0">
                <a:hlinkClick r:id="rId11"/>
              </a:rPr>
              <a:t>im3-tub-ru.yandex.net/i?id=8015ebd7da72b1f4e6beea22f70fba3e&amp;n=21</a:t>
            </a:r>
            <a:endParaRPr lang="ru-RU" sz="1000" dirty="0" smtClean="0"/>
          </a:p>
          <a:p>
            <a:r>
              <a:rPr lang="ru-RU" sz="1000" dirty="0" smtClean="0"/>
              <a:t>Детская фотография </a:t>
            </a:r>
            <a:r>
              <a:rPr lang="en-US" sz="1000" dirty="0"/>
              <a:t>https://im3-tub-ru.yandex.net/i?id=d98bfa96ca26bcdbaff752136e3f7f58&amp;n=21</a:t>
            </a:r>
            <a:endParaRPr lang="ru-RU" sz="1000" dirty="0" smtClean="0"/>
          </a:p>
          <a:p>
            <a:r>
              <a:rPr lang="ru-RU" sz="1000" dirty="0" smtClean="0"/>
              <a:t>Обложки книг </a:t>
            </a:r>
            <a:r>
              <a:rPr lang="en-US" sz="1000" dirty="0">
                <a:hlinkClick r:id="rId12"/>
              </a:rPr>
              <a:t>https://</a:t>
            </a:r>
            <a:r>
              <a:rPr lang="en-US" sz="1000" dirty="0" smtClean="0">
                <a:hlinkClick r:id="rId12"/>
              </a:rPr>
              <a:t>yandex.ru/clck/redir/EIW2pfxuI9g?data=UlNrNmk5WktYejR0eWJFYk1LdmtxdVVUellIX0</a:t>
            </a:r>
            <a:endParaRPr lang="ru-RU" sz="1000" dirty="0" smtClean="0"/>
          </a:p>
          <a:p>
            <a:r>
              <a:rPr lang="ru-RU" sz="1000" dirty="0" smtClean="0"/>
              <a:t>Могила Пришвина </a:t>
            </a:r>
            <a:r>
              <a:rPr lang="en-US" sz="1000" dirty="0">
                <a:hlinkClick r:id="rId13"/>
              </a:rPr>
              <a:t>http://</a:t>
            </a:r>
            <a:r>
              <a:rPr lang="en-US" sz="1000" dirty="0" smtClean="0">
                <a:hlinkClick r:id="rId13"/>
              </a:rPr>
              <a:t>900igr.net/datas/literatura/Biografija-Prishvina/0011-011-Mogila-M.M.Prishvina.jpg</a:t>
            </a:r>
            <a:endParaRPr lang="ru-RU" sz="1000" dirty="0" smtClean="0"/>
          </a:p>
          <a:p>
            <a:r>
              <a:rPr lang="ru-RU" sz="1000" dirty="0" smtClean="0"/>
              <a:t>Дом </a:t>
            </a:r>
            <a:r>
              <a:rPr lang="en-US" sz="1000" dirty="0">
                <a:hlinkClick r:id="rId14"/>
              </a:rPr>
              <a:t>https://</a:t>
            </a:r>
            <a:r>
              <a:rPr lang="en-US" sz="1000" dirty="0" smtClean="0">
                <a:hlinkClick r:id="rId14"/>
              </a:rPr>
              <a:t>im3-tub-ru.yandex.net/i?id=3a7d34722655d18335c9708d266f5ee0&amp;n=21</a:t>
            </a:r>
            <a:endParaRPr lang="ru-RU" sz="1000" dirty="0" smtClean="0"/>
          </a:p>
          <a:p>
            <a:r>
              <a:rPr lang="ru-RU" sz="1000" dirty="0" smtClean="0"/>
              <a:t>С собакой </a:t>
            </a:r>
            <a:r>
              <a:rPr lang="en-US" sz="1000" dirty="0">
                <a:hlinkClick r:id="rId15"/>
              </a:rPr>
              <a:t>https://</a:t>
            </a:r>
            <a:r>
              <a:rPr lang="en-US" sz="1000" dirty="0" smtClean="0">
                <a:hlinkClick r:id="rId15"/>
              </a:rPr>
              <a:t>yandex.ru/images/search?p=1&amp;text</a:t>
            </a:r>
            <a:endParaRPr lang="ru-RU" sz="1000" dirty="0" smtClean="0"/>
          </a:p>
          <a:p>
            <a:r>
              <a:rPr lang="ru-RU" sz="1000" dirty="0" smtClean="0"/>
              <a:t>Чирок- свистунок </a:t>
            </a:r>
            <a:r>
              <a:rPr lang="en-US" sz="1000" dirty="0">
                <a:hlinkClick r:id="rId16"/>
              </a:rPr>
              <a:t>https://</a:t>
            </a:r>
            <a:r>
              <a:rPr lang="en-US" sz="1000" dirty="0" smtClean="0">
                <a:hlinkClick r:id="rId16"/>
              </a:rPr>
              <a:t>im1-tub-ru.yandex.net/i?id=46022831b2dc4858ea54f1506d282c9d&amp;n=21</a:t>
            </a:r>
            <a:endParaRPr lang="ru-RU" sz="1000" dirty="0" smtClean="0"/>
          </a:p>
          <a:p>
            <a:r>
              <a:rPr lang="ru-RU" sz="1000" dirty="0" smtClean="0"/>
              <a:t>Иллюстрация </a:t>
            </a:r>
            <a:r>
              <a:rPr lang="en-US" sz="1000" dirty="0">
                <a:hlinkClick r:id="rId17"/>
              </a:rPr>
              <a:t>https://</a:t>
            </a:r>
            <a:r>
              <a:rPr lang="en-US" sz="1000" dirty="0" smtClean="0">
                <a:hlinkClick r:id="rId17"/>
              </a:rPr>
              <a:t>yandex.ru/images/search?viewport=wide&amp;text</a:t>
            </a:r>
            <a:endParaRPr lang="ru-RU" sz="1000" dirty="0" smtClean="0"/>
          </a:p>
          <a:p>
            <a:r>
              <a:rPr lang="en-US" sz="1000" dirty="0">
                <a:hlinkClick r:id="rId18"/>
              </a:rPr>
              <a:t>https://yandex.ru/images/search?viewport=wide&amp;text</a:t>
            </a:r>
            <a:r>
              <a:rPr lang="en-US" sz="1000" dirty="0" smtClean="0">
                <a:hlinkClick r:id="rId18"/>
              </a:rPr>
              <a:t>=%</a:t>
            </a:r>
            <a:endParaRPr lang="ru-RU" sz="1000" dirty="0" smtClean="0"/>
          </a:p>
          <a:p>
            <a:r>
              <a:rPr lang="ru-RU" sz="1000" b="1" dirty="0">
                <a:solidFill>
                  <a:srgbClr val="4D2403"/>
                </a:solidFill>
              </a:rPr>
              <a:t>Овсяное поле </a:t>
            </a:r>
            <a:r>
              <a:rPr lang="en-US" sz="1000" b="1" dirty="0">
                <a:solidFill>
                  <a:srgbClr val="4D2403"/>
                </a:solidFill>
                <a:hlinkClick r:id="rId19"/>
              </a:rPr>
              <a:t>http://</a:t>
            </a:r>
            <a:r>
              <a:rPr lang="en-US" sz="1000" b="1" dirty="0" smtClean="0">
                <a:solidFill>
                  <a:srgbClr val="4D2403"/>
                </a:solidFill>
                <a:hlinkClick r:id="rId19"/>
              </a:rPr>
              <a:t>www.wmouse.ru/CityPhotos.files/summer/big/P12_8120060.jpg</a:t>
            </a:r>
            <a:endParaRPr lang="ru-RU" sz="1000" b="1" dirty="0" smtClean="0">
              <a:solidFill>
                <a:srgbClr val="4D2403"/>
              </a:solidFill>
            </a:endParaRPr>
          </a:p>
          <a:p>
            <a:r>
              <a:rPr lang="ru-RU" sz="1000" b="1" dirty="0" smtClean="0">
                <a:solidFill>
                  <a:srgbClr val="4D2403"/>
                </a:solidFill>
              </a:rPr>
              <a:t>Кузница </a:t>
            </a:r>
            <a:endParaRPr lang="ru-RU" sz="1000" b="1" dirty="0">
              <a:solidFill>
                <a:srgbClr val="4D2403"/>
              </a:solidFill>
            </a:endParaRPr>
          </a:p>
          <a:p>
            <a:endParaRPr lang="ru-RU" sz="1000" dirty="0" smtClean="0"/>
          </a:p>
          <a:p>
            <a:endParaRPr lang="ru-RU" dirty="0" smtClean="0"/>
          </a:p>
          <a:p>
            <a:endParaRPr lang="ru-RU" sz="900" dirty="0" smtClean="0"/>
          </a:p>
          <a:p>
            <a:endParaRPr lang="ru-RU" sz="9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1688342" y="2526714"/>
            <a:ext cx="5767316" cy="1804572"/>
          </a:xfrm>
          <a:prstGeom prst="rect">
            <a:avLst/>
          </a:prstGeom>
        </p:spPr>
      </p:pic>
      <p:sp>
        <p:nvSpPr>
          <p:cNvPr id="5" name="AutoShape 2" descr="ФизМатИнф: Февраль 201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4" descr="ФизМатИнф: Февраль 2012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6565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722313" y="620688"/>
            <a:ext cx="7772400" cy="5472608"/>
          </a:xfrm>
        </p:spPr>
        <p:txBody>
          <a:bodyPr>
            <a:normAutofit fontScale="85000" lnSpcReduction="10000"/>
          </a:bodyPr>
          <a:lstStyle/>
          <a:p>
            <a:pPr lvl="0">
              <a:lnSpc>
                <a:spcPct val="107000"/>
              </a:lnSpc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Цели урока в соответствии с ФГОС НОО: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создать условия для развития умения пересказывать текст по плану и опорным словам; учить анализировать произведение; воспитывать бережное отношение к природе, к животным.</a:t>
            </a:r>
            <a:endParaRPr lang="ru-RU" sz="1600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Планируемые результаты обучения:</a:t>
            </a: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Предметные:</a:t>
            </a: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умение выразительно читать произведение; умение </a:t>
            </a:r>
            <a:r>
              <a:rPr lang="ru-RU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озаглавливать части текста, </a:t>
            </a: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составлять картинный план.</a:t>
            </a:r>
            <a:endParaRPr lang="ru-RU" sz="1600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Личностные:</a:t>
            </a: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умение оценивать свои эмоциональные реакции на красоту окружающего мира; нравственное сознание и чувство сопереживания; доброжелательное отношение к окружающему миру.</a:t>
            </a:r>
            <a:endParaRPr lang="ru-RU" sz="1600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i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Метапредметные</a:t>
            </a:r>
            <a:r>
              <a:rPr lang="ru-RU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16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познавательные</a:t>
            </a: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 умение анализировать средства выразительности прочитанного произведения, самостоятельно пользоваться словарями, справочниками, энциклопедиями.</a:t>
            </a:r>
            <a:endParaRPr lang="ru-RU" sz="1600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Регулятивные:</a:t>
            </a: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умение планировать свои действия в соответствии с поставленной задачей и условиями её реализации, самостоятельно оценивать выполненные действия и вносить коррективы с учётом характера сделанных ошибок.</a:t>
            </a:r>
            <a:endParaRPr lang="ru-RU" sz="1600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Коммуникативные:</a:t>
            </a: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умение строить монологическое высказывание на заданную тему, адекватно использовать соответствующую </a:t>
            </a:r>
            <a:r>
              <a:rPr lang="ru-RU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лексику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процессе сочинения продолжения прочитанного произведения.</a:t>
            </a:r>
            <a:endParaRPr lang="ru-RU" sz="1600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8633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764704"/>
            <a:ext cx="4183721" cy="5229651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04048" y="620689"/>
            <a:ext cx="3008313" cy="5104372"/>
          </a:xfrm>
        </p:spPr>
        <p:txBody>
          <a:bodyPr>
            <a:normAutofit/>
          </a:bodyPr>
          <a:lstStyle/>
          <a:p>
            <a:pPr algn="ctr"/>
            <a:r>
              <a:rPr lang="ru-RU" sz="4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+mj-ea"/>
                <a:cs typeface="+mj-cs"/>
              </a:rPr>
              <a:t>Михаил Михайлович. </a:t>
            </a:r>
            <a:r>
              <a:rPr lang="ru-RU" sz="4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+mj-ea"/>
                <a:cs typeface="+mj-cs"/>
              </a:rPr>
              <a:t>Пришвин </a:t>
            </a:r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+mj-ea"/>
                <a:cs typeface="+mj-cs"/>
              </a:rPr>
              <a:t>–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великий 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русский писатель, автор произведений о природе, охотничьих рассказов, произведений для 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детей</a:t>
            </a:r>
            <a:endPara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0375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5" y="3897090"/>
            <a:ext cx="7992887" cy="2340222"/>
          </a:xfrm>
        </p:spPr>
        <p:txBody>
          <a:bodyPr>
            <a:normAutofit fontScale="92500" lnSpcReduction="20000"/>
          </a:bodyPr>
          <a:lstStyle/>
          <a:p>
            <a:pPr algn="just">
              <a:spcAft>
                <a:spcPts val="0"/>
              </a:spcAft>
            </a:pPr>
            <a:r>
              <a:rPr lang="ru-RU" b="1" i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Михаил Михайлович Пришвин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родился 23 января (4 февраля по </a:t>
            </a:r>
            <a:r>
              <a:rPr lang="ru-RU" b="1" i="1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н.с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.) 1873 года в имении </a:t>
            </a:r>
            <a:r>
              <a:rPr lang="ru-RU" b="1" i="1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Хрущёво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Елецкого уезда Орловской губернии (Липецкая обл.) в купеческой семье. Отец, Михаил Дмитриевич Пришвин, владел имением </a:t>
            </a:r>
            <a:r>
              <a:rPr lang="ru-RU" b="1" i="1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Констандылово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немало денег, любил жить по-барски, водил орловских рысаков, выигрывал призы на конных скачках, занимался садоводством и цветами, был страстным охотником. Когда писателю было всего семь лет, отец скончался, не выдержав проигрыш в карты. Ему пришлось заложить имение и конный завод. 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260648"/>
            <a:ext cx="5499069" cy="3889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970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1560" y="476672"/>
            <a:ext cx="3885828" cy="5400600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ru-RU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Мать, Мария Ивановна, происходила из старообрядческого рода Игнатовых, после смерти мужа осталась с пятью детьми на руках и с имением, заложенным по двойной закладной, но сумела исправить положение и дать детям достойное образование</a:t>
            </a:r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lnSpc>
                <a:spcPct val="120000"/>
              </a:lnSpc>
              <a:spcAft>
                <a:spcPts val="0"/>
              </a:spcAft>
              <a:buNone/>
            </a:pPr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1882 году Михаила Михайловича Пришвина начал учебу в начальной деревенской школе.</a:t>
            </a:r>
          </a:p>
          <a:p>
            <a:pPr marL="0" indent="0" algn="just">
              <a:lnSpc>
                <a:spcPct val="120000"/>
              </a:lnSpc>
              <a:spcAft>
                <a:spcPts val="0"/>
              </a:spcAft>
              <a:buNone/>
            </a:pPr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1893 по 1897 года Михаил Пришвин учился в Рижском политехническом институте.</a:t>
            </a:r>
          </a:p>
          <a:p>
            <a:pPr>
              <a:lnSpc>
                <a:spcPct val="150000"/>
              </a:lnSpc>
            </a:pPr>
            <a:endParaRPr lang="ru-RU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692696"/>
            <a:ext cx="3319325" cy="489654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14512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692696"/>
            <a:ext cx="4040188" cy="5433467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1906 году был напечатан первый рассказ Пришвина «Сашок». Михаил Пришвин стал корреспондентом различных газет. Увлечение этнографией и фольклором привело к решению путешествовать по северу  и он отправился в Олонец, Карелию, Норвегию.</a:t>
            </a:r>
          </a:p>
          <a:p>
            <a:pPr marL="0" indent="0">
              <a:buNone/>
            </a:pPr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годы Первой мировой войны М. М. Пришвин был военным корреспондентом, печатал свои очерки в различных газетах.</a:t>
            </a:r>
          </a:p>
          <a:p>
            <a:pPr marL="0" indent="0">
              <a:buNone/>
            </a:pPr>
            <a:r>
              <a:rPr lang="ru-RU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После Октябрьской революции писатель некоторое время учительствовал на Смоленщине. Страстное увлечение охотой и краеведением отразилось в написанной в 1920-е годы серии охотничьих и детских рассказов. 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908720"/>
            <a:ext cx="3463585" cy="468052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0378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872" y="764704"/>
            <a:ext cx="3960440" cy="302433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39553" y="4077072"/>
            <a:ext cx="3816424" cy="1656184"/>
          </a:xfrm>
        </p:spPr>
        <p:txBody>
          <a:bodyPr>
            <a:normAutofit fontScale="47500" lnSpcReduction="20000"/>
          </a:bodyPr>
          <a:lstStyle/>
          <a:p>
            <a:pPr algn="ctr">
              <a:lnSpc>
                <a:spcPct val="120000"/>
              </a:lnSpc>
            </a:pPr>
            <a:r>
              <a:rPr lang="ru-RU" sz="38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16 января 1954 года Михаил Михайлович Пришвин скончался. Писатель похоронен на Введенском кладбище в Москве.</a:t>
            </a:r>
          </a:p>
          <a:p>
            <a:endParaRPr lang="ru-RU" dirty="0"/>
          </a:p>
        </p:txBody>
      </p:sp>
      <p:pic>
        <p:nvPicPr>
          <p:cNvPr id="11" name="Объект 10"/>
          <p:cNvPicPr>
            <a:picLocks noGrp="1" noChangeAspect="1"/>
          </p:cNvPicPr>
          <p:nvPr>
            <p:ph sz="quarter" idx="4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04048" y="1556792"/>
            <a:ext cx="3600400" cy="40324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1358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2"/>
          <a:srcRect l="16914" t="10080" r="16184" b="9282"/>
          <a:stretch/>
        </p:blipFill>
        <p:spPr>
          <a:xfrm>
            <a:off x="5533826" y="3564761"/>
            <a:ext cx="1701613" cy="272258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8890" y="571127"/>
            <a:ext cx="1953985" cy="302162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5482" y="335087"/>
            <a:ext cx="2160240" cy="272299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19033" y="659007"/>
            <a:ext cx="2038350" cy="261326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15687" y="543135"/>
            <a:ext cx="1891655" cy="230689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7"/>
          <a:srcRect l="8267" r="8573"/>
          <a:stretch/>
        </p:blipFill>
        <p:spPr>
          <a:xfrm>
            <a:off x="1340533" y="2708920"/>
            <a:ext cx="2016224" cy="265459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838535" y="3132042"/>
            <a:ext cx="1769722" cy="276519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9"/>
          <a:srcRect l="15254" r="14187"/>
          <a:stretch/>
        </p:blipFill>
        <p:spPr>
          <a:xfrm>
            <a:off x="2211353" y="3781295"/>
            <a:ext cx="1872208" cy="265339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10"/>
          <a:srcRect l="14066" r="10335"/>
          <a:stretch/>
        </p:blipFill>
        <p:spPr>
          <a:xfrm>
            <a:off x="6818699" y="3317233"/>
            <a:ext cx="1867005" cy="246961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979860" y="947532"/>
            <a:ext cx="1869373" cy="2481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72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0032" y="620688"/>
            <a:ext cx="3744416" cy="486231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3688" y="2976720"/>
            <a:ext cx="4310246" cy="34567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607" y="332656"/>
            <a:ext cx="4651651" cy="3456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97693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1751</TotalTime>
  <Words>317</Words>
  <Application>Microsoft Office PowerPoint</Application>
  <PresentationFormat>Экран (4:3)</PresentationFormat>
  <Paragraphs>65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Monotype Corsiva</vt:lpstr>
      <vt:lpstr>Times New Roman</vt:lpstr>
      <vt:lpstr>Тема Office</vt:lpstr>
      <vt:lpstr>Урок литературного чтения во 2 классе УМК «Начальная школа XXI века»  М. Пришвин. «Ребята и утята»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Словарная работа</vt:lpstr>
      <vt:lpstr>Презентация PowerPoint</vt:lpstr>
      <vt:lpstr>Презентация PowerPoint</vt:lpstr>
      <vt:lpstr>Работа с иллюстрациями</vt:lpstr>
      <vt:lpstr>Презентация PowerPoint</vt:lpstr>
      <vt:lpstr>Спасибо  за внимание</vt:lpstr>
      <vt:lpstr> Используемые ресурсы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007</dc:creator>
  <cp:lastModifiedBy>user</cp:lastModifiedBy>
  <cp:revision>64</cp:revision>
  <dcterms:created xsi:type="dcterms:W3CDTF">2014-11-05T14:34:15Z</dcterms:created>
  <dcterms:modified xsi:type="dcterms:W3CDTF">2015-04-25T07:49:09Z</dcterms:modified>
</cp:coreProperties>
</file>