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FD185F-596D-4CA0-8D75-0F5CCFF890D1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E65F8-5E2F-40C7-A031-F7F5AE708A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4E65F8-5E2F-40C7-A031-F7F5AE708AEB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1828800"/>
            <a:ext cx="8763000" cy="28194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>
                <a:latin typeface="Constantia" pitchFamily="18" charset="0"/>
              </a:rPr>
              <a:t>Народная мудрость гласит, что, не зная </a:t>
            </a:r>
            <a:r>
              <a:rPr lang="ru-RU" dirty="0" err="1" smtClean="0">
                <a:latin typeface="Constantia" pitchFamily="18" charset="0"/>
              </a:rPr>
              <a:t>прошлого,невозможно</a:t>
            </a:r>
            <a:r>
              <a:rPr lang="ru-RU" dirty="0" smtClean="0">
                <a:latin typeface="Constantia" pitchFamily="18" charset="0"/>
              </a:rPr>
              <a:t> понять подлинный смысл настоящего и цель будущего.</a:t>
            </a:r>
            <a:endParaRPr lang="ru-RU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1295400"/>
            <a:ext cx="7848600" cy="3810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Спасибо за внимание!</a:t>
            </a:r>
            <a:endParaRPr lang="ru-RU" sz="9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solidFill>
                  <a:schemeClr val="accent4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МБОУ </a:t>
            </a:r>
            <a:r>
              <a:rPr lang="ru-RU" b="1" cap="all" dirty="0" smtClean="0">
                <a:ln w="0"/>
                <a:solidFill>
                  <a:schemeClr val="accent4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СОШ </a:t>
            </a:r>
            <a:r>
              <a:rPr lang="ru-RU" b="1" cap="all" dirty="0" err="1" smtClean="0">
                <a:ln w="0"/>
                <a:solidFill>
                  <a:schemeClr val="accent4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с.Дон-терезин</a:t>
            </a:r>
            <a:endParaRPr lang="ru-RU" b="1" cap="all" dirty="0">
              <a:ln w="0"/>
              <a:solidFill>
                <a:schemeClr val="accent4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Century" pitchFamily="18" charset="0"/>
              </a:rPr>
              <a:t>Работа учащегося 3 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Century" pitchFamily="18" charset="0"/>
              </a:rPr>
              <a:t> 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Century" pitchFamily="18" charset="0"/>
              </a:rPr>
              <a:t>класса </a:t>
            </a:r>
            <a:r>
              <a:rPr lang="ru-RU" sz="2800" dirty="0" err="1" smtClean="0">
                <a:solidFill>
                  <a:schemeClr val="accent4">
                    <a:lumMod val="75000"/>
                  </a:schemeClr>
                </a:solidFill>
                <a:latin typeface="Century" pitchFamily="18" charset="0"/>
              </a:rPr>
              <a:t>Ооржак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Century" pitchFamily="18" charset="0"/>
              </a:rPr>
              <a:t> Ананды </a:t>
            </a:r>
            <a:r>
              <a:rPr lang="ru-RU" sz="2800" dirty="0" err="1" smtClean="0">
                <a:solidFill>
                  <a:schemeClr val="accent4">
                    <a:lumMod val="75000"/>
                  </a:schemeClr>
                </a:solidFill>
                <a:latin typeface="Century" pitchFamily="18" charset="0"/>
              </a:rPr>
              <a:t>Айдысович</a:t>
            </a:r>
            <a:endParaRPr lang="ru-RU" sz="2800" dirty="0" smtClean="0">
              <a:solidFill>
                <a:schemeClr val="accent4">
                  <a:lumMod val="75000"/>
                </a:schemeClr>
              </a:solidFill>
              <a:latin typeface="Century" pitchFamily="18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Century" pitchFamily="18" charset="0"/>
              </a:rPr>
              <a:t>Руководитель работы:</a:t>
            </a:r>
          </a:p>
          <a:p>
            <a:pPr algn="ctr">
              <a:buNone/>
            </a:pPr>
            <a:r>
              <a:rPr lang="ru-RU" sz="2800" dirty="0" err="1" smtClean="0">
                <a:solidFill>
                  <a:schemeClr val="accent4">
                    <a:lumMod val="75000"/>
                  </a:schemeClr>
                </a:solidFill>
                <a:latin typeface="Century" pitchFamily="18" charset="0"/>
              </a:rPr>
              <a:t>Хомушку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Century" pitchFamily="18" charset="0"/>
              </a:rPr>
              <a:t> Надежда </a:t>
            </a:r>
            <a:r>
              <a:rPr lang="ru-RU" sz="2800" dirty="0" err="1" smtClean="0">
                <a:solidFill>
                  <a:schemeClr val="accent4">
                    <a:lumMod val="75000"/>
                  </a:schemeClr>
                </a:solidFill>
                <a:latin typeface="Century" pitchFamily="18" charset="0"/>
              </a:rPr>
              <a:t>Самбасовна</a:t>
            </a:r>
            <a:endParaRPr lang="ru-RU" sz="2800" dirty="0" smtClean="0">
              <a:solidFill>
                <a:schemeClr val="accent4">
                  <a:lumMod val="75000"/>
                </a:schemeClr>
              </a:solidFill>
              <a:latin typeface="Century" pitchFamily="18" charset="0"/>
            </a:endParaRPr>
          </a:p>
          <a:p>
            <a:pPr algn="ctr">
              <a:buNone/>
            </a:pPr>
            <a:r>
              <a:rPr lang="ru-RU" sz="40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Использование исторических сведений на уроках  математики.</a:t>
            </a:r>
            <a:endParaRPr lang="ru-RU" sz="4000" b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686800" cy="194230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/>
                </a:solidFill>
              </a:rPr>
              <a:t>Объект исследования:</a:t>
            </a:r>
            <a:r>
              <a:rPr lang="ru-RU" sz="2800" dirty="0" smtClean="0"/>
              <a:t>      </a:t>
            </a:r>
            <a:br>
              <a:rPr lang="ru-RU" sz="2800" dirty="0" smtClean="0"/>
            </a:br>
            <a:r>
              <a:rPr lang="ru-RU" sz="2800" dirty="0" smtClean="0"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процесс развития познавательной        активности школьников</a:t>
            </a:r>
            <a:endParaRPr lang="ru-RU" sz="2800" dirty="0"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5353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Предмет исследования: 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   использование исторического материала на уроках математики.</a:t>
            </a:r>
          </a:p>
          <a:p>
            <a:pPr>
              <a:buNone/>
            </a:pPr>
            <a:r>
              <a:rPr lang="ru-RU" b="1" dirty="0" smtClean="0"/>
              <a:t>Гипотеза: 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   использование исторического материала на уроках математики эффективно влияет на развитие познавательной активности школьников.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54102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/>
                </a:solidFill>
              </a:rPr>
              <a:t>Задачи исследования: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/>
                </a:solidFill>
              </a:rPr>
              <a:t>1.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Изучить методы формирования познавательной активности.</a:t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/>
                </a:solidFill>
              </a:rPr>
              <a:t>2.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Выявить особенности исторического материала , изучаемого на уроках математики.</a:t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/>
                </a:solidFill>
              </a:rPr>
              <a:t>3.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Разработать фрагменты уроков математики с использованием исторического материала.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3096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Примерное содержание рассказов .сведений из истории математики: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S Reference Sans Serif" pitchFamily="34" charset="0"/>
              </a:rPr>
              <a:t>1.Первобытный «компьютер» , который всегда с нами  </a:t>
            </a:r>
            <a:b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S Reference Sans Serif" pitchFamily="34" charset="0"/>
              </a:rPr>
            </a:b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S Reference Sans Serif" pitchFamily="34" charset="0"/>
              </a:rPr>
              <a:t>2.Первобытные люди жили в пещерах. Они охотились добывая себе пищу. Представьте себе ,что мы с вами находимся в пещере , где горит костер. Рисунки на стенах будто ожили: вот бегут звери вот охотники подняли копья и гонят зверья. Сегодня была  большая охота. Три оленья попались в яму , а две – в ловушку. Сколько же всего? Три пальца да еще два пальца - целая рука. А если много пальцев трудно сосчитать. У первобытных людей был свой компьютер – 10 пальцев  на руках. Загибал человек пальцы –складывал. На пальцах считать удобно, только результат счета сохранить нельзя: не станешь же ты целый день  ходить с загнутыми пальцами. И человек догадался, что для  счета можно использовать камешки, палочки, - потом люди стали завязывать узелки на веревке, делать зарубки на палках. Так человек стремился облегчить счет.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82000" cy="60499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История линейки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Знаете ли вы, что в 2013 г линейке исполнится 224 лет ? Однако линейки использовались и в более ранние времена . В Средневековье , например, немецкие монахи для разметки линий на листах пергамента пользовались тонкими свинцовыми пластинками , а в ряде стран Европы, в том числе и в Древней </a:t>
            </a:r>
            <a:r>
              <a:rPr lang="ru-RU" sz="3200" dirty="0" err="1" smtClean="0">
                <a:solidFill>
                  <a:schemeClr val="accent3">
                    <a:lumMod val="50000"/>
                  </a:schemeClr>
                </a:solidFill>
              </a:rPr>
              <a:t>Руси,для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 этих целей применялись железные прутья , которые назывались шильцами.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635476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Цифра 0.Открытие нуля.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cs typeface="Estrangelo Edessa" pitchFamily="66"/>
              </a:rPr>
              <a:t>Сегодня мы познакомимся с цифрой 0. Это самая загадочная и необычная цифра, которой обозначает отсутствие чего- либо. В Индии число 0 появился две тысяч лет назад. Его обозначали так же , как и сейчас. В Древней Индии кружок назывался СУНЬЯ. </a:t>
            </a:r>
            <a:r>
              <a:rPr lang="ru-RU" sz="3200" dirty="0" err="1" smtClean="0">
                <a:solidFill>
                  <a:schemeClr val="accent3">
                    <a:lumMod val="50000"/>
                  </a:schemeClr>
                </a:solidFill>
                <a:cs typeface="Estrangelo Edessa" pitchFamily="66"/>
              </a:rPr>
              <a:t>Аравы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cs typeface="Estrangelo Edessa" pitchFamily="66"/>
              </a:rPr>
              <a:t> перевели как ЦИФР. Ноль возникло позже от латинского </a:t>
            </a:r>
            <a:r>
              <a:rPr lang="en-US" sz="3200" dirty="0" err="1" smtClean="0">
                <a:solidFill>
                  <a:schemeClr val="accent3">
                    <a:lumMod val="50000"/>
                  </a:schemeClr>
                </a:solidFill>
                <a:cs typeface="Estrangelo Edessa" pitchFamily="66"/>
              </a:rPr>
              <a:t>nullum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cs typeface="Estrangelo Edessa" pitchFamily="66"/>
              </a:rPr>
              <a:t>-ничто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30962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/>
                </a:solidFill>
                <a:latin typeface="Monotype Corsiva" pitchFamily="66" charset="0"/>
              </a:rPr>
              <a:t>Тувинские народные измерения.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Математика – царица наук. Русский ученный Д.И.Менделеев сказал: «От измерения начинается наука»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1.Бир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илиг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- 2-3см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2.Мочек - 2-3см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3.Узун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соом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- 17-20см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4.Бир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кулаш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- 170-180см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5.Базым - 70см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6.Шавышкак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кулаш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-170-180см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7.Чартык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кулаш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- 85-95см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8.Кыры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дурту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- 47-50см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9.Биче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туугай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- 33-35см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10.Мугур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соом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- 13-15 см.  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/>
          <a:lstStyle/>
          <a:p>
            <a:r>
              <a:rPr lang="ru-RU" dirty="0" err="1" smtClean="0"/>
              <a:t>Ог</a:t>
            </a:r>
            <a:r>
              <a:rPr lang="ru-RU" dirty="0" smtClean="0"/>
              <a:t> </a:t>
            </a:r>
            <a:r>
              <a:rPr lang="ru-RU" dirty="0" err="1" smtClean="0"/>
              <a:t>чуруу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248</TotalTime>
  <Words>100</Words>
  <PresentationFormat>Экран (4:3)</PresentationFormat>
  <Paragraphs>19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Народная мудрость гласит, что, не зная прошлого,невозможно понять подлинный смысл настоящего и цель будущего.</vt:lpstr>
      <vt:lpstr>МБОУ СОШ с.Дон-терезин</vt:lpstr>
      <vt:lpstr>Объект исследования:       процесс развития познавательной        активности школьников</vt:lpstr>
      <vt:lpstr>Задачи исследования: 1. Изучить методы формирования познавательной активности. 2. Выявить особенности исторического материала , изучаемого на уроках математики. 3. Разработать фрагменты уроков математики с использованием исторического материала.</vt:lpstr>
      <vt:lpstr>Примерное содержание рассказов .сведений из истории математики: 1.Первобытный «компьютер» , который всегда с нами   2.Первобытные люди жили в пещерах. Они охотились добывая себе пищу. Представьте себе ,что мы с вами находимся в пещере , где горит костер. Рисунки на стенах будто ожили: вот бегут звери вот охотники подняли копья и гонят зверья. Сегодня была  большая охота. Три оленья попались в яму , а две – в ловушку. Сколько же всего? Три пальца да еще два пальца - целая рука. А если много пальцев трудно сосчитать. У первобытных людей был свой компьютер – 10 пальцев  на руках. Загибал человек пальцы –складывал. На пальцах считать удобно, только результат счета сохранить нельзя: не станешь же ты целый день  ходить с загнутыми пальцами. И человек догадался, что для  счета можно использовать камешки, палочки, - потом люди стали завязывать узелки на веревке, делать зарубки на палках. Так человек стремился облегчить счет. </vt:lpstr>
      <vt:lpstr>История линейки  Знаете ли вы, что в 2013 г линейке исполнится 224 лет ? Однако линейки использовались и в более ранние времена . В Средневековье , например, немецкие монахи для разметки линий на листах пергамента пользовались тонкими свинцовыми пластинками , а в ряде стран Европы, в том числе и в Древней Руси,для этих целей применялись железные прутья , которые назывались шильцами.</vt:lpstr>
      <vt:lpstr>Цифра 0.Открытие нуля. Сегодня мы познакомимся с цифрой 0. Это самая загадочная и необычная цифра, которой обозначает отсутствие чего- либо. В Индии число 0 появился две тысяч лет назад. Его обозначали так же , как и сейчас. В Древней Индии кружок назывался СУНЬЯ. Аравы перевели как ЦИФР. Ноль возникло позже от латинского nullum-ничто.</vt:lpstr>
      <vt:lpstr>Тувинские народные измерения. Математика – царица наук. Русский ученный Д.И.Менделеев сказал: «От измерения начинается наука» 1.Бир илиг - 2-3см 2.Мочек - 2-3см 3.Узун соом - 17-20см 4.Бир кулаш - 170-180см 5.Базым - 70см 6.Шавышкак кулаш -170-180см 7.Чартык кулаш - 85-95см 8.Кыры дурту - 47-50см 9.Биче туугай - 33-35см 10.Мугур соом - 13-15 см.  </vt:lpstr>
      <vt:lpstr>Ог чуруу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Народная мудрость гласит ,что,не зная прошлого,невозможно понять подлинный смысл настоящего и цель будущего.</dc:title>
  <cp:lastModifiedBy>UserXP</cp:lastModifiedBy>
  <cp:revision>27</cp:revision>
  <dcterms:modified xsi:type="dcterms:W3CDTF">2015-04-25T07:14:49Z</dcterms:modified>
</cp:coreProperties>
</file>