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309" r:id="rId2"/>
    <p:sldId id="282" r:id="rId3"/>
    <p:sldId id="259" r:id="rId4"/>
    <p:sldId id="261" r:id="rId5"/>
    <p:sldId id="357" r:id="rId6"/>
    <p:sldId id="267" r:id="rId7"/>
    <p:sldId id="271" r:id="rId8"/>
    <p:sldId id="275" r:id="rId9"/>
    <p:sldId id="272" r:id="rId10"/>
    <p:sldId id="280" r:id="rId11"/>
    <p:sldId id="28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2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280291-3DE7-4746-BE94-CEF7AAC41BFB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9AAAB2-82F4-422A-B044-A4B0A053E5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9000">
              <a:schemeClr val="accent5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0"/>
            <a:ext cx="9144000" cy="6357958"/>
          </a:xfrm>
        </p:spPr>
        <p:txBody>
          <a:bodyPr>
            <a:norm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ДЕТАЛИ МАШИН</a:t>
            </a:r>
            <a:endParaRPr lang="ru-RU" sz="5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Picture 4" descr="BD05969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214290"/>
            <a:ext cx="1635125" cy="22272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/>
          <a:lstStyle/>
          <a:p>
            <a:r>
              <a:rPr lang="ru-RU" b="1" dirty="0" smtClean="0"/>
              <a:t>ПЕРЕДАТОЧНЫЕ МЕХАНИЗМЫ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00694" y="857232"/>
            <a:ext cx="3643306" cy="6000768"/>
          </a:xfrm>
        </p:spPr>
        <p:txBody>
          <a:bodyPr/>
          <a:lstStyle/>
          <a:p>
            <a:r>
              <a:rPr lang="ru-RU" sz="2000" b="1" dirty="0" smtClean="0"/>
              <a:t>а- планетарная передача;</a:t>
            </a:r>
          </a:p>
          <a:p>
            <a:r>
              <a:rPr lang="ru-RU" sz="2000" b="1" dirty="0" smtClean="0"/>
              <a:t>1- неподвижное колесо;</a:t>
            </a:r>
          </a:p>
          <a:p>
            <a:r>
              <a:rPr lang="ru-RU" sz="2000" b="1" dirty="0" smtClean="0"/>
              <a:t>2- ведомое колесо;</a:t>
            </a:r>
          </a:p>
          <a:p>
            <a:r>
              <a:rPr lang="ru-RU" sz="2000" b="1" dirty="0" smtClean="0"/>
              <a:t>3-водило;</a:t>
            </a:r>
          </a:p>
          <a:p>
            <a:r>
              <a:rPr lang="ru-RU" sz="2000" b="1" dirty="0" smtClean="0"/>
              <a:t>б- червячная передача;</a:t>
            </a:r>
          </a:p>
          <a:p>
            <a:r>
              <a:rPr lang="ru-RU" sz="2000" b="1" dirty="0" smtClean="0"/>
              <a:t>1- вал с червяком;</a:t>
            </a:r>
          </a:p>
          <a:p>
            <a:r>
              <a:rPr lang="ru-RU" sz="2000" b="1" dirty="0" smtClean="0"/>
              <a:t>2- червячное колесо;</a:t>
            </a:r>
          </a:p>
          <a:p>
            <a:r>
              <a:rPr lang="ru-RU" sz="2000" b="1" dirty="0" smtClean="0"/>
              <a:t>В- цепная передача;</a:t>
            </a:r>
          </a:p>
          <a:p>
            <a:r>
              <a:rPr lang="ru-RU" sz="2000" b="1" dirty="0" smtClean="0"/>
              <a:t>1- звездочка;</a:t>
            </a:r>
          </a:p>
          <a:p>
            <a:r>
              <a:rPr lang="ru-RU" sz="2000" b="1" dirty="0" smtClean="0"/>
              <a:t>2- цепь;</a:t>
            </a:r>
          </a:p>
          <a:p>
            <a:r>
              <a:rPr lang="ru-RU" sz="2000" b="1" dirty="0" smtClean="0"/>
              <a:t>г- ременная передача;</a:t>
            </a:r>
          </a:p>
          <a:p>
            <a:r>
              <a:rPr lang="ru-RU" sz="2000" b="1" dirty="0" smtClean="0"/>
              <a:t>1- шкив;</a:t>
            </a:r>
          </a:p>
          <a:p>
            <a:r>
              <a:rPr lang="ru-RU" sz="2000" b="1" dirty="0" smtClean="0"/>
              <a:t>2- ремень;</a:t>
            </a:r>
          </a:p>
          <a:p>
            <a:r>
              <a:rPr lang="ru-RU" sz="2000" b="1" dirty="0" smtClean="0"/>
              <a:t>д- фрикционная передача;</a:t>
            </a:r>
          </a:p>
          <a:p>
            <a:r>
              <a:rPr lang="ru-RU" sz="2000" b="1" dirty="0" smtClean="0"/>
              <a:t>1- каток;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l="1829" t="5924"/>
          <a:stretch>
            <a:fillRect/>
          </a:stretch>
        </p:blipFill>
        <p:spPr bwMode="auto">
          <a:xfrm rot="16200000">
            <a:off x="-46374" y="975045"/>
            <a:ext cx="5596068" cy="5503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4294967295"/>
          </p:nvPr>
        </p:nvSpPr>
        <p:spPr>
          <a:xfrm>
            <a:off x="214282" y="214290"/>
            <a:ext cx="8643998" cy="650085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5. Государственные стандарты</a:t>
            </a:r>
            <a:r>
              <a:rPr lang="ru-RU" sz="3600" b="1" dirty="0" smtClean="0">
                <a:solidFill>
                  <a:srgbClr val="7030A0"/>
                </a:solidFill>
              </a:rPr>
              <a:t>.</a:t>
            </a:r>
            <a:endParaRPr lang="ru-RU" sz="3600" b="1" smtClean="0">
              <a:solidFill>
                <a:srgbClr val="7030A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3100" b="1" dirty="0" smtClean="0"/>
              <a:t>Стандартизация является законом развития техники.</a:t>
            </a:r>
          </a:p>
          <a:p>
            <a:pPr>
              <a:buNone/>
            </a:pPr>
            <a:r>
              <a:rPr lang="ru-RU" sz="3100" b="1" dirty="0" smtClean="0"/>
              <a:t> В нашей стране действуют </a:t>
            </a:r>
            <a:r>
              <a:rPr lang="ru-RU" sz="3100" b="1" dirty="0" err="1" smtClean="0"/>
              <a:t>ГОСТы</a:t>
            </a:r>
            <a:r>
              <a:rPr lang="ru-RU" sz="3100" b="1" dirty="0" smtClean="0"/>
              <a:t> на плиты, пищеварочные котлы, кофеварки, жарочные и пекарные шкафы, жаровни, мармиты и другое оборудование.</a:t>
            </a:r>
          </a:p>
          <a:p>
            <a:pPr>
              <a:buNone/>
            </a:pPr>
            <a:r>
              <a:rPr lang="ru-RU" sz="3100" b="1" dirty="0" smtClean="0"/>
              <a:t>В </a:t>
            </a:r>
            <a:r>
              <a:rPr lang="ru-RU" sz="3100" b="1" dirty="0" err="1" smtClean="0"/>
              <a:t>ГОСТе</a:t>
            </a:r>
            <a:r>
              <a:rPr lang="ru-RU" sz="3100" b="1" dirty="0" smtClean="0"/>
              <a:t> указывается, на какое оборудование распространяется действие данного стандарта и для чего предназначается это оборудование. ГОСТ регламентирует подразделение данного вида оборудования на типы и основные параметры типоразмеров. Для каждого типоразмера в </a:t>
            </a:r>
            <a:r>
              <a:rPr lang="ru-RU" sz="3100" b="1" dirty="0" err="1" smtClean="0"/>
              <a:t>ГОСТе</a:t>
            </a:r>
            <a:r>
              <a:rPr lang="ru-RU" sz="3100" b="1" dirty="0" smtClean="0"/>
              <a:t> предусматриваются такие важнейшие характеристики, как номинальная емкость, производительность, род тока, номинальные напряжение и мощность, габаритные размеры, масса и т. п. ГОСТ включает технические требования, в том числе показатели надежности, требования техники безопасности и производственной санитарии; определяет комплектность изделий, правила приемки, методы испытания, маркировку, упаковку, способ транспортирования, хранения и другие требования.</a:t>
            </a:r>
          </a:p>
          <a:p>
            <a:pPr>
              <a:buNone/>
            </a:pP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sz="3600" b="1" dirty="0" smtClean="0"/>
              <a:t>ПЛАН:</a:t>
            </a:r>
          </a:p>
          <a:p>
            <a:pPr>
              <a:buNone/>
            </a:pPr>
            <a:r>
              <a:rPr lang="ru-RU" sz="4000" b="1" dirty="0" smtClean="0"/>
              <a:t>1. Общие сведения о машинах.</a:t>
            </a:r>
          </a:p>
          <a:p>
            <a:pPr>
              <a:buNone/>
            </a:pPr>
            <a:r>
              <a:rPr lang="ru-RU" sz="4000" b="1" dirty="0" smtClean="0"/>
              <a:t>2.Требования к материалам, используемым для изготовления машин.</a:t>
            </a:r>
          </a:p>
          <a:p>
            <a:pPr>
              <a:buNone/>
            </a:pPr>
            <a:r>
              <a:rPr lang="ru-RU" sz="4000" b="1" dirty="0" smtClean="0"/>
              <a:t>3. Основные части и детали машин.</a:t>
            </a:r>
          </a:p>
          <a:p>
            <a:pPr>
              <a:buNone/>
            </a:pPr>
            <a:r>
              <a:rPr lang="ru-RU" sz="4000" b="1" dirty="0" smtClean="0"/>
              <a:t>4. Понятие о передачах.</a:t>
            </a:r>
          </a:p>
          <a:p>
            <a:pPr>
              <a:buNone/>
            </a:pPr>
            <a:r>
              <a:rPr lang="ru-RU" sz="4000" b="1" dirty="0" smtClean="0"/>
              <a:t>5. Государственные стандарты</a:t>
            </a:r>
            <a:r>
              <a:rPr lang="ru-RU" sz="3600" b="1" dirty="0" smtClean="0"/>
              <a:t>.</a:t>
            </a:r>
            <a:endParaRPr lang="ru-RU" sz="3600" b="1" dirty="0"/>
          </a:p>
        </p:txBody>
      </p:sp>
      <p:pic>
        <p:nvPicPr>
          <p:cNvPr id="4" name="Picture 4" descr="j009576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6072206"/>
            <a:ext cx="504825" cy="482600"/>
          </a:xfrm>
          <a:prstGeom prst="rect">
            <a:avLst/>
          </a:prstGeom>
          <a:noFill/>
        </p:spPr>
      </p:pic>
      <p:pic>
        <p:nvPicPr>
          <p:cNvPr id="5" name="Picture 4" descr="j009576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6072206"/>
            <a:ext cx="504825" cy="482600"/>
          </a:xfrm>
          <a:prstGeom prst="rect">
            <a:avLst/>
          </a:prstGeom>
          <a:noFill/>
        </p:spPr>
      </p:pic>
      <p:pic>
        <p:nvPicPr>
          <p:cNvPr id="6" name="Picture 4" descr="j009576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6143644"/>
            <a:ext cx="504825" cy="48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0"/>
            <a:ext cx="9144000" cy="6857999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rgbClr val="00B050"/>
                </a:solidFill>
              </a:rPr>
              <a:t>Машина</a:t>
            </a:r>
            <a:r>
              <a:rPr lang="ru-RU" sz="2400" b="1" dirty="0" smtClean="0"/>
              <a:t> – это совокупность механизмов, выполняющих определенную работу  или преобразующих  один вид</a:t>
            </a:r>
            <a:br>
              <a:rPr lang="ru-RU" sz="2400" b="1" dirty="0" smtClean="0"/>
            </a:br>
            <a:r>
              <a:rPr lang="ru-RU" sz="2400" b="1" dirty="0" smtClean="0"/>
              <a:t> энергии в другой.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solidFill>
                  <a:srgbClr val="0070C0"/>
                </a:solidFill>
              </a:rPr>
              <a:t>По степени автоматизации и механизации выполняемых технологических процессов  различают машины: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1.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неавтоматические</a:t>
            </a:r>
            <a:r>
              <a:rPr lang="ru-RU" sz="2400" b="1" dirty="0" smtClean="0"/>
              <a:t> (загрузка, выгрузка, контроль и вспомогательные технологические операции выполняются поваром, закрепленным за данной машиной);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2.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полуавтоматические </a:t>
            </a:r>
            <a:r>
              <a:rPr lang="ru-RU" sz="2400" b="1" dirty="0" smtClean="0"/>
              <a:t>(основные технологические операции выполняются машиной, ручные остаются транспортные, контрольные и некоторые вспомогательные операции);</a:t>
            </a:r>
            <a:br>
              <a:rPr lang="ru-RU" sz="2400" b="1" dirty="0" smtClean="0"/>
            </a:br>
            <a:r>
              <a:rPr lang="ru-RU" sz="2400" b="1" dirty="0" smtClean="0"/>
              <a:t>3.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автоматические </a:t>
            </a:r>
            <a:r>
              <a:rPr lang="ru-RU" sz="2400" b="1" dirty="0" smtClean="0"/>
              <a:t>(все технологические и вспомогательные процессы выполняются машиной);</a:t>
            </a:r>
            <a:endParaRPr lang="ru-RU" sz="2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285728"/>
            <a:ext cx="792961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1. Общие сведения о машинах.</a:t>
            </a:r>
            <a:endParaRPr lang="ru-RU" sz="32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42844" y="214289"/>
            <a:ext cx="8786874" cy="6429421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rgbClr val="7030A0"/>
                </a:solidFill>
              </a:rPr>
              <a:t>2.Требования к материалам, используемым для изготовления машин.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Прочность</a:t>
            </a:r>
            <a:r>
              <a:rPr lang="ru-RU" sz="2400" b="1" dirty="0" smtClean="0"/>
              <a:t> — это способность детали под действием внешних приложенных сил не допускать поломки и остаточных деформаций.</a:t>
            </a:r>
            <a:br>
              <a:rPr lang="ru-RU" sz="2400" b="1" dirty="0" smtClean="0"/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Жесткость</a:t>
            </a:r>
            <a:r>
              <a:rPr lang="ru-RU" sz="2400" b="1" dirty="0" smtClean="0"/>
              <a:t> — это способность детали под действием внешних приложенных сил допускать упругие деформации только в установленных пределах.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b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Требования к материалам:</a:t>
            </a:r>
            <a:b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1" dirty="0" smtClean="0"/>
              <a:t>1.Материалы для изготовления рабочих камер, должны быть:</a:t>
            </a:r>
            <a:br>
              <a:rPr lang="ru-RU" sz="2400" b="1" dirty="0" smtClean="0"/>
            </a:br>
            <a:r>
              <a:rPr lang="ru-RU" sz="2400" b="1" dirty="0" smtClean="0"/>
              <a:t>а)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нейтральными</a:t>
            </a:r>
            <a:r>
              <a:rPr lang="ru-RU" sz="2400" b="1" dirty="0" smtClean="0"/>
              <a:t> к продуктам и моющим средствам;</a:t>
            </a:r>
            <a:br>
              <a:rPr lang="ru-RU" sz="2400" b="1" dirty="0" smtClean="0"/>
            </a:br>
            <a:r>
              <a:rPr lang="ru-RU" sz="2400" b="1" dirty="0" smtClean="0"/>
              <a:t>б)не подвергаться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коррозии;</a:t>
            </a:r>
            <a:r>
              <a:rPr lang="ru-RU" sz="2400" b="1" dirty="0" smtClean="0"/>
              <a:t> </a:t>
            </a:r>
            <a:br>
              <a:rPr lang="ru-RU" sz="2400" b="1" dirty="0" smtClean="0"/>
            </a:br>
            <a:r>
              <a:rPr lang="ru-RU" sz="2400" b="1" dirty="0" smtClean="0"/>
              <a:t>в)не оказывать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вредного действия </a:t>
            </a:r>
            <a:r>
              <a:rPr lang="ru-RU" sz="2400" b="1" dirty="0" smtClean="0"/>
              <a:t>на продукты; </a:t>
            </a:r>
            <a:br>
              <a:rPr lang="ru-RU" sz="2400" b="1" dirty="0" smtClean="0"/>
            </a:br>
            <a:r>
              <a:rPr lang="ru-RU" sz="2400" b="1" dirty="0" smtClean="0"/>
              <a:t>г) хорошо поддаваться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очистке, мытью, обеззараживанию и просушиванию</a:t>
            </a:r>
            <a:r>
              <a:rPr lang="ru-RU" sz="2400" b="1" dirty="0" smtClean="0"/>
              <a:t>. </a:t>
            </a:r>
            <a:br>
              <a:rPr lang="ru-RU" sz="2400" b="1" dirty="0" smtClean="0"/>
            </a:b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42844" y="214289"/>
            <a:ext cx="8786874" cy="6429421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/>
              <a:t>2.Основные материалы для изготовления машин:</a:t>
            </a:r>
            <a:br>
              <a:rPr lang="ru-RU" sz="2400" b="1" dirty="0" smtClean="0"/>
            </a:br>
            <a:r>
              <a:rPr lang="ru-RU" sz="2400" b="1" dirty="0" smtClean="0"/>
              <a:t> а)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сталь и чугун</a:t>
            </a:r>
            <a:r>
              <a:rPr lang="ru-RU" sz="2400" b="1" dirty="0" smtClean="0"/>
              <a:t>, механические свойства которых зависят от содержания в них углерода, а также от примесей и добавок к ним (легирование);</a:t>
            </a:r>
            <a:br>
              <a:rPr lang="ru-RU" sz="2400" b="1" dirty="0" smtClean="0"/>
            </a:br>
            <a:r>
              <a:rPr lang="ru-RU" sz="2400" b="1" dirty="0" smtClean="0"/>
              <a:t>б)</a:t>
            </a:r>
            <a:r>
              <a:rPr lang="ru-RU" sz="2400" b="1" dirty="0" smtClean="0">
                <a:solidFill>
                  <a:srgbClr val="00B050"/>
                </a:solidFill>
              </a:rPr>
              <a:t>цветных металлов </a:t>
            </a:r>
            <a:r>
              <a:rPr lang="ru-RU" sz="2400" b="1" dirty="0" smtClean="0"/>
              <a:t>применяются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алюминий, медь, хром, никель, цинк и сплавы </a:t>
            </a:r>
            <a:r>
              <a:rPr lang="ru-RU" sz="2400" b="1" dirty="0" smtClean="0"/>
              <a:t>на их основе, которые имеют хорошую прочность, малый удельный вес и хорошо обрабатываются (используются для изготовления деталей, соприкасающихся с пищевыми продуктами).</a:t>
            </a:r>
            <a:br>
              <a:rPr lang="ru-RU" sz="2400" b="1" dirty="0" smtClean="0"/>
            </a:br>
            <a:r>
              <a:rPr lang="ru-RU" sz="2400" b="1" dirty="0" smtClean="0">
                <a:solidFill>
                  <a:srgbClr val="00B050"/>
                </a:solidFill>
              </a:rPr>
              <a:t> </a:t>
            </a:r>
            <a:r>
              <a:rPr lang="ru-RU" sz="2400" b="1" dirty="0" smtClean="0"/>
              <a:t>В)</a:t>
            </a:r>
            <a:r>
              <a:rPr lang="ru-RU" sz="2400" b="1" dirty="0" smtClean="0">
                <a:solidFill>
                  <a:srgbClr val="00B050"/>
                </a:solidFill>
              </a:rPr>
              <a:t>неметаллические материалы</a:t>
            </a:r>
            <a:r>
              <a:rPr lang="ru-RU" sz="2400" b="1" dirty="0" smtClean="0"/>
              <a:t>: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пластмассы, стекло, кожа, резина, поролон и различные пластики (</a:t>
            </a:r>
            <a:r>
              <a:rPr lang="ru-RU" sz="2400" b="1" dirty="0" smtClean="0"/>
              <a:t>преимущество в антикоррозийное и бесшумности, их применение снижает жесткость и прочность деталей).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"/>
            <a:ext cx="9144000" cy="6858000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rgbClr val="7030A0"/>
                </a:solidFill>
              </a:rPr>
              <a:t> 3. Основные части и детали машин.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Основные узлы  машины ПОП</a:t>
            </a:r>
            <a:r>
              <a:rPr lang="ru-RU" sz="2400" b="1" dirty="0" smtClean="0"/>
              <a:t>: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b="1" dirty="0" smtClean="0"/>
              <a:t>1)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Станина </a:t>
            </a:r>
            <a:r>
              <a:rPr lang="ru-RU" sz="2400" b="1" dirty="0" smtClean="0"/>
              <a:t>— служит для установки и монтажа всех узлов машины (Изготавливается она обычно литой или сварной и имеет отверстия для закрепления машины на рабочем месте);</a:t>
            </a:r>
            <a:br>
              <a:rPr lang="ru-RU" sz="2400" b="1" dirty="0" smtClean="0"/>
            </a:br>
            <a:r>
              <a:rPr lang="ru-RU" sz="2400" b="1" dirty="0" smtClean="0"/>
              <a:t>2)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Корпус машины </a:t>
            </a:r>
            <a:r>
              <a:rPr lang="ru-RU" sz="2400" b="1" dirty="0" smtClean="0"/>
              <a:t>— предназначен для размещения внутренних частей машины — рабочей камеры, передаточного механизма и т.д. (Иногда станина и корпус изготавливаются как одно целое);</a:t>
            </a:r>
            <a:br>
              <a:rPr lang="ru-RU" sz="2400" b="1" dirty="0" smtClean="0"/>
            </a:br>
            <a:r>
              <a:rPr lang="ru-RU" sz="2400" b="1" dirty="0" smtClean="0"/>
              <a:t>3)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Рабочая камера </a:t>
            </a:r>
            <a:r>
              <a:rPr lang="ru-RU" sz="2400" b="1" dirty="0" smtClean="0"/>
              <a:t>— место в машине, где продукт обрабатывается рабочими органами;</a:t>
            </a:r>
            <a:br>
              <a:rPr lang="ru-RU" sz="2400" b="1" dirty="0" smtClean="0"/>
            </a:br>
            <a:r>
              <a:rPr lang="ru-RU" sz="2400" b="1" dirty="0" smtClean="0"/>
              <a:t>4)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Рабочие органы </a:t>
            </a:r>
            <a:r>
              <a:rPr lang="ru-RU" sz="2400" b="1" dirty="0" smtClean="0"/>
              <a:t>— это узлы и детали машин, непосредственно воздействующие на продукты питания в процессе их обработки;</a:t>
            </a:r>
            <a:br>
              <a:rPr lang="ru-RU" sz="2400" b="1" dirty="0" smtClean="0"/>
            </a:br>
            <a:r>
              <a:rPr lang="ru-RU" sz="2400" b="1" dirty="0" smtClean="0"/>
              <a:t>5)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Передаточный механизм </a:t>
            </a:r>
            <a:r>
              <a:rPr lang="ru-RU" sz="2400" b="1" dirty="0" smtClean="0"/>
              <a:t>— передает движение от вала двигателя к рабочему органу машины, одновременно обеспечивая требуемые скорость и направление движения;</a:t>
            </a:r>
            <a:br>
              <a:rPr lang="ru-RU" sz="2400" b="1" dirty="0" smtClean="0"/>
            </a:br>
            <a:r>
              <a:rPr lang="ru-RU" sz="2400" b="1" dirty="0" smtClean="0"/>
              <a:t>6)</a:t>
            </a:r>
            <a:r>
              <a:rPr lang="ru-RU" sz="1600" b="1" dirty="0" smtClean="0"/>
              <a:t>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Двигатель </a:t>
            </a:r>
            <a:r>
              <a:rPr lang="ru-RU" sz="2400" b="1" dirty="0" smtClean="0"/>
              <a:t>машины (используется электродвигатель).</a:t>
            </a:r>
            <a:br>
              <a:rPr lang="ru-RU" sz="2400" b="1" dirty="0" smtClean="0"/>
            </a:b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14282" y="142851"/>
            <a:ext cx="8786874" cy="6500859"/>
          </a:xfrm>
        </p:spPr>
        <p:txBody>
          <a:bodyPr>
            <a:normAutofit fontScale="90000"/>
          </a:bodyPr>
          <a:lstStyle/>
          <a:p>
            <a:pPr algn="l">
              <a:buFont typeface="Arial" pitchFamily="34" charset="0"/>
              <a:buChar char="•"/>
            </a:pP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 </a:t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3100" b="1" dirty="0" smtClean="0">
                <a:solidFill>
                  <a:srgbClr val="7030A0"/>
                </a:solidFill>
              </a:rPr>
              <a:t>4. Понятие о передачах.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solidFill>
                  <a:srgbClr val="0070C0"/>
                </a:solidFill>
              </a:rPr>
              <a:t>Передачей </a:t>
            </a:r>
            <a:r>
              <a:rPr lang="ru-RU" sz="2400" b="1" dirty="0" smtClean="0"/>
              <a:t>называется механическое устройство, передающее вращательное движение от вала двигателя к валу рабочих органов.</a:t>
            </a:r>
            <a:br>
              <a:rPr lang="ru-RU" sz="2400" b="1" dirty="0" smtClean="0"/>
            </a:br>
            <a:r>
              <a:rPr lang="ru-RU" sz="2400" b="1" dirty="0" smtClean="0"/>
              <a:t>В механических передачах вал с закрепленными на нем деталями, передающими вращение, называется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ведущим</a:t>
            </a:r>
            <a:r>
              <a:rPr lang="ru-RU" sz="2400" b="1" dirty="0" smtClean="0"/>
              <a:t>, а вал с деталями вращения —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ведомым</a:t>
            </a:r>
            <a:r>
              <a:rPr lang="ru-RU" sz="2400" b="1" dirty="0" smtClean="0"/>
              <a:t>.</a:t>
            </a:r>
            <a:br>
              <a:rPr lang="ru-RU" sz="2400" b="1" dirty="0" smtClean="0"/>
            </a:br>
            <a:r>
              <a:rPr lang="ru-RU" sz="2400" b="1" dirty="0" smtClean="0"/>
              <a:t>Все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механические передачи </a:t>
            </a:r>
            <a:r>
              <a:rPr lang="ru-RU" sz="2400" b="1" dirty="0" smtClean="0"/>
              <a:t>можно разделить на:</a:t>
            </a:r>
            <a:br>
              <a:rPr lang="ru-RU" sz="2400" b="1" dirty="0" smtClean="0"/>
            </a:br>
            <a:r>
              <a:rPr lang="ru-RU" sz="2400" b="1" dirty="0" smtClean="0"/>
              <a:t>1)</a:t>
            </a: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</a:rPr>
              <a:t>Зубчатые передачи</a:t>
            </a:r>
            <a:r>
              <a:rPr lang="ru-RU" sz="2400" b="1" i="1" dirty="0" smtClean="0"/>
              <a:t>— </a:t>
            </a:r>
            <a:r>
              <a:rPr lang="ru-RU" sz="2400" b="1" dirty="0" smtClean="0"/>
              <a:t>это механизм, состоящий из 2-х зубчатых колес, сцепленных между собой. </a:t>
            </a:r>
            <a:br>
              <a:rPr lang="ru-RU" sz="2400" b="1" dirty="0" smtClean="0"/>
            </a:br>
            <a:r>
              <a:rPr lang="ru-RU" sz="2400" b="1" dirty="0" smtClean="0"/>
              <a:t>а) В зависимости от конструкции и расположения зубчатых колес:</a:t>
            </a:r>
            <a:br>
              <a:rPr lang="ru-RU" sz="2400" b="1" dirty="0" smtClean="0"/>
            </a:br>
            <a:r>
              <a:rPr lang="ru-RU" sz="2400" b="1" dirty="0" smtClean="0"/>
              <a:t>-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цилиндрические;</a:t>
            </a:r>
            <a:b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- конические;</a:t>
            </a:r>
            <a:b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- планетарные;</a:t>
            </a:r>
            <a:b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1" dirty="0" smtClean="0"/>
              <a:t> б) По способу зацепления зубьев: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внешним и внутренним зацеплением</a:t>
            </a:r>
            <a:r>
              <a:rPr lang="ru-RU" sz="2400" b="1" dirty="0" smtClean="0"/>
              <a:t>.</a:t>
            </a:r>
            <a:br>
              <a:rPr lang="ru-RU" sz="2400" b="1" dirty="0" smtClean="0"/>
            </a:br>
            <a:r>
              <a:rPr lang="ru-RU" sz="2400" b="1" dirty="0" smtClean="0"/>
              <a:t>в) В зависимости от расположения зубьев:</a:t>
            </a:r>
            <a:br>
              <a:rPr lang="ru-RU" sz="2400" b="1" dirty="0" smtClean="0"/>
            </a:br>
            <a:r>
              <a:rPr lang="ru-RU" sz="2400" b="1" dirty="0" smtClean="0"/>
              <a:t>-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прямозубые;</a:t>
            </a:r>
            <a:b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-косозубые;</a:t>
            </a:r>
            <a:b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-шевронные;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200" b="1" dirty="0" smtClean="0"/>
              <a:t> </a:t>
            </a:r>
            <a:br>
              <a:rPr lang="ru-RU" sz="3200" b="1" dirty="0" smtClean="0"/>
            </a:br>
            <a:r>
              <a:rPr lang="ru-RU" sz="3200" b="1" dirty="0" smtClean="0"/>
              <a:t> </a:t>
            </a:r>
            <a:br>
              <a:rPr lang="ru-RU" sz="3200" b="1" dirty="0" smtClean="0"/>
            </a:b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/>
          <a:lstStyle/>
          <a:p>
            <a:r>
              <a:rPr lang="ru-RU" b="1" dirty="0" smtClean="0"/>
              <a:t>ЗУБЧАТЫЕ ПЕРЕДАЧИ</a:t>
            </a:r>
            <a:endParaRPr lang="ru-RU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0" y="1357299"/>
            <a:ext cx="6072198" cy="5500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6000760" y="1600200"/>
            <a:ext cx="3000396" cy="4400568"/>
          </a:xfrm>
        </p:spPr>
        <p:txBody>
          <a:bodyPr>
            <a:normAutofit fontScale="92500"/>
          </a:bodyPr>
          <a:lstStyle/>
          <a:p>
            <a:r>
              <a:rPr lang="ru-RU" b="1" dirty="0" smtClean="0"/>
              <a:t>а – прямозубая;</a:t>
            </a:r>
          </a:p>
          <a:p>
            <a:r>
              <a:rPr lang="ru-RU" b="1" dirty="0" smtClean="0"/>
              <a:t>б – косозубая;</a:t>
            </a:r>
          </a:p>
          <a:p>
            <a:r>
              <a:rPr lang="ru-RU" b="1" dirty="0" smtClean="0"/>
              <a:t>в –шевронная;</a:t>
            </a:r>
          </a:p>
          <a:p>
            <a:r>
              <a:rPr lang="ru-RU" b="1" dirty="0" smtClean="0"/>
              <a:t>г – коническая;</a:t>
            </a:r>
          </a:p>
          <a:p>
            <a:r>
              <a:rPr lang="ru-RU" b="1" dirty="0" smtClean="0"/>
              <a:t>д – с круговыми зубьями;</a:t>
            </a:r>
          </a:p>
          <a:p>
            <a:r>
              <a:rPr lang="ru-RU" b="1" dirty="0" smtClean="0"/>
              <a:t>е – с внутренним зацеплением;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42844" y="214289"/>
            <a:ext cx="8858312" cy="6429421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 </a:t>
            </a:r>
            <a:r>
              <a:rPr lang="ru-RU" sz="2200" b="1" dirty="0" smtClean="0"/>
              <a:t>2) </a:t>
            </a:r>
            <a:r>
              <a:rPr lang="ru-RU" sz="2200" b="1" i="1" dirty="0" smtClean="0">
                <a:solidFill>
                  <a:schemeClr val="accent1">
                    <a:lumMod val="75000"/>
                  </a:schemeClr>
                </a:solidFill>
              </a:rPr>
              <a:t>Ременная передача  </a:t>
            </a:r>
            <a:r>
              <a:rPr lang="ru-RU" sz="2200" b="1" dirty="0" smtClean="0"/>
              <a:t>— осуществляется при помощи двух шкивов, закрепленных на ведущем и ведомом валах, и надетого на эти шкивы ремня. Вращение от одного вала к другому передается посредством трения, возникшего между шкивом и ремнем.</a:t>
            </a:r>
            <a:br>
              <a:rPr lang="ru-RU" sz="2200" b="1" dirty="0" smtClean="0"/>
            </a:br>
            <a:r>
              <a:rPr lang="ru-RU" sz="2200" b="1" dirty="0" smtClean="0"/>
              <a:t> Ремень в поперечном сечении может иметь форму прямоугольника — </a:t>
            </a: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</a:rPr>
              <a:t>плоскоременная передача</a:t>
            </a:r>
            <a:r>
              <a:rPr lang="ru-RU" sz="2200" b="1" dirty="0" smtClean="0"/>
              <a:t>, трапеции — </a:t>
            </a: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</a:rPr>
              <a:t>клиноременная передача</a:t>
            </a:r>
            <a:r>
              <a:rPr lang="ru-RU" sz="2200" b="1" dirty="0" smtClean="0"/>
              <a:t>, круга — </a:t>
            </a: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</a:rPr>
              <a:t>круглоременная передача</a:t>
            </a:r>
            <a:r>
              <a:rPr lang="ru-RU" sz="2200" b="1" dirty="0" smtClean="0"/>
              <a:t>. </a:t>
            </a:r>
            <a:br>
              <a:rPr lang="ru-RU" sz="2200" b="1" dirty="0" smtClean="0"/>
            </a:br>
            <a:r>
              <a:rPr lang="ru-RU" sz="2200" b="1" dirty="0" smtClean="0"/>
              <a:t> 3) </a:t>
            </a:r>
            <a:r>
              <a:rPr lang="ru-RU" sz="2200" b="1" i="1" dirty="0" smtClean="0">
                <a:solidFill>
                  <a:schemeClr val="accent1">
                    <a:lumMod val="75000"/>
                  </a:schemeClr>
                </a:solidFill>
              </a:rPr>
              <a:t>Червячная передача </a:t>
            </a:r>
            <a:r>
              <a:rPr lang="ru-RU" sz="2200" b="1" dirty="0" smtClean="0"/>
              <a:t>применяется для передачи движения между валами с пересекающимися осями. </a:t>
            </a:r>
            <a:br>
              <a:rPr lang="ru-RU" sz="2200" b="1" dirty="0" smtClean="0"/>
            </a:br>
            <a:r>
              <a:rPr lang="ru-RU" sz="2200" b="1" dirty="0" smtClean="0"/>
              <a:t>Состоит она из винта со специальной резьбой (червяк) и зубчатого колеса с зубьями соответствующей формы</a:t>
            </a:r>
            <a:br>
              <a:rPr lang="ru-RU" sz="2200" b="1" dirty="0" smtClean="0"/>
            </a:br>
            <a:r>
              <a:rPr lang="ru-RU" sz="2200" b="1" dirty="0" smtClean="0"/>
              <a:t>4) </a:t>
            </a:r>
            <a:r>
              <a:rPr lang="ru-RU" sz="2200" b="1" i="1" dirty="0" smtClean="0">
                <a:solidFill>
                  <a:schemeClr val="accent1">
                    <a:lumMod val="75000"/>
                  </a:schemeClr>
                </a:solidFill>
              </a:rPr>
              <a:t>Цепная передача  </a:t>
            </a:r>
            <a:r>
              <a:rPr lang="ru-RU" sz="2200" b="1" dirty="0" smtClean="0"/>
              <a:t>состоит из 2-х закрепляемых на валах звездочек и шарнирной гибкой цепи, которая надевается на звездочки и служит для их связи </a:t>
            </a:r>
            <a:br>
              <a:rPr lang="ru-RU" sz="2200" b="1" dirty="0" smtClean="0"/>
            </a:br>
            <a:r>
              <a:rPr lang="ru-RU" sz="2200" b="1" dirty="0" smtClean="0"/>
              <a:t>5) </a:t>
            </a:r>
            <a:r>
              <a:rPr lang="ru-RU" sz="2200" b="1" i="1" dirty="0" smtClean="0">
                <a:solidFill>
                  <a:schemeClr val="accent1">
                    <a:lumMod val="75000"/>
                  </a:schemeClr>
                </a:solidFill>
              </a:rPr>
              <a:t>Фрикционная передача </a:t>
            </a:r>
            <a:r>
              <a:rPr lang="ru-RU" sz="2200" b="1" i="1" dirty="0" smtClean="0"/>
              <a:t>- </a:t>
            </a:r>
            <a:r>
              <a:rPr lang="ru-RU" sz="2200" b="1" dirty="0" smtClean="0"/>
              <a:t>состоит из 2-х катков, насаженных на валы и прижатых один к другому. Вращение от ведущего катка передается ведомому за счет силы трения.</a:t>
            </a:r>
            <a:br>
              <a:rPr lang="ru-RU" sz="2200" b="1" dirty="0" smtClean="0"/>
            </a:br>
            <a:r>
              <a:rPr lang="ru-RU" sz="2200" b="1" dirty="0" smtClean="0"/>
              <a:t>При передаче вращения между параллельными валами применяются </a:t>
            </a: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</a:rPr>
              <a:t>цилиндрические передачи</a:t>
            </a:r>
            <a:r>
              <a:rPr lang="ru-RU" sz="2200" b="1" dirty="0" smtClean="0"/>
              <a:t>, между пересекающимися валами — </a:t>
            </a: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</a:rPr>
              <a:t>конические</a:t>
            </a:r>
            <a:r>
              <a:rPr lang="ru-RU" sz="2200" b="1" dirty="0" smtClean="0"/>
              <a:t>. </a:t>
            </a:r>
            <a:br>
              <a:rPr lang="ru-RU" sz="2200" b="1" dirty="0" smtClean="0"/>
            </a:br>
            <a:r>
              <a:rPr lang="ru-RU" sz="2200" b="1" dirty="0" smtClean="0"/>
              <a:t> </a:t>
            </a:r>
            <a:br>
              <a:rPr lang="ru-RU" sz="2200" b="1" dirty="0" smtClean="0"/>
            </a:br>
            <a:r>
              <a:rPr lang="ru-RU" sz="2200" b="1" dirty="0" smtClean="0"/>
              <a:t> </a:t>
            </a:r>
            <a:r>
              <a:rPr lang="ru-RU" sz="3100" b="1" dirty="0" smtClean="0"/>
              <a:t/>
            </a:r>
            <a:br>
              <a:rPr lang="ru-RU" sz="3100" b="1" dirty="0" smtClean="0"/>
            </a:br>
            <a:endParaRPr lang="ru-RU" sz="31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1745</TotalTime>
  <Words>308</Words>
  <PresentationFormat>Экран (4:3)</PresentationFormat>
  <Paragraphs>43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ДЕТАЛИ МАШИН</vt:lpstr>
      <vt:lpstr>Слайд 2</vt:lpstr>
      <vt:lpstr>Машина – это совокупность механизмов, выполняющих определенную работу  или преобразующих  один вид  энергии в другой.  По степени автоматизации и механизации выполняемых технологических процессов  различают машины: 1. неавтоматические (загрузка, выгрузка, контроль и вспомогательные технологические операции выполняются поваром, закрепленным за данной машиной); 2.полуавтоматические (основные технологические операции выполняются машиной, ручные остаются транспортные, контрольные и некоторые вспомогательные операции); 3.автоматические (все технологические и вспомогательные процессы выполняются машиной);</vt:lpstr>
      <vt:lpstr>2.Требования к материалам, используемым для изготовления машин.  Прочность — это способность детали под действием внешних приложенных сил не допускать поломки и остаточных деформаций. Жесткость — это способность детали под действием внешних приложенных сил допускать упругие деформации только в установленных пределах.   Требования к материалам: 1.Материалы для изготовления рабочих камер, должны быть: а)нейтральными к продуктам и моющим средствам; б)не подвергаться коррозии;  в)не оказывать вредного действия на продукты;  г) хорошо поддаваться очистке, мытью, обеззараживанию и просушиванию.  </vt:lpstr>
      <vt:lpstr>2.Основные материалы для изготовления машин:  а) сталь и чугун, механические свойства которых зависят от содержания в них углерода, а также от примесей и добавок к ним (легирование); б)цветных металлов применяются алюминий, медь, хром, никель, цинк и сплавы на их основе, которые имеют хорошую прочность, малый удельный вес и хорошо обрабатываются (используются для изготовления деталей, соприкасающихся с пищевыми продуктами).  В)неметаллические материалы: пластмассы, стекло, кожа, резина, поролон и различные пластики (преимущество в антикоррозийное и бесшумности, их применение снижает жесткость и прочность деталей).</vt:lpstr>
      <vt:lpstr> 3. Основные части и детали машин.  Основные узлы  машины ПОП: 1) Станина — служит для установки и монтажа всех узлов машины (Изготавливается она обычно литой или сварной и имеет отверстия для закрепления машины на рабочем месте); 2) Корпус машины — предназначен для размещения внутренних частей машины — рабочей камеры, передаточного механизма и т.д. (Иногда станина и корпус изготавливаются как одно целое); 3) Рабочая камера — место в машине, где продукт обрабатывается рабочими органами; 4) Рабочие органы — это узлы и детали машин, непосредственно воздействующие на продукты питания в процессе их обработки; 5) Передаточный механизм — передает движение от вала двигателя к рабочему органу машины, одновременно обеспечивая требуемые скорость и направление движения; 6) Двигатель машины (используется электродвигатель). </vt:lpstr>
      <vt:lpstr>      4. Понятие о передачах. Передачей называется механическое устройство, передающее вращательное движение от вала двигателя к валу рабочих органов. В механических передачах вал с закрепленными на нем деталями, передающими вращение, называется ведущим, а вал с деталями вращения — ведомым. Все механические передачи можно разделить на: 1)Зубчатые передачи— это механизм, состоящий из 2-х зубчатых колес, сцепленных между собой.  а) В зависимости от конструкции и расположения зубчатых колес: - цилиндрические; - конические; - планетарные;  б) По способу зацепления зубьев: внешним и внутренним зацеплением. в) В зависимости от расположения зубьев: -прямозубые; -косозубые; -шевронные;      </vt:lpstr>
      <vt:lpstr>ЗУБЧАТЫЕ ПЕРЕДАЧИ</vt:lpstr>
      <vt:lpstr>  2) Ременная передача  — осуществляется при помощи двух шкивов, закрепленных на ведущем и ведомом валах, и надетого на эти шкивы ремня. Вращение от одного вала к другому передается посредством трения, возникшего между шкивом и ремнем.  Ремень в поперечном сечении может иметь форму прямоугольника — плоскоременная передача, трапеции — клиноременная передача, круга — круглоременная передача.   3) Червячная передача применяется для передачи движения между валами с пересекающимися осями.  Состоит она из винта со специальной резьбой (червяк) и зубчатого колеса с зубьями соответствующей формы 4) Цепная передача  состоит из 2-х закрепляемых на валах звездочек и шарнирной гибкой цепи, которая надевается на звездочки и служит для их связи  5) Фрикционная передача - состоит из 2-х катков, насаженных на валы и прижатых один к другому. Вращение от ведущего катка передается ведомому за счет силы трения. При передаче вращения между параллельными валами применяются цилиндрические передачи, между пересекающимися валами — конические.      </vt:lpstr>
      <vt:lpstr>ПЕРЕДАТОЧНЫЕ МЕХАНИЗМЫ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марина владимировна</cp:lastModifiedBy>
  <cp:revision>161</cp:revision>
  <dcterms:modified xsi:type="dcterms:W3CDTF">2015-04-25T08:44:03Z</dcterms:modified>
</cp:coreProperties>
</file>