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64" r:id="rId5"/>
    <p:sldId id="267" r:id="rId6"/>
    <p:sldId id="260" r:id="rId7"/>
    <p:sldId id="259" r:id="rId8"/>
    <p:sldId id="258" r:id="rId9"/>
    <p:sldId id="262" r:id="rId10"/>
    <p:sldId id="266" r:id="rId11"/>
    <p:sldId id="263" r:id="rId12"/>
    <p:sldId id="268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D154A72-08B0-485E-9DDD-A5C9D50D8CA9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35647B-2EDF-4171-9DC7-65B5AD892EF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Экономическое развитие России во второй половине </a:t>
            </a:r>
            <a:r>
              <a:rPr lang="en-US" b="1" i="1" u="sng" dirty="0" smtClean="0"/>
              <a:t>XVIII </a:t>
            </a:r>
            <a:r>
              <a:rPr lang="ru-RU" b="1" i="1" u="sng" dirty="0" smtClean="0"/>
              <a:t>века.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48532" y="5445224"/>
            <a:ext cx="4355976" cy="1752600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tx1"/>
                </a:solidFill>
              </a:rPr>
              <a:t>Работу выполнила </a:t>
            </a:r>
            <a:r>
              <a:rPr lang="ru-RU" sz="1800" b="1" i="1" dirty="0">
                <a:solidFill>
                  <a:schemeClr val="tx1"/>
                </a:solidFill>
              </a:rPr>
              <a:t> </a:t>
            </a:r>
            <a:r>
              <a:rPr lang="ru-RU" sz="1800" b="1" i="1" dirty="0" smtClean="0">
                <a:solidFill>
                  <a:schemeClr val="tx1"/>
                </a:solidFill>
              </a:rPr>
              <a:t> </a:t>
            </a:r>
            <a:r>
              <a:rPr lang="ru-RU" sz="1800" b="1" i="1" dirty="0" err="1" smtClean="0">
                <a:solidFill>
                  <a:schemeClr val="tx1"/>
                </a:solidFill>
              </a:rPr>
              <a:t>Златогуре</a:t>
            </a:r>
            <a:r>
              <a:rPr lang="ru-RU" sz="1800" b="1" i="1" dirty="0" smtClean="0">
                <a:solidFill>
                  <a:schemeClr val="tx1"/>
                </a:solidFill>
              </a:rPr>
              <a:t> Олеся.</a:t>
            </a:r>
          </a:p>
          <a:p>
            <a:r>
              <a:rPr lang="ru-RU" sz="1800" b="1" i="1" dirty="0">
                <a:solidFill>
                  <a:schemeClr val="tx1"/>
                </a:solidFill>
              </a:rPr>
              <a:t>ученица </a:t>
            </a:r>
            <a:r>
              <a:rPr lang="ru-RU" sz="1800" b="1" i="1" dirty="0" smtClean="0">
                <a:solidFill>
                  <a:schemeClr val="tx1"/>
                </a:solidFill>
              </a:rPr>
              <a:t>  7 </a:t>
            </a:r>
            <a:r>
              <a:rPr lang="ru-RU" sz="1800" b="1" i="1" dirty="0">
                <a:solidFill>
                  <a:schemeClr val="tx1"/>
                </a:solidFill>
              </a:rPr>
              <a:t>класса «А</a:t>
            </a:r>
            <a:r>
              <a:rPr lang="ru-RU" sz="1800" b="1" i="1" dirty="0" smtClean="0">
                <a:solidFill>
                  <a:schemeClr val="tx1"/>
                </a:solidFill>
              </a:rPr>
              <a:t>»:</a:t>
            </a:r>
          </a:p>
          <a:p>
            <a:r>
              <a:rPr lang="ru-RU" sz="1800" b="1" i="1" dirty="0" smtClean="0">
                <a:solidFill>
                  <a:schemeClr val="tx1"/>
                </a:solidFill>
              </a:rPr>
              <a:t>ГБОУ СОШ №629</a:t>
            </a:r>
          </a:p>
          <a:p>
            <a:r>
              <a:rPr lang="ru-RU" sz="1800" b="1" i="1" dirty="0" smtClean="0">
                <a:solidFill>
                  <a:schemeClr val="tx1"/>
                </a:solidFill>
              </a:rPr>
              <a:t>Г. Москвы</a:t>
            </a:r>
            <a:endParaRPr lang="ru-RU" sz="1800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Pushechny-dv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500173"/>
            <a:ext cx="5667542" cy="3926797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-285776"/>
            <a:ext cx="7406640" cy="1472184"/>
          </a:xfrm>
        </p:spPr>
        <p:txBody>
          <a:bodyPr/>
          <a:lstStyle/>
          <a:p>
            <a:r>
              <a:rPr lang="ru-RU" b="1" i="1" u="sng" dirty="0" smtClean="0"/>
              <a:t>Финансы.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285860"/>
            <a:ext cx="7406640" cy="2221878"/>
          </a:xfrm>
        </p:spPr>
        <p:txBody>
          <a:bodyPr>
            <a:normAutofit/>
          </a:bodyPr>
          <a:lstStyle/>
          <a:p>
            <a:r>
              <a:rPr lang="ru-RU" dirty="0" smtClean="0"/>
              <a:t>1.Рост налогов.</a:t>
            </a:r>
          </a:p>
          <a:p>
            <a:r>
              <a:rPr lang="ru-RU" dirty="0" smtClean="0"/>
              <a:t>2.Казна увеличилась в четыре раза.</a:t>
            </a:r>
          </a:p>
          <a:p>
            <a:r>
              <a:rPr lang="ru-RU" dirty="0" smtClean="0"/>
              <a:t>3.Расходы на содержание государственного управления выросли.( с 22% до 50 %)</a:t>
            </a:r>
          </a:p>
          <a:p>
            <a:endParaRPr lang="ru-RU" dirty="0"/>
          </a:p>
        </p:txBody>
      </p:sp>
      <p:pic>
        <p:nvPicPr>
          <p:cNvPr id="4" name="Рисунок 3" descr="1290079671_serebryannaya-moneta-altynnik-ves-08-g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3643314"/>
            <a:ext cx="6072230" cy="3023873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0"/>
            <a:ext cx="7406640" cy="1472184"/>
          </a:xfrm>
        </p:spPr>
        <p:txBody>
          <a:bodyPr/>
          <a:lstStyle/>
          <a:p>
            <a:r>
              <a:rPr lang="ru-RU" b="1" i="1" u="sng" dirty="0" smtClean="0"/>
              <a:t>Итоги развития экономики.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7406640" cy="3929090"/>
          </a:xfrm>
        </p:spPr>
        <p:txBody>
          <a:bodyPr>
            <a:noAutofit/>
          </a:bodyPr>
          <a:lstStyle/>
          <a:p>
            <a:r>
              <a:rPr lang="ru-RU" sz="3200" dirty="0" smtClean="0"/>
              <a:t>1.Нарастание развития новых форм хозяйства, основанных на наемном труде и рыночных отношениях.</a:t>
            </a:r>
          </a:p>
          <a:p>
            <a:r>
              <a:rPr lang="ru-RU" sz="3200" dirty="0" smtClean="0"/>
              <a:t>2.Сохранение крепостнической системы тяжелым бременем ложилось на экономику страны, в особенности на крестьянское население.</a:t>
            </a:r>
            <a:endParaRPr lang="ru-RU" sz="32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/>
              <a:t>Вопросы.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524000"/>
            <a:ext cx="4786346" cy="4663440"/>
          </a:xfrm>
        </p:spPr>
        <p:txBody>
          <a:bodyPr>
            <a:normAutofit/>
          </a:bodyPr>
          <a:lstStyle/>
          <a:p>
            <a:r>
              <a:rPr lang="ru-RU" dirty="0" smtClean="0"/>
              <a:t>Кто и в каком году выступили учредителями Вольного экономического общества?</a:t>
            </a:r>
          </a:p>
          <a:p>
            <a:r>
              <a:rPr lang="ru-RU" dirty="0" smtClean="0"/>
              <a:t>Какой город был ведущим в развитии промышленности?</a:t>
            </a:r>
          </a:p>
          <a:p>
            <a:r>
              <a:rPr lang="ru-RU" dirty="0" smtClean="0"/>
              <a:t>За счет чего  сельское хозяйство?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1765 году сановники Г.Г. Орлов и Р.И. Воронцов </a:t>
            </a:r>
          </a:p>
          <a:p>
            <a:r>
              <a:rPr lang="ru-RU" dirty="0" smtClean="0"/>
              <a:t>Москва.</a:t>
            </a:r>
          </a:p>
          <a:p>
            <a:endParaRPr lang="ru-RU" dirty="0" smtClean="0"/>
          </a:p>
          <a:p>
            <a:r>
              <a:rPr lang="ru-RU" dirty="0" smtClean="0"/>
              <a:t>За счет освоения малонаселенных земель в </a:t>
            </a:r>
            <a:r>
              <a:rPr lang="ru-RU" dirty="0" err="1" smtClean="0"/>
              <a:t>Новороссии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7360" y="0"/>
            <a:ext cx="7406640" cy="1472184"/>
          </a:xfrm>
        </p:spPr>
        <p:txBody>
          <a:bodyPr>
            <a:noAutofit/>
          </a:bodyPr>
          <a:lstStyle/>
          <a:p>
            <a:r>
              <a:rPr lang="ru-RU" sz="5400" b="1" i="1" u="sng" dirty="0" smtClean="0"/>
              <a:t>Спасибо за внимание!</a:t>
            </a:r>
            <a:endParaRPr lang="ru-RU" sz="54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opy_0_oldrybin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8940" y="1928802"/>
            <a:ext cx="8185060" cy="4929197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-357214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i="1" u="sng" dirty="0" smtClean="0"/>
              <a:t>План </a:t>
            </a:r>
            <a:endParaRPr lang="ru-RU" sz="48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357298"/>
            <a:ext cx="7200928" cy="550070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1.Начало разложения феодально-крепостнической системы.</a:t>
            </a:r>
          </a:p>
          <a:p>
            <a:pPr algn="l"/>
            <a:r>
              <a:rPr lang="ru-RU" sz="3200" dirty="0" smtClean="0"/>
              <a:t>2.Вольное экономическое общество.</a:t>
            </a:r>
          </a:p>
          <a:p>
            <a:pPr algn="l"/>
            <a:r>
              <a:rPr lang="ru-RU" sz="3200" dirty="0" smtClean="0"/>
              <a:t>3.Сельское хозяйство.</a:t>
            </a:r>
          </a:p>
          <a:p>
            <a:pPr algn="l"/>
            <a:r>
              <a:rPr lang="ru-RU" sz="3200" dirty="0" smtClean="0"/>
              <a:t>4.Промышленность</a:t>
            </a:r>
          </a:p>
          <a:p>
            <a:pPr algn="l"/>
            <a:r>
              <a:rPr lang="ru-RU" sz="3200" dirty="0" smtClean="0"/>
              <a:t>5. Торговля.</a:t>
            </a:r>
          </a:p>
          <a:p>
            <a:pPr algn="l"/>
            <a:r>
              <a:rPr lang="ru-RU" sz="3200" dirty="0" smtClean="0"/>
              <a:t>6.Финансы.</a:t>
            </a:r>
          </a:p>
          <a:p>
            <a:pPr algn="l"/>
            <a:r>
              <a:rPr lang="ru-RU" sz="3200" dirty="0" smtClean="0"/>
              <a:t>5.Итоги развития экономики.</a:t>
            </a:r>
          </a:p>
          <a:p>
            <a:pPr algn="l"/>
            <a:r>
              <a:rPr lang="ru-RU" sz="3200" dirty="0" smtClean="0"/>
              <a:t>6.Вопросы.</a:t>
            </a:r>
            <a:endParaRPr lang="ru-RU" sz="3200" dirty="0"/>
          </a:p>
        </p:txBody>
      </p:sp>
      <p:pic>
        <p:nvPicPr>
          <p:cNvPr id="5" name="Рисунок 4" descr="766a2492370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65475" y="3429000"/>
            <a:ext cx="3378525" cy="2447485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6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5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7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6776" y="0"/>
            <a:ext cx="7997224" cy="1472184"/>
          </a:xfrm>
        </p:spPr>
        <p:txBody>
          <a:bodyPr>
            <a:normAutofit fontScale="90000"/>
          </a:bodyPr>
          <a:lstStyle/>
          <a:p>
            <a:r>
              <a:rPr lang="ru-RU" sz="4400" b="1" i="1" u="sng" dirty="0" smtClean="0"/>
              <a:t>Начало разложения феодально-крепостнической системы.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785926"/>
            <a:ext cx="7858148" cy="4714884"/>
          </a:xfrm>
        </p:spPr>
        <p:txBody>
          <a:bodyPr>
            <a:normAutofit/>
          </a:bodyPr>
          <a:lstStyle/>
          <a:p>
            <a:r>
              <a:rPr lang="ru-RU" dirty="0" smtClean="0"/>
              <a:t>Во-первых, оказалась утраченной натуральная замкнутость помещичьего и крестьянского хозяйств.</a:t>
            </a:r>
          </a:p>
          <a:p>
            <a:endParaRPr lang="ru-RU" dirty="0" smtClean="0"/>
          </a:p>
          <a:p>
            <a:r>
              <a:rPr lang="ru-RU" dirty="0" smtClean="0"/>
              <a:t>Во-вторых, появились ростки новой экономической системы, основанной на наемном труде.</a:t>
            </a:r>
          </a:p>
          <a:p>
            <a:endParaRPr lang="ru-RU" dirty="0" smtClean="0"/>
          </a:p>
          <a:p>
            <a:r>
              <a:rPr lang="ru-RU" dirty="0" smtClean="0"/>
              <a:t>В-третьих, сохранившиеся крепостнические порядки тормозили развитие новых форм труда.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839100" cy="1472184"/>
          </a:xfrm>
        </p:spPr>
        <p:txBody>
          <a:bodyPr>
            <a:normAutofit fontScale="90000"/>
          </a:bodyPr>
          <a:lstStyle/>
          <a:p>
            <a:r>
              <a:rPr lang="ru-RU" sz="4400" b="1" i="1" u="sng" dirty="0" smtClean="0"/>
              <a:t>Начало разложения феодально-крепостнической системы.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857364"/>
            <a:ext cx="4500562" cy="4357718"/>
          </a:xfrm>
        </p:spPr>
        <p:txBody>
          <a:bodyPr>
            <a:normAutofit/>
          </a:bodyPr>
          <a:lstStyle/>
          <a:p>
            <a:r>
              <a:rPr lang="ru-RU" dirty="0" smtClean="0"/>
              <a:t>В-четвертых, усилилось ограбление крестьянства помещиками и государством.</a:t>
            </a:r>
          </a:p>
          <a:p>
            <a:endParaRPr lang="ru-RU" dirty="0" smtClean="0"/>
          </a:p>
          <a:p>
            <a:r>
              <a:rPr lang="ru-RU" dirty="0" smtClean="0"/>
              <a:t>В-пятых, разорение и упадок переживало крестьянское хозяйство, являвшееся основой экономической системы страны.</a:t>
            </a:r>
            <a:endParaRPr lang="ru-RU" dirty="0"/>
          </a:p>
        </p:txBody>
      </p:sp>
      <p:pic>
        <p:nvPicPr>
          <p:cNvPr id="4" name="Рисунок 3" descr="v8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141" y="1428736"/>
            <a:ext cx="3809859" cy="5175965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0"/>
            <a:ext cx="7406640" cy="1472184"/>
          </a:xfrm>
        </p:spPr>
        <p:txBody>
          <a:bodyPr/>
          <a:lstStyle/>
          <a:p>
            <a:r>
              <a:rPr lang="ru-RU" b="1" i="1" u="sng" dirty="0" smtClean="0"/>
              <a:t>Вольное экономическое общество.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 1765 году ближайшие к императрице сановники Г.Г. Орлов и Р.И. Воронцов выступили учредителями Вольного экономического общества.</a:t>
            </a:r>
            <a:endParaRPr lang="ru-RU" dirty="0"/>
          </a:p>
        </p:txBody>
      </p:sp>
      <p:pic>
        <p:nvPicPr>
          <p:cNvPr id="4" name="Рисунок 3" descr="4431445f1fadbf289a8e9e5a067a940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3428999"/>
            <a:ext cx="2745479" cy="3429001"/>
          </a:xfrm>
          <a:prstGeom prst="rect">
            <a:avLst/>
          </a:prstGeom>
        </p:spPr>
      </p:pic>
      <p:pic>
        <p:nvPicPr>
          <p:cNvPr id="5" name="Рисунок 4" descr="Voronz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319233"/>
            <a:ext cx="2686052" cy="35387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14744" y="4214818"/>
            <a:ext cx="1244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Г.Г. Орлов.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19901" y="4214818"/>
            <a:ext cx="1624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Р.И.Воронцов.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-500090"/>
            <a:ext cx="7406640" cy="1472184"/>
          </a:xfrm>
        </p:spPr>
        <p:txBody>
          <a:bodyPr/>
          <a:lstStyle/>
          <a:p>
            <a:r>
              <a:rPr lang="ru-RU" b="1" i="1" u="sng" dirty="0" smtClean="0"/>
              <a:t>Сельское хозяйство.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413824"/>
            <a:ext cx="7835268" cy="207170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Сельское хозяйство развивалось, в основном, экстенсивно - за счет освоения малонаселенных земель в </a:t>
            </a:r>
            <a:r>
              <a:rPr lang="ru-RU" dirty="0" err="1" smtClean="0"/>
              <a:t>Новороссии</a:t>
            </a:r>
            <a:r>
              <a:rPr lang="ru-RU" dirty="0" smtClean="0"/>
              <a:t>. Для привлечения сюда населения правительство выделяло участки по 60 десятин всем желающим, за исключением крепостных. </a:t>
            </a:r>
            <a:endParaRPr lang="ru-RU" dirty="0"/>
          </a:p>
        </p:txBody>
      </p:sp>
      <p:pic>
        <p:nvPicPr>
          <p:cNvPr id="4" name="Рисунок 3" descr="Moscow_Gonch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10" y="1214422"/>
            <a:ext cx="3929090" cy="3199402"/>
          </a:xfrm>
          <a:prstGeom prst="rect">
            <a:avLst/>
          </a:prstGeom>
        </p:spPr>
      </p:pic>
      <p:pic>
        <p:nvPicPr>
          <p:cNvPr id="5" name="Рисунок 4" descr="post-486-0-95125900-14188374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285860"/>
            <a:ext cx="4213611" cy="2714644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-500090"/>
            <a:ext cx="7406640" cy="1472184"/>
          </a:xfrm>
        </p:spPr>
        <p:txBody>
          <a:bodyPr/>
          <a:lstStyle/>
          <a:p>
            <a:r>
              <a:rPr lang="ru-RU" b="1" i="1" u="sng" dirty="0" smtClean="0"/>
              <a:t>Промышленность.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000108"/>
            <a:ext cx="7335202" cy="34671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В российской промышленности во второй половине XVIII в. произошли большие изменения. </a:t>
            </a:r>
          </a:p>
          <a:p>
            <a:r>
              <a:rPr lang="ru-RU" b="1" i="1" dirty="0" smtClean="0"/>
              <a:t>1.Число мануфактур выросло до 1200. </a:t>
            </a:r>
          </a:p>
          <a:p>
            <a:r>
              <a:rPr lang="ru-RU" b="1" i="1" dirty="0" smtClean="0"/>
              <a:t>2.Увеличилась выплавка чугуна.</a:t>
            </a:r>
          </a:p>
          <a:p>
            <a:r>
              <a:rPr lang="ru-RU" b="1" i="1" dirty="0" smtClean="0"/>
              <a:t>3. Успешно развивались парусно-полотняные и суконные мануфактуры. </a:t>
            </a:r>
          </a:p>
          <a:p>
            <a:r>
              <a:rPr lang="ru-RU" b="1" i="1" dirty="0" smtClean="0"/>
              <a:t>4.Быстрый рост производства объяснялся спросом со стороны российской казны и европейских стран.</a:t>
            </a:r>
          </a:p>
          <a:p>
            <a:r>
              <a:rPr lang="ru-RU" b="1" i="1" dirty="0" smtClean="0"/>
              <a:t>5.Новая отрасль – хлопчатобумажное производство.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22b30ba0c96a3ccdb3320ea6cfa178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4018339"/>
            <a:ext cx="3786214" cy="28396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84618" y="5357826"/>
            <a:ext cx="235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Мануфактуры.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-500090"/>
            <a:ext cx="7406640" cy="1472184"/>
          </a:xfrm>
        </p:spPr>
        <p:txBody>
          <a:bodyPr/>
          <a:lstStyle/>
          <a:p>
            <a:r>
              <a:rPr lang="ru-RU" b="1" i="1" u="sng" dirty="0" smtClean="0"/>
              <a:t>Промышленность.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428736"/>
            <a:ext cx="4000528" cy="5072074"/>
          </a:xfrm>
        </p:spPr>
        <p:txBody>
          <a:bodyPr>
            <a:normAutofit/>
          </a:bodyPr>
          <a:lstStyle/>
          <a:p>
            <a:r>
              <a:rPr lang="ru-RU" dirty="0" smtClean="0"/>
              <a:t>Ведущим центром текстильной  промышленности была Москва. Центрами парусно-полотняной промышленности были Ярославль и Кострома. Суконное производство сосредоточилось на юге.</a:t>
            </a:r>
            <a:endParaRPr lang="ru-RU" dirty="0"/>
          </a:p>
        </p:txBody>
      </p:sp>
      <p:pic>
        <p:nvPicPr>
          <p:cNvPr id="4" name="Рисунок 3" descr="суконная фабb66c1061298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428736"/>
            <a:ext cx="3810000" cy="2552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4942" y="1000108"/>
            <a:ext cx="2722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Суконная фабрика.</a:t>
            </a:r>
            <a:endParaRPr lang="ru-RU" sz="2400" dirty="0"/>
          </a:p>
        </p:txBody>
      </p:sp>
      <p:pic>
        <p:nvPicPr>
          <p:cNvPr id="6" name="Рисунок 5" descr="текстильinzhe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4078032"/>
            <a:ext cx="3786214" cy="2779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71670" y="5500702"/>
            <a:ext cx="26548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Текстильная</a:t>
            </a:r>
          </a:p>
          <a:p>
            <a:r>
              <a:rPr lang="ru-RU" sz="2400" dirty="0" smtClean="0"/>
              <a:t> промышленность.</a:t>
            </a:r>
            <a:endParaRPr lang="ru-RU" sz="24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-500090"/>
            <a:ext cx="7406640" cy="1472184"/>
          </a:xfrm>
        </p:spPr>
        <p:txBody>
          <a:bodyPr/>
          <a:lstStyle/>
          <a:p>
            <a:r>
              <a:rPr lang="ru-RU" b="1" i="1" u="sng" dirty="0" smtClean="0"/>
              <a:t>Торговля.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05494" y="928646"/>
            <a:ext cx="3338506" cy="5929354"/>
          </a:xfrm>
        </p:spPr>
        <p:txBody>
          <a:bodyPr>
            <a:normAutofit/>
          </a:bodyPr>
          <a:lstStyle/>
          <a:p>
            <a:r>
              <a:rPr lang="ru-RU" dirty="0" smtClean="0"/>
              <a:t>Крупными центрами внутренней торговли являлись ярмарки. Важнейшими среди них были: </a:t>
            </a:r>
            <a:r>
              <a:rPr lang="ru-RU" dirty="0" err="1" smtClean="0"/>
              <a:t>Макарьевская</a:t>
            </a:r>
            <a:r>
              <a:rPr lang="ru-RU" dirty="0" smtClean="0"/>
              <a:t>, </a:t>
            </a:r>
            <a:r>
              <a:rPr lang="ru-RU" dirty="0" err="1" smtClean="0"/>
              <a:t>Ирбитская</a:t>
            </a:r>
            <a:r>
              <a:rPr lang="ru-RU" dirty="0" smtClean="0"/>
              <a:t> (в Сибири), Оренбургская и некоторые другие. </a:t>
            </a:r>
            <a:endParaRPr lang="ru-RU" dirty="0"/>
          </a:p>
        </p:txBody>
      </p:sp>
      <p:pic>
        <p:nvPicPr>
          <p:cNvPr id="5" name="Рисунок 4" descr="121-koen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3500438"/>
            <a:ext cx="4183066" cy="2718993"/>
          </a:xfrm>
          <a:prstGeom prst="rect">
            <a:avLst/>
          </a:prstGeom>
        </p:spPr>
      </p:pic>
      <p:pic>
        <p:nvPicPr>
          <p:cNvPr id="4" name="Рисунок 3" descr="36475791_0KulikovIS_Yarmarka1910_M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1357298"/>
            <a:ext cx="3894975" cy="258921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138</TotalTime>
  <Words>411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Экономическое развитие России во второй половине XVIII века.</vt:lpstr>
      <vt:lpstr>План </vt:lpstr>
      <vt:lpstr>Начало разложения феодально-крепостнической системы.</vt:lpstr>
      <vt:lpstr>Начало разложения феодально-крепостнической системы.</vt:lpstr>
      <vt:lpstr>Вольное экономическое общество.</vt:lpstr>
      <vt:lpstr>Сельское хозяйство.</vt:lpstr>
      <vt:lpstr>Промышленность.</vt:lpstr>
      <vt:lpstr>Промышленность.</vt:lpstr>
      <vt:lpstr>Торговля.</vt:lpstr>
      <vt:lpstr>Финансы.</vt:lpstr>
      <vt:lpstr>Итоги развития экономики.</vt:lpstr>
      <vt:lpstr>Вопросы.</vt:lpstr>
      <vt:lpstr>Спасибо за внимание!</vt:lpstr>
    </vt:vector>
  </TitlesOfParts>
  <Company>G580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Экономическое развитие России во второй половине XVIII века.</dc:title>
  <dc:creator>Lenovo</dc:creator>
  <cp:lastModifiedBy>lvl308</cp:lastModifiedBy>
  <cp:revision>12</cp:revision>
  <dcterms:created xsi:type="dcterms:W3CDTF">2015-04-13T18:46:51Z</dcterms:created>
  <dcterms:modified xsi:type="dcterms:W3CDTF">2015-04-22T13:22:02Z</dcterms:modified>
</cp:coreProperties>
</file>