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E2C63D-98E9-48EB-9F75-08F71D6D19C7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4B1A69-D40A-49BB-AD6C-4083F46A1F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E2C63D-98E9-48EB-9F75-08F71D6D19C7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4B1A69-D40A-49BB-AD6C-4083F46A1F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E2C63D-98E9-48EB-9F75-08F71D6D19C7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4B1A69-D40A-49BB-AD6C-4083F46A1F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E2C63D-98E9-48EB-9F75-08F71D6D19C7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4B1A69-D40A-49BB-AD6C-4083F46A1F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E2C63D-98E9-48EB-9F75-08F71D6D19C7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4B1A69-D40A-49BB-AD6C-4083F46A1F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E2C63D-98E9-48EB-9F75-08F71D6D19C7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4B1A69-D40A-49BB-AD6C-4083F46A1F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E2C63D-98E9-48EB-9F75-08F71D6D19C7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4B1A69-D40A-49BB-AD6C-4083F46A1F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E2C63D-98E9-48EB-9F75-08F71D6D19C7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4B1A69-D40A-49BB-AD6C-4083F46A1F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E2C63D-98E9-48EB-9F75-08F71D6D19C7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4B1A69-D40A-49BB-AD6C-4083F46A1F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E2C63D-98E9-48EB-9F75-08F71D6D19C7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4B1A69-D40A-49BB-AD6C-4083F46A1F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E2C63D-98E9-48EB-9F75-08F71D6D19C7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4B1A69-D40A-49BB-AD6C-4083F46A1F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9E2C63D-98E9-48EB-9F75-08F71D6D19C7}" type="datetimeFigureOut">
              <a:rPr lang="ru-RU" smtClean="0"/>
              <a:pPr/>
              <a:t>25.02.2015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74B1A69-D40A-49BB-AD6C-4083F46A1FD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Использование игровых технологий ТРИЗ в работе с детьми среднего дошкольного возраста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4293096"/>
            <a:ext cx="7772400" cy="1584176"/>
          </a:xfrm>
        </p:spPr>
        <p:txBody>
          <a:bodyPr>
            <a:normAutofit/>
          </a:bodyPr>
          <a:lstStyle/>
          <a:p>
            <a:r>
              <a:rPr lang="ru-RU" dirty="0" smtClean="0"/>
              <a:t>Подготовила:</a:t>
            </a:r>
          </a:p>
          <a:p>
            <a:r>
              <a:rPr lang="ru-RU" dirty="0" smtClean="0"/>
              <a:t>воспитатель </a:t>
            </a:r>
          </a:p>
          <a:p>
            <a:r>
              <a:rPr lang="ru-RU" dirty="0" smtClean="0"/>
              <a:t>Стрельцова О. А.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33400"/>
            <a:ext cx="7755008" cy="914400"/>
          </a:xfrm>
        </p:spPr>
        <p:txBody>
          <a:bodyPr/>
          <a:lstStyle/>
          <a:p>
            <a:pPr algn="ctr"/>
            <a:r>
              <a:rPr lang="ru-RU" dirty="0" smtClean="0"/>
              <a:t>Взаимодействие между воспитателем и ребёнком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1484784"/>
            <a:ext cx="7771068" cy="4169762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r>
              <a:rPr lang="ru-RU" dirty="0" smtClean="0"/>
              <a:t>Во </a:t>
            </a:r>
            <a:r>
              <a:rPr lang="ru-RU" dirty="0" smtClean="0"/>
              <a:t>время проведения ТРИЗ (игры для дошкольников) общение между детьми и взрослым должно строиться по определенным </a:t>
            </a:r>
            <a:r>
              <a:rPr lang="ru-RU" dirty="0" smtClean="0"/>
              <a:t>принципам:</a:t>
            </a:r>
          </a:p>
          <a:p>
            <a:r>
              <a:rPr lang="ru-RU" dirty="0" smtClean="0"/>
              <a:t> При </a:t>
            </a:r>
            <a:r>
              <a:rPr lang="ru-RU" dirty="0" smtClean="0"/>
              <a:t>ответе детей их необходимо слушать внимательно, восхищаться новой идеей. </a:t>
            </a:r>
            <a:endParaRPr lang="ru-RU" dirty="0" smtClean="0"/>
          </a:p>
          <a:p>
            <a:r>
              <a:rPr lang="ru-RU" dirty="0" smtClean="0"/>
              <a:t>Отсутствие </a:t>
            </a:r>
            <a:r>
              <a:rPr lang="ru-RU" dirty="0" smtClean="0"/>
              <a:t>отрицательных оценок и критики в адрес ребенка. </a:t>
            </a:r>
            <a:endParaRPr lang="ru-RU" dirty="0" smtClean="0"/>
          </a:p>
          <a:p>
            <a:r>
              <a:rPr lang="ru-RU" dirty="0" smtClean="0"/>
              <a:t>Привычные </a:t>
            </a:r>
            <a:r>
              <a:rPr lang="ru-RU" dirty="0" smtClean="0"/>
              <a:t>оценочные слова заменяются и разбавляются синонимами, например, использовать не слово "правильно", а слова "замечательно", "здорово", "интересное решение", "необычный подход". </a:t>
            </a:r>
            <a:endParaRPr lang="ru-RU" dirty="0" smtClean="0"/>
          </a:p>
          <a:p>
            <a:r>
              <a:rPr lang="ru-RU" dirty="0" smtClean="0"/>
              <a:t>Поддерживать </a:t>
            </a:r>
            <a:r>
              <a:rPr lang="ru-RU" dirty="0" smtClean="0"/>
              <a:t>ребенка, когда он хочет возразить взрослому, не пресекать этих попыток, наоборот, учить доказывать, возражать, аргументировать, отстаивать свою точку зрения. </a:t>
            </a:r>
            <a:endParaRPr lang="ru-RU" dirty="0" smtClean="0"/>
          </a:p>
          <a:p>
            <a:r>
              <a:rPr lang="ru-RU" dirty="0" smtClean="0"/>
              <a:t>Не </a:t>
            </a:r>
            <a:r>
              <a:rPr lang="ru-RU" dirty="0" smtClean="0"/>
              <a:t>бояться ошибок, а применять их для того, чтобы взглянуть на решение проблемы с другой стороны. </a:t>
            </a:r>
            <a:endParaRPr lang="ru-RU" dirty="0" smtClean="0"/>
          </a:p>
          <a:p>
            <a:r>
              <a:rPr lang="ru-RU" dirty="0" smtClean="0"/>
              <a:t>Общение </a:t>
            </a:r>
            <a:r>
              <a:rPr lang="ru-RU" dirty="0" smtClean="0"/>
              <a:t>детей и воспитателя должно сопровождаться только положительными впечатлениями: радостью нового открытия, творчества, осознанием собственной значимости. </a:t>
            </a:r>
            <a:endParaRPr lang="ru-RU" dirty="0" smtClean="0"/>
          </a:p>
          <a:p>
            <a:r>
              <a:rPr lang="ru-RU" dirty="0" smtClean="0"/>
              <a:t>Мотивация </a:t>
            </a:r>
            <a:r>
              <a:rPr lang="ru-RU" dirty="0" smtClean="0"/>
              <a:t>ребенка на активное участие в играх и занятиях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48680"/>
            <a:ext cx="8183880" cy="54863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556792"/>
            <a:ext cx="8183880" cy="295232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chemeClr val="accent1"/>
                </a:solidFill>
              </a:rPr>
              <a:t>Спасибо за внимание </a:t>
            </a:r>
            <a:r>
              <a:rPr lang="ru-RU" sz="4400" b="1" dirty="0" smtClean="0">
                <a:solidFill>
                  <a:schemeClr val="accent1"/>
                </a:solidFill>
              </a:rPr>
              <a:t>!</a:t>
            </a:r>
          </a:p>
          <a:p>
            <a:pPr algn="ctr">
              <a:buNone/>
            </a:pPr>
            <a:endParaRPr lang="ru-RU" sz="4400" b="1" smtClean="0">
              <a:solidFill>
                <a:schemeClr val="accent1"/>
              </a:solidFill>
            </a:endParaRPr>
          </a:p>
          <a:p>
            <a:pPr algn="ctr">
              <a:buNone/>
            </a:pPr>
            <a:r>
              <a:rPr lang="ru-RU" sz="4400" b="1" smtClean="0">
                <a:solidFill>
                  <a:schemeClr val="accent1"/>
                </a:solidFill>
              </a:rPr>
              <a:t>Творческих </a:t>
            </a:r>
            <a:r>
              <a:rPr lang="ru-RU" sz="4400" b="1" dirty="0" smtClean="0">
                <a:solidFill>
                  <a:schemeClr val="accent1"/>
                </a:solidFill>
              </a:rPr>
              <a:t>успехов в работе!</a:t>
            </a:r>
            <a:endParaRPr lang="ru-RU" sz="44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33400"/>
            <a:ext cx="7755008" cy="9144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67544" y="404664"/>
            <a:ext cx="8352928" cy="6264696"/>
          </a:xfrm>
        </p:spPr>
        <p:txBody>
          <a:bodyPr>
            <a:normAutofit fontScale="25000" lnSpcReduction="20000"/>
          </a:bodyPr>
          <a:lstStyle/>
          <a:p>
            <a:pPr lvl="2" algn="ctr">
              <a:buNone/>
            </a:pPr>
            <a:r>
              <a:rPr lang="ru-RU" sz="3600" b="1" dirty="0" smtClean="0"/>
              <a:t>Психолого-педагогическая характеристика среднего дошкольного возраста.</a:t>
            </a:r>
            <a:endParaRPr lang="ru-RU" sz="3600" dirty="0" smtClean="0"/>
          </a:p>
          <a:p>
            <a:r>
              <a:rPr lang="ru-RU" sz="4000" dirty="0" smtClean="0"/>
              <a:t>Средний возраст - важнейший период в развитии дошкольника.</a:t>
            </a:r>
          </a:p>
          <a:p>
            <a:r>
              <a:rPr lang="ru-RU" sz="4000" dirty="0" smtClean="0"/>
              <a:t>Возросли физические возможности детей: движения их стали значительно более уверенными и разнообразными. В средней группе особенно важно наладить разумный двигательный режим.</a:t>
            </a:r>
          </a:p>
          <a:p>
            <a:r>
              <a:rPr lang="ru-RU" sz="4000" dirty="0" smtClean="0"/>
              <a:t>Средний дошкольник нуждается в содержательных контактах со сверстниками. Дети общаются по поводу игрушек, совместных игр, общих дел. Их речевые контакты становятся более длительными и активными.</a:t>
            </a:r>
          </a:p>
          <a:p>
            <a:r>
              <a:rPr lang="ru-RU" sz="4000" dirty="0" smtClean="0"/>
              <a:t>Дети легко объединяются в небольшие подгруппы на основе общих интересов, взаимных симпатий.</a:t>
            </a:r>
          </a:p>
          <a:p>
            <a:r>
              <a:rPr lang="ru-RU" sz="4000" dirty="0" smtClean="0"/>
              <a:t>Основным видом деятельности детей среднего возраста является игра, а также появляются продуктивные виды деятельности: рисование, лепка, конструирование.</a:t>
            </a:r>
          </a:p>
          <a:p>
            <a:r>
              <a:rPr lang="ru-RU" sz="4000" dirty="0" smtClean="0"/>
              <a:t>В сюжетных играх дети легко используют различные предметы-заместители (например, кубик в качестве мыла). Это развивает фантазию и воображение ребенка.</a:t>
            </a:r>
          </a:p>
          <a:p>
            <a:r>
              <a:rPr lang="ru-RU" sz="4000" dirty="0" smtClean="0"/>
              <a:t>В игре ребенку впервые открываются отношения, существующие между людьми, ребенок сам может выполнить ту или иную роль. В игре развивается умственная активность ребенка.</a:t>
            </a:r>
          </a:p>
          <a:p>
            <a:r>
              <a:rPr lang="ru-RU" sz="4000" dirty="0" smtClean="0"/>
              <a:t>Внутри игровой деятельности начинает складываться и учебная деятельность, которая позднее становится ведущей деятельностью. Дошкольник начинает учиться, играя - он к учению относится как к своеобразной ролевой игре с определенными правилами.</a:t>
            </a:r>
          </a:p>
          <a:p>
            <a:r>
              <a:rPr lang="ru-RU" sz="4000" dirty="0" smtClean="0"/>
              <a:t>В средней группе отдается предпочтение игровому построению всего образа жизни детей. В течение дня дети участвуют в разнообразных играх.</a:t>
            </a:r>
          </a:p>
          <a:p>
            <a:r>
              <a:rPr lang="ru-RU" sz="4000" dirty="0" smtClean="0"/>
              <a:t>Все виды занятий либо проходят в форме игры, либо содержат игровые ситуации и действия.</a:t>
            </a:r>
          </a:p>
          <a:p>
            <a:r>
              <a:rPr lang="ru-RU" sz="4000" dirty="0" smtClean="0"/>
              <a:t>Новые черты появляются в общении средних дошкольников с воспитателем. Дети стремятся к познавательному, интеллектуальному общению с взрослыми. Это проявляется в многочисленных вопросах детей к воспитателю: «Почему?», «Зачем?», «Для чего?».</a:t>
            </a:r>
          </a:p>
          <a:p>
            <a:r>
              <a:rPr lang="ru-RU" sz="4000" dirty="0" smtClean="0"/>
              <a:t>Способность детей устанавливать простейшие связи и отношения между объектами пробуждают интерес к окружающему миру.</a:t>
            </a:r>
          </a:p>
          <a:p>
            <a:r>
              <a:rPr lang="ru-RU" sz="4000" dirty="0" smtClean="0"/>
              <a:t>Доброжелательное, заинтересованное отношение воспитателя к детским вопросам и проблемам, готовность «на равных» обсуждать их с детьми помогает с одной стороны, поддержать и направить детскую познавательную активность в нужное русло, с другой - укрепляет доверие дошкольников к взрослому. Это способствует появлению чувства уважения к старшим.</a:t>
            </a:r>
          </a:p>
          <a:p>
            <a:r>
              <a:rPr lang="ru-RU" sz="4000" dirty="0" smtClean="0"/>
              <a:t>Дошкольник пятого года жизни отличается высокой активностью. Это создаёт новые возможности для развития самостоятельности во всех сферах его жизни.</a:t>
            </a:r>
          </a:p>
          <a:p>
            <a:r>
              <a:rPr lang="ru-RU" sz="4000" dirty="0" smtClean="0"/>
              <a:t>Наблюдается пробуждение интереса к правилам поведения.        </a:t>
            </a:r>
          </a:p>
          <a:p>
            <a:r>
              <a:rPr lang="ru-RU" sz="4000" dirty="0" smtClean="0"/>
              <a:t>Главное предвидеть поступки детей и заблаговременно ориентировать их на правильное поведение.</a:t>
            </a:r>
          </a:p>
          <a:p>
            <a:r>
              <a:rPr lang="ru-RU" sz="4000" dirty="0" smtClean="0"/>
              <a:t>Дети среднего возраста отличаются высокой эмоциональностью, ярко и непосредственно выражают свои чувства.</a:t>
            </a:r>
          </a:p>
          <a:p>
            <a:r>
              <a:rPr lang="ru-RU" sz="4000" dirty="0" smtClean="0"/>
              <a:t>Воспитатель пробуждает эмоциональную отзывчивость детей, направляет ее на сочувствие сверстникам, элементарную взаимопомощь.</a:t>
            </a:r>
          </a:p>
          <a:p>
            <a:r>
              <a:rPr lang="ru-RU" sz="4000" dirty="0" smtClean="0"/>
              <a:t>Развиваются эстетические чувства детей.</a:t>
            </a:r>
          </a:p>
          <a:p>
            <a:r>
              <a:rPr lang="ru-RU" sz="4000" dirty="0" smtClean="0"/>
              <a:t>Они замечают красоту природы, звучание музыки. Ребенку в этом помогает взрослый. Внимательное, заботливое отношение к детям, умение поддержать их познавательную активность и развить самостоятельность, организация разнообразной деятельности составляет основу правильного воспитания и полноценного развития детей в средней группе детского сада.</a:t>
            </a:r>
          </a:p>
          <a:p>
            <a:r>
              <a:rPr lang="ru-RU" sz="4000" dirty="0" smtClean="0"/>
              <a:t>Воспитатель постепенно развивает игровой опыт каждого ребенка, помогает открывать новые возможности игрового отражения мира, пробуждает интерес к творческим проявлениям в игре и игровому общению со сверстниками.</a:t>
            </a:r>
          </a:p>
          <a:p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33400"/>
            <a:ext cx="7755008" cy="9144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Что такое ТРИЗ ?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1412776"/>
            <a:ext cx="4626159" cy="424177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Это уникальный инструмент:</a:t>
            </a:r>
          </a:p>
          <a:p>
            <a:pPr>
              <a:buNone/>
            </a:pPr>
            <a:endParaRPr lang="ru-RU" sz="2000" dirty="0" smtClean="0"/>
          </a:p>
          <a:p>
            <a:pPr>
              <a:buFont typeface="Wingdings" pitchFamily="2" charset="2"/>
              <a:buChar char="§"/>
            </a:pPr>
            <a:r>
              <a:rPr lang="ru-RU" sz="2000" dirty="0" smtClean="0"/>
              <a:t>Поиска нетривиальных идей;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/>
              <a:t>Выявления и решения многих творческих проблем;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 smtClean="0"/>
              <a:t>Развитие творческого мышления, формирования творческой личности.</a:t>
            </a:r>
          </a:p>
          <a:p>
            <a:pPr>
              <a:buNone/>
            </a:pPr>
            <a:endParaRPr lang="ru-RU" sz="2000" dirty="0"/>
          </a:p>
        </p:txBody>
      </p:sp>
      <p:pic>
        <p:nvPicPr>
          <p:cNvPr id="5" name="Рисунок 4" descr="image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64088" y="2060848"/>
            <a:ext cx="3168351" cy="36004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33400"/>
            <a:ext cx="7755008" cy="59134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Советы при работе по ТРИЗ - технологии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1124744"/>
            <a:ext cx="7771068" cy="4968552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/>
              <a:t>Формулируйте детям проблему в виде противоречия</a:t>
            </a:r>
          </a:p>
          <a:p>
            <a:pPr>
              <a:buNone/>
            </a:pPr>
            <a:r>
              <a:rPr lang="ru-RU" sz="2000" dirty="0" smtClean="0"/>
              <a:t>   </a:t>
            </a:r>
            <a:r>
              <a:rPr lang="ru-RU" sz="1800" dirty="0" smtClean="0"/>
              <a:t>(Дождь должен идти, чтобы был хороший урожай и его не должно быть, чтобы этот урожай можно было убрать).</a:t>
            </a:r>
          </a:p>
          <a:p>
            <a:r>
              <a:rPr lang="ru-RU" sz="2000" dirty="0" smtClean="0"/>
              <a:t>Знакомьте детей с противоречиями, используя загадки </a:t>
            </a:r>
            <a:r>
              <a:rPr lang="ru-RU" sz="1800" dirty="0" smtClean="0"/>
              <a:t>(Оранжевый, но не лиса; круглый, но не мяч; сочный, но не арбуз).</a:t>
            </a:r>
          </a:p>
          <a:p>
            <a:r>
              <a:rPr lang="ru-RU" sz="2000" dirty="0" smtClean="0"/>
              <a:t>Придумывайте для детей и вместе с детьми новые изобретательские задачи</a:t>
            </a:r>
          </a:p>
          <a:p>
            <a:pPr>
              <a:buNone/>
            </a:pPr>
            <a:r>
              <a:rPr lang="ru-RU" sz="1800" dirty="0" smtClean="0"/>
              <a:t>   (Он много хвалился, за что и поплатился (Колобок). Он её освободил, потому что полюбил(Царевна-лягушка)).</a:t>
            </a:r>
          </a:p>
          <a:p>
            <a:r>
              <a:rPr lang="ru-RU" sz="2000" dirty="0" smtClean="0"/>
              <a:t>Учите детей во всём видеть хорошие и плохие стороны </a:t>
            </a:r>
            <a:r>
              <a:rPr lang="ru-RU" sz="1800" dirty="0" smtClean="0"/>
              <a:t>(Огонь- хорошо или плохо? Доброта- хорошо или плохо?)</a:t>
            </a:r>
          </a:p>
          <a:p>
            <a:pPr>
              <a:buNone/>
            </a:pPr>
            <a:endParaRPr lang="ru-RU" sz="1800" dirty="0" smtClean="0"/>
          </a:p>
          <a:p>
            <a:pPr algn="ctr">
              <a:buNone/>
            </a:pPr>
            <a:r>
              <a:rPr lang="ru-RU" sz="1800" dirty="0" smtClean="0"/>
              <a:t>Таким образом, ТРИЗ, с одной стороны- занимательная игра, с другой- развитие умственной активности ребёнка через творчество </a:t>
            </a:r>
            <a:endParaRPr lang="ru-RU" sz="1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502920" y="6035040"/>
            <a:ext cx="8183880" cy="582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124744"/>
            <a:ext cx="8183880" cy="4464496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Ознакомление с методами ТРИЗ развивает интеллектуальные, познавательные и творческие способности дошкольников в разных видах деятельности: развитие речи, математике, изобразительной, театральной, игровой деятельностях, экологическом воспитании.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33400"/>
            <a:ext cx="7755008" cy="6633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1-й этап- Научить ребёнка находить и различать противоречия, которые окружают его повсюду.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39552" y="1196752"/>
            <a:ext cx="8136904" cy="51125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Игры: «Хорошо- плохо»</a:t>
            </a:r>
          </a:p>
          <a:p>
            <a:pPr>
              <a:buNone/>
            </a:pPr>
            <a:r>
              <a:rPr lang="ru-RU" sz="1800" dirty="0" smtClean="0"/>
              <a:t>Правила игры: Ведущим называется любой объект, явление, у которого определяются положительные и отрицательные свойства. Вопросы задаются по принципу: «Что-то хорошо- почему?», «Что- то плохо- почему?»- идут по цепочке.</a:t>
            </a:r>
          </a:p>
          <a:p>
            <a:pPr>
              <a:buNone/>
            </a:pPr>
            <a:r>
              <a:rPr lang="ru-RU" sz="2000" dirty="0" smtClean="0"/>
              <a:t>«Волшебный светофор»</a:t>
            </a:r>
          </a:p>
          <a:p>
            <a:pPr>
              <a:buNone/>
            </a:pPr>
            <a:r>
              <a:rPr lang="ru-RU" sz="1800" dirty="0" smtClean="0"/>
              <a:t>Правила игры: У «Волшебного светофора» красный цвет означает подсистему объекта, жёлтый- систему, зелёный- надсистему. Таким образом рассматривается любой объект. Рассматриваемый объект может находиться перед ребёнком, а может убираться после показа.</a:t>
            </a:r>
          </a:p>
          <a:p>
            <a:pPr>
              <a:buNone/>
            </a:pPr>
            <a:r>
              <a:rPr lang="ru-RU" sz="2000" dirty="0" smtClean="0"/>
              <a:t>«Кто (что) это такое может быть?»</a:t>
            </a:r>
          </a:p>
          <a:p>
            <a:pPr>
              <a:buNone/>
            </a:pPr>
            <a:r>
              <a:rPr lang="ru-RU" sz="1800" dirty="0" smtClean="0"/>
              <a:t>Правила игры: Учить называть предметы и обосновывать два противоположных значения предмета (что может быть и горячим и холодным (одновременно), и лёгким и тяжёлым, и длинным и коротким и т. д.)</a:t>
            </a:r>
            <a:endParaRPr lang="ru-RU" sz="1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33400"/>
            <a:ext cx="7755008" cy="7353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2-й этап- учить детей фантазировать, изобретать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83568" y="1484784"/>
            <a:ext cx="4818740" cy="409775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Нужно придумать такую игрушку, в которую хотелось бы играть постоянно, чтобы никогда не было скучно.</a:t>
            </a:r>
            <a:endParaRPr lang="ru-RU" sz="2000" dirty="0"/>
          </a:p>
        </p:txBody>
      </p:sp>
      <p:pic>
        <p:nvPicPr>
          <p:cNvPr id="5" name="Рисунок 4" descr="ispolzovanie-metodov-triz-v-formiro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4" y="2348880"/>
            <a:ext cx="3096344" cy="306608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33400"/>
            <a:ext cx="7827016" cy="6633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3- й этап- решение сказочных задач и придумывание разных сказок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1268760"/>
            <a:ext cx="4818740" cy="460851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2000" dirty="0" smtClean="0"/>
              <a:t>Игры:</a:t>
            </a:r>
          </a:p>
          <a:p>
            <a:pPr>
              <a:buNone/>
            </a:pPr>
            <a:r>
              <a:rPr lang="ru-RU" sz="1800" dirty="0" smtClean="0"/>
              <a:t>«Алёнушка  и братец Иванушка»</a:t>
            </a:r>
          </a:p>
          <a:p>
            <a:pPr>
              <a:buNone/>
            </a:pPr>
            <a:r>
              <a:rPr lang="ru-RU" sz="1800" dirty="0" smtClean="0"/>
              <a:t>    Иванушка хочет пить, но пить из лужи нельзя- станешь животным. Как утолить жажду или хотя бы потерпеть, пока идёшь.</a:t>
            </a:r>
          </a:p>
          <a:p>
            <a:pPr>
              <a:buNone/>
            </a:pPr>
            <a:r>
              <a:rPr lang="ru-RU" sz="1800" dirty="0" smtClean="0"/>
              <a:t>«Краденое солнце»</a:t>
            </a:r>
          </a:p>
          <a:p>
            <a:pPr>
              <a:buNone/>
            </a:pPr>
            <a:r>
              <a:rPr lang="ru-RU" sz="1800" dirty="0" smtClean="0"/>
              <a:t>Крокодил украл солнце. Как его заставить вернуть солнышко, не прибегая к силе? Как медведю найти своих медвежат в темноте?</a:t>
            </a:r>
          </a:p>
          <a:p>
            <a:pPr>
              <a:buNone/>
            </a:pPr>
            <a:r>
              <a:rPr lang="ru-RU" sz="1800" dirty="0" smtClean="0"/>
              <a:t>«Гуси- лебеди» На пути девочки встречается серый волк.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Сказка на спасительную ситуацию:</a:t>
            </a:r>
          </a:p>
          <a:p>
            <a:pPr>
              <a:buNone/>
            </a:pPr>
            <a:r>
              <a:rPr lang="ru-RU" sz="1800" dirty="0" smtClean="0"/>
              <a:t>«Однажды котёнок решил поплавать. Заплыл он очень далеко от берега. Вдруг началась буря, и он начал тонуть...» (придумать варианты спасения).</a:t>
            </a:r>
          </a:p>
          <a:p>
            <a:pPr>
              <a:buNone/>
            </a:pPr>
            <a:endParaRPr lang="ru-RU" sz="1800" dirty="0"/>
          </a:p>
        </p:txBody>
      </p:sp>
      <p:pic>
        <p:nvPicPr>
          <p:cNvPr id="5" name="Рисунок 4" descr="sochinyaem_stih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2" y="3212976"/>
            <a:ext cx="3096344" cy="266429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33400"/>
            <a:ext cx="7755008" cy="2319536"/>
          </a:xfrm>
        </p:spPr>
        <p:txBody>
          <a:bodyPr>
            <a:normAutofit/>
          </a:bodyPr>
          <a:lstStyle/>
          <a:p>
            <a:r>
              <a:rPr lang="ru-RU" dirty="0" smtClean="0"/>
              <a:t>4-й этап- ребёнок применяет полученные знания и, используя нестандартные, оригинальные решения проблем, учится находить выход из любой сложной ситуации.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169</TotalTime>
  <Words>1044</Words>
  <Application>Microsoft Office PowerPoint</Application>
  <PresentationFormat>Экран (4:3)</PresentationFormat>
  <Paragraphs>79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Использование игровых технологий ТРИЗ в работе с детьми среднего дошкольного возраста</vt:lpstr>
      <vt:lpstr>Слайд 2</vt:lpstr>
      <vt:lpstr>Что такое ТРИЗ ?</vt:lpstr>
      <vt:lpstr>Советы при работе по ТРИЗ - технологии</vt:lpstr>
      <vt:lpstr>Слайд 5</vt:lpstr>
      <vt:lpstr>1-й этап- Научить ребёнка находить и различать противоречия, которые окружают его повсюду.</vt:lpstr>
      <vt:lpstr>2-й этап- учить детей фантазировать, изобретать</vt:lpstr>
      <vt:lpstr>3- й этап- решение сказочных задач и придумывание разных сказок</vt:lpstr>
      <vt:lpstr>4-й этап- ребёнок применяет полученные знания и, используя нестандартные, оригинальные решения проблем, учится находить выход из любой сложной ситуации.</vt:lpstr>
      <vt:lpstr>Взаимодействие между воспитателем и ребёнком</vt:lpstr>
      <vt:lpstr>Слайд 11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игровых технологий ТРИЗ в работе с детьми среднего дошкольного возраста</dc:title>
  <dc:creator>оля</dc:creator>
  <cp:lastModifiedBy>оля</cp:lastModifiedBy>
  <cp:revision>18</cp:revision>
  <dcterms:created xsi:type="dcterms:W3CDTF">2015-02-23T16:03:29Z</dcterms:created>
  <dcterms:modified xsi:type="dcterms:W3CDTF">2015-02-25T17:52:30Z</dcterms:modified>
</cp:coreProperties>
</file>