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68" r:id="rId3"/>
    <p:sldId id="269" r:id="rId4"/>
    <p:sldId id="270" r:id="rId5"/>
    <p:sldId id="257" r:id="rId6"/>
    <p:sldId id="262" r:id="rId7"/>
    <p:sldId id="258" r:id="rId8"/>
    <p:sldId id="263" r:id="rId9"/>
    <p:sldId id="259" r:id="rId10"/>
    <p:sldId id="260" r:id="rId11"/>
    <p:sldId id="264" r:id="rId12"/>
    <p:sldId id="261" r:id="rId13"/>
    <p:sldId id="265" r:id="rId14"/>
    <p:sldId id="266" r:id="rId15"/>
    <p:sldId id="267"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1068"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5B106E36-FD25-4E2D-B0AA-010F637433A0}" type="datetimeFigureOut">
              <a:rPr lang="ru-RU" smtClean="0"/>
              <a:pPr/>
              <a:t>13.03.2015</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13.03.2015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13.03.2015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B106E36-FD25-4E2D-B0AA-010F637433A0}" type="datetimeFigureOut">
              <a:rPr lang="ru-RU" smtClean="0"/>
              <a:pPr/>
              <a:t>13.03.2015</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5B106E36-FD25-4E2D-B0AA-010F637433A0}" type="datetimeFigureOut">
              <a:rPr lang="ru-RU" smtClean="0"/>
              <a:pPr/>
              <a:t>13.03.2015</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725C68B6-61C2-468F-89AB-4B9F7531AA68}"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5B106E36-FD25-4E2D-B0AA-010F637433A0}" type="datetimeFigureOut">
              <a:rPr lang="ru-RU" smtClean="0"/>
              <a:pPr/>
              <a:t>13.03.2015</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5B106E36-FD25-4E2D-B0AA-010F637433A0}" type="datetimeFigureOut">
              <a:rPr lang="ru-RU" smtClean="0"/>
              <a:pPr/>
              <a:t>13.03.2015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725C68B6-61C2-468F-89AB-4B9F7531AA68}"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5B106E36-FD25-4E2D-B0AA-010F637433A0}" type="datetimeFigureOut">
              <a:rPr lang="ru-RU" smtClean="0"/>
              <a:pPr/>
              <a:t>13.03.2015</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B106E36-FD25-4E2D-B0AA-010F637433A0}" type="datetimeFigureOut">
              <a:rPr lang="ru-RU" smtClean="0"/>
              <a:pPr/>
              <a:t>13.03.2015</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B106E36-FD25-4E2D-B0AA-010F637433A0}" type="datetimeFigureOut">
              <a:rPr lang="ru-RU" smtClean="0"/>
              <a:pPr/>
              <a:t>13.03.2015</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5B106E36-FD25-4E2D-B0AA-010F637433A0}" type="datetimeFigureOut">
              <a:rPr lang="ru-RU" smtClean="0"/>
              <a:pPr/>
              <a:t>13.03.2015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25C68B6-61C2-468F-89AB-4B9F7531AA68}"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5B106E36-FD25-4E2D-B0AA-010F637433A0}" type="datetimeFigureOut">
              <a:rPr lang="ru-RU" smtClean="0"/>
              <a:pPr/>
              <a:t>13.03.2015</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725C68B6-61C2-468F-89AB-4B9F7531AA68}"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nauka-pedagogika.com/pedagogika-13-00-01/dissertaciya-teoriya-vospitatelnogo-kollektiva-v-otechestvennoy-pedagogike-1946-1991-gg"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23528" y="1628800"/>
            <a:ext cx="8458200" cy="864096"/>
          </a:xfrm>
        </p:spPr>
        <p:txBody>
          <a:bodyPr>
            <a:noAutofit/>
          </a:bodyPr>
          <a:lstStyle/>
          <a:p>
            <a:pPr algn="ctr"/>
            <a:r>
              <a:rPr lang="ru-RU" sz="4000" b="1" i="1" dirty="0" smtClean="0"/>
              <a:t>Коллективное воспитание</a:t>
            </a:r>
            <a:br>
              <a:rPr lang="ru-RU" sz="4000" b="1" i="1" dirty="0" smtClean="0"/>
            </a:br>
            <a:r>
              <a:rPr lang="ru-RU" sz="4000" b="1" i="1" dirty="0" smtClean="0"/>
              <a:t>или</a:t>
            </a:r>
            <a:br>
              <a:rPr lang="ru-RU" sz="4000" b="1" i="1" dirty="0" smtClean="0"/>
            </a:br>
            <a:r>
              <a:rPr lang="ru-RU" sz="4000" b="1" i="1" dirty="0" smtClean="0"/>
              <a:t>воспитание коллектива</a:t>
            </a:r>
            <a:r>
              <a:rPr lang="ru-RU" sz="4000" b="1" i="1" dirty="0" smtClean="0"/>
              <a:t/>
            </a:r>
            <a:br>
              <a:rPr lang="ru-RU" sz="4000" b="1" i="1" dirty="0" smtClean="0"/>
            </a:br>
            <a:endParaRPr lang="ru-RU" sz="4000" dirty="0"/>
          </a:p>
        </p:txBody>
      </p:sp>
      <p:sp>
        <p:nvSpPr>
          <p:cNvPr id="3" name="Подзаголовок 2"/>
          <p:cNvSpPr>
            <a:spLocks noGrp="1"/>
          </p:cNvSpPr>
          <p:nvPr>
            <p:ph type="subTitle" idx="1"/>
          </p:nvPr>
        </p:nvSpPr>
        <p:spPr>
          <a:xfrm>
            <a:off x="685800" y="3933056"/>
            <a:ext cx="8206680" cy="1656184"/>
          </a:xfrm>
        </p:spPr>
        <p:txBody>
          <a:bodyPr>
            <a:noAutofit/>
          </a:bodyPr>
          <a:lstStyle/>
          <a:p>
            <a:pPr algn="r"/>
            <a:r>
              <a:rPr lang="ru-RU" dirty="0" smtClean="0"/>
              <a:t>Подготовила:</a:t>
            </a:r>
            <a:endParaRPr lang="ru-RU" dirty="0" smtClean="0"/>
          </a:p>
          <a:p>
            <a:pPr algn="r"/>
            <a:r>
              <a:rPr lang="ru-RU" dirty="0" smtClean="0"/>
              <a:t>Большакова </a:t>
            </a:r>
            <a:r>
              <a:rPr lang="ru-RU" dirty="0" smtClean="0"/>
              <a:t>Н.Е</a:t>
            </a:r>
            <a:r>
              <a:rPr lang="ru-RU" dirty="0" smtClean="0"/>
              <a:t>.,</a:t>
            </a:r>
          </a:p>
          <a:p>
            <a:pPr algn="r"/>
            <a:r>
              <a:rPr lang="ru-RU" dirty="0" smtClean="0"/>
              <a:t>воспитатель</a:t>
            </a:r>
            <a:endParaRPr lang="ru-RU" dirty="0"/>
          </a:p>
        </p:txBody>
      </p:sp>
      <p:sp>
        <p:nvSpPr>
          <p:cNvPr id="4" name="Подзаголовок 2"/>
          <p:cNvSpPr txBox="1">
            <a:spLocks/>
          </p:cNvSpPr>
          <p:nvPr/>
        </p:nvSpPr>
        <p:spPr>
          <a:xfrm>
            <a:off x="323528" y="188640"/>
            <a:ext cx="8458200" cy="404664"/>
          </a:xfrm>
          <a:prstGeom prst="rect">
            <a:avLst/>
          </a:prstGeom>
        </p:spPr>
        <p:txBody>
          <a:bodyPr vert="horz" anchor="b">
            <a:noAutofit/>
          </a:bodyPr>
          <a:lstStyle/>
          <a:p>
            <a:pPr marL="0" marR="0" lvl="0" indent="0" algn="ctr" defTabSz="914400" rtl="0" eaLnBrk="1" fontAlgn="auto" latinLnBrk="0" hangingPunct="1">
              <a:lnSpc>
                <a:spcPct val="100000"/>
              </a:lnSpc>
              <a:spcBef>
                <a:spcPct val="20000"/>
              </a:spcBef>
              <a:spcAft>
                <a:spcPts val="0"/>
              </a:spcAft>
              <a:buClr>
                <a:schemeClr val="accent1"/>
              </a:buClr>
              <a:buSzPct val="70000"/>
              <a:buFont typeface="Wingdings 2"/>
              <a:buNone/>
              <a:tabLst/>
              <a:defRPr/>
            </a:pPr>
            <a:r>
              <a:rPr kumimoji="0" lang="ru-RU" sz="2000" b="0" i="0" u="none" strike="noStrike" kern="1200" cap="none" spc="0" normalizeH="0" baseline="0" noProof="0" dirty="0" smtClean="0">
                <a:ln>
                  <a:noFill/>
                </a:ln>
                <a:solidFill>
                  <a:schemeClr val="tx2">
                    <a:shade val="75000"/>
                  </a:schemeClr>
                </a:solidFill>
                <a:effectLst/>
                <a:uLnTx/>
                <a:uFillTx/>
                <a:latin typeface="+mn-lt"/>
                <a:ea typeface="+mn-ea"/>
                <a:cs typeface="+mn-cs"/>
              </a:rPr>
              <a:t>МАДОУ</a:t>
            </a:r>
            <a:r>
              <a:rPr kumimoji="0" lang="ru-RU" sz="2000" b="0" i="0" u="none" strike="noStrike" kern="1200" cap="none" spc="0" normalizeH="0" noProof="0" dirty="0" smtClean="0">
                <a:ln>
                  <a:noFill/>
                </a:ln>
                <a:solidFill>
                  <a:schemeClr val="tx2">
                    <a:shade val="75000"/>
                  </a:schemeClr>
                </a:solidFill>
                <a:effectLst/>
                <a:uLnTx/>
                <a:uFillTx/>
                <a:latin typeface="+mn-lt"/>
                <a:ea typeface="+mn-ea"/>
                <a:cs typeface="+mn-cs"/>
              </a:rPr>
              <a:t> детский сад № 63 «Журавлик» комбинированного вида</a:t>
            </a:r>
            <a:endParaRPr kumimoji="0" lang="ru-RU" sz="2000" b="0" i="0" u="none" strike="noStrike" kern="1200" cap="none" spc="0" normalizeH="0" baseline="0" noProof="0" dirty="0">
              <a:ln>
                <a:noFill/>
              </a:ln>
              <a:solidFill>
                <a:schemeClr val="tx2">
                  <a:shade val="75000"/>
                </a:schemeClr>
              </a:solidFill>
              <a:effectLst/>
              <a:uLnTx/>
              <a:uFillTx/>
              <a:latin typeface="+mn-lt"/>
              <a:ea typeface="+mn-ea"/>
              <a:cs typeface="+mn-cs"/>
            </a:endParaRPr>
          </a:p>
        </p:txBody>
      </p:sp>
      <p:sp>
        <p:nvSpPr>
          <p:cNvPr id="7" name="Подзаголовок 2"/>
          <p:cNvSpPr txBox="1">
            <a:spLocks/>
          </p:cNvSpPr>
          <p:nvPr/>
        </p:nvSpPr>
        <p:spPr>
          <a:xfrm>
            <a:off x="323528" y="6237312"/>
            <a:ext cx="8458200" cy="404664"/>
          </a:xfrm>
          <a:prstGeom prst="rect">
            <a:avLst/>
          </a:prstGeom>
        </p:spPr>
        <p:txBody>
          <a:bodyPr vert="horz" anchor="b">
            <a:noAutofit/>
          </a:bodyPr>
          <a:lstStyle/>
          <a:p>
            <a:pPr marL="0" marR="0" lvl="0" indent="0" algn="ctr" defTabSz="914400" rtl="0" eaLnBrk="1" fontAlgn="auto" latinLnBrk="0" hangingPunct="1">
              <a:lnSpc>
                <a:spcPct val="100000"/>
              </a:lnSpc>
              <a:spcBef>
                <a:spcPct val="20000"/>
              </a:spcBef>
              <a:spcAft>
                <a:spcPts val="0"/>
              </a:spcAft>
              <a:buClr>
                <a:schemeClr val="accent1"/>
              </a:buClr>
              <a:buSzPct val="70000"/>
              <a:buFont typeface="Wingdings 2"/>
              <a:buNone/>
              <a:tabLst/>
              <a:defRPr/>
            </a:pPr>
            <a:r>
              <a:rPr kumimoji="0" lang="ru-RU" sz="2000" b="0" i="0" u="none" strike="noStrike" kern="1200" cap="none" spc="0" normalizeH="0" baseline="0" noProof="0" dirty="0" err="1" smtClean="0">
                <a:ln>
                  <a:noFill/>
                </a:ln>
                <a:solidFill>
                  <a:schemeClr val="tx2">
                    <a:shade val="75000"/>
                  </a:schemeClr>
                </a:solidFill>
                <a:effectLst/>
                <a:uLnTx/>
                <a:uFillTx/>
                <a:latin typeface="+mn-lt"/>
                <a:ea typeface="+mn-ea"/>
                <a:cs typeface="+mn-cs"/>
              </a:rPr>
              <a:t>Киселёвск</a:t>
            </a:r>
            <a:r>
              <a:rPr kumimoji="0" lang="ru-RU" sz="2000" b="0" i="0" u="none" strike="noStrike" kern="1200" cap="none" spc="0" normalizeH="0" baseline="0" noProof="0" dirty="0" smtClean="0">
                <a:ln>
                  <a:noFill/>
                </a:ln>
                <a:solidFill>
                  <a:schemeClr val="tx2">
                    <a:shade val="75000"/>
                  </a:schemeClr>
                </a:solidFill>
                <a:effectLst/>
                <a:uLnTx/>
                <a:uFillTx/>
                <a:latin typeface="+mn-lt"/>
                <a:ea typeface="+mn-ea"/>
                <a:cs typeface="+mn-cs"/>
              </a:rPr>
              <a:t>, 2014</a:t>
            </a:r>
            <a:endParaRPr kumimoji="0" lang="ru-RU" sz="2000" b="0" i="0" u="none" strike="noStrike" kern="1200" cap="none" spc="0" normalizeH="0" baseline="0" noProof="0" dirty="0">
              <a:ln>
                <a:noFill/>
              </a:ln>
              <a:solidFill>
                <a:schemeClr val="tx2">
                  <a:shade val="75000"/>
                </a:schemeClr>
              </a:solidFill>
              <a:effectLst/>
              <a:uLnTx/>
              <a:uFillTx/>
              <a:latin typeface="+mn-lt"/>
              <a:ea typeface="+mn-ea"/>
              <a:cs typeface="+mn-cs"/>
            </a:endParaRPr>
          </a:p>
        </p:txBody>
      </p:sp>
    </p:spTree>
  </p:cSld>
  <p:clrMapOvr>
    <a:masterClrMapping/>
  </p:clrMapOvr>
  <p:transition spd="med">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1340768"/>
            <a:ext cx="5256584" cy="5112568"/>
          </a:xfrm>
        </p:spPr>
        <p:txBody>
          <a:bodyPr>
            <a:noAutofit/>
          </a:bodyPr>
          <a:lstStyle/>
          <a:p>
            <a:pPr marL="0" indent="361950">
              <a:buNone/>
            </a:pPr>
            <a:r>
              <a:rPr lang="ru-RU" sz="2200" dirty="0" smtClean="0"/>
              <a:t>В 1905 году </a:t>
            </a:r>
            <a:r>
              <a:rPr lang="ru-RU" sz="2200" b="1" i="1" dirty="0" smtClean="0"/>
              <a:t>С.Т</a:t>
            </a:r>
            <a:r>
              <a:rPr lang="ru-RU" sz="2200" b="1" i="1" dirty="0" smtClean="0"/>
              <a:t>. </a:t>
            </a:r>
            <a:r>
              <a:rPr lang="ru-RU" sz="2200" b="1" i="1" dirty="0" err="1" smtClean="0"/>
              <a:t>Шацкий</a:t>
            </a:r>
            <a:r>
              <a:rPr lang="ru-RU" sz="2200" b="1" i="1" dirty="0" smtClean="0"/>
              <a:t> </a:t>
            </a:r>
            <a:r>
              <a:rPr lang="ru-RU" sz="2200" dirty="0" smtClean="0"/>
              <a:t>впервые создал под Москвой детскую летнюю трудовую колонию, а в 1911 году это была уже колония "Бодрая жизнь", где в полной мере действовало "организованное детское сообщество". С. Т. </a:t>
            </a:r>
            <a:r>
              <a:rPr lang="ru-RU" sz="2200" dirty="0" err="1" smtClean="0"/>
              <a:t>Шацкий</a:t>
            </a:r>
            <a:r>
              <a:rPr lang="ru-RU" sz="2200" dirty="0" smtClean="0"/>
              <a:t> так определял его основные признаки:</a:t>
            </a:r>
            <a:br>
              <a:rPr lang="ru-RU" sz="2200" dirty="0" smtClean="0"/>
            </a:br>
            <a:r>
              <a:rPr lang="ru-RU" sz="2200" dirty="0" smtClean="0"/>
              <a:t>   - "внутренняя общность", единство педагогов и детей, преодоление "смыслового барьера" между ними;</a:t>
            </a:r>
            <a:br>
              <a:rPr lang="ru-RU" sz="2200" dirty="0" smtClean="0"/>
            </a:br>
            <a:r>
              <a:rPr lang="ru-RU" sz="2200" dirty="0" smtClean="0"/>
              <a:t>   - "нейтрализация аморальных сил" в детской среде, создание своей "Конституции", установление позитивных и принятых всеми правил;</a:t>
            </a:r>
            <a:br>
              <a:rPr lang="ru-RU" sz="2200" dirty="0" smtClean="0"/>
            </a:br>
            <a:r>
              <a:rPr lang="ru-RU" sz="2200" dirty="0" smtClean="0"/>
              <a:t> </a:t>
            </a:r>
            <a:endParaRPr lang="ru-RU" sz="2200" dirty="0"/>
          </a:p>
        </p:txBody>
      </p:sp>
      <p:sp>
        <p:nvSpPr>
          <p:cNvPr id="4" name="Заголовок 1"/>
          <p:cNvSpPr>
            <a:spLocks noGrp="1"/>
          </p:cNvSpPr>
          <p:nvPr>
            <p:ph type="title"/>
          </p:nvPr>
        </p:nvSpPr>
        <p:spPr>
          <a:xfrm>
            <a:off x="179512" y="116632"/>
            <a:ext cx="8686800" cy="838200"/>
          </a:xfrm>
        </p:spPr>
        <p:txBody>
          <a:bodyPr>
            <a:normAutofit fontScale="90000"/>
          </a:bodyPr>
          <a:lstStyle/>
          <a:p>
            <a:pPr algn="ctr"/>
            <a:r>
              <a:rPr lang="ru-RU" sz="3200" b="1" dirty="0" smtClean="0"/>
              <a:t>Великие педагоги о коллективе:</a:t>
            </a:r>
            <a:br>
              <a:rPr lang="ru-RU" sz="3200" b="1" dirty="0" smtClean="0"/>
            </a:br>
            <a:r>
              <a:rPr lang="ru-RU" sz="3200" b="1" dirty="0" smtClean="0"/>
              <a:t>С.Т. </a:t>
            </a:r>
            <a:r>
              <a:rPr lang="ru-RU" sz="3200" b="1" dirty="0" err="1" smtClean="0"/>
              <a:t>Шацкий</a:t>
            </a:r>
            <a:endParaRPr lang="ru-RU" sz="3200" b="1" dirty="0"/>
          </a:p>
        </p:txBody>
      </p:sp>
      <p:sp>
        <p:nvSpPr>
          <p:cNvPr id="6" name="Прямоугольник 5"/>
          <p:cNvSpPr/>
          <p:nvPr/>
        </p:nvSpPr>
        <p:spPr>
          <a:xfrm>
            <a:off x="5580112" y="3645024"/>
            <a:ext cx="3384376" cy="30963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600" b="1" dirty="0" smtClean="0">
                <a:solidFill>
                  <a:schemeClr val="tx1"/>
                </a:solidFill>
              </a:rPr>
              <a:t>Даты жизни: </a:t>
            </a:r>
            <a:r>
              <a:rPr lang="ru-RU" sz="1600" dirty="0" smtClean="0">
                <a:solidFill>
                  <a:schemeClr val="tx1"/>
                </a:solidFill>
              </a:rPr>
              <a:t>01.06.1878 – 30.10.1934</a:t>
            </a:r>
            <a:endParaRPr lang="ru-RU" sz="1600" dirty="0" smtClean="0">
              <a:solidFill>
                <a:schemeClr val="tx1"/>
              </a:solidFill>
            </a:endParaRPr>
          </a:p>
          <a:p>
            <a:r>
              <a:rPr lang="ru-RU" sz="1600" b="1" dirty="0" smtClean="0">
                <a:solidFill>
                  <a:schemeClr val="tx1"/>
                </a:solidFill>
              </a:rPr>
              <a:t>Место </a:t>
            </a:r>
            <a:r>
              <a:rPr lang="ru-RU" sz="1600" b="1" dirty="0" smtClean="0">
                <a:solidFill>
                  <a:schemeClr val="tx1"/>
                </a:solidFill>
              </a:rPr>
              <a:t>рождения: </a:t>
            </a:r>
            <a:r>
              <a:rPr lang="ru-RU" sz="1600" dirty="0" smtClean="0">
                <a:solidFill>
                  <a:schemeClr val="tx1"/>
                </a:solidFill>
              </a:rPr>
              <a:t>с. </a:t>
            </a:r>
            <a:r>
              <a:rPr lang="ru-RU" sz="1600" dirty="0" smtClean="0">
                <a:solidFill>
                  <a:schemeClr val="tx1"/>
                </a:solidFill>
              </a:rPr>
              <a:t>Воронино, </a:t>
            </a:r>
            <a:r>
              <a:rPr lang="ru-RU" sz="1600" dirty="0" err="1" smtClean="0">
                <a:solidFill>
                  <a:schemeClr val="tx1"/>
                </a:solidFill>
              </a:rPr>
              <a:t>Духовщинский</a:t>
            </a:r>
            <a:r>
              <a:rPr lang="ru-RU" sz="1600" dirty="0" smtClean="0">
                <a:solidFill>
                  <a:schemeClr val="tx1"/>
                </a:solidFill>
              </a:rPr>
              <a:t> район, Смоленская область</a:t>
            </a:r>
          </a:p>
          <a:p>
            <a:r>
              <a:rPr lang="ru-RU" sz="1600" b="1" dirty="0" smtClean="0">
                <a:solidFill>
                  <a:schemeClr val="tx1"/>
                </a:solidFill>
              </a:rPr>
              <a:t>Научная сфера: </a:t>
            </a:r>
            <a:r>
              <a:rPr lang="ru-RU" sz="1600" dirty="0" smtClean="0">
                <a:solidFill>
                  <a:schemeClr val="tx1"/>
                </a:solidFill>
              </a:rPr>
              <a:t>педагогика</a:t>
            </a:r>
          </a:p>
          <a:p>
            <a:r>
              <a:rPr lang="ru-RU" sz="1600" b="1" dirty="0" smtClean="0">
                <a:solidFill>
                  <a:schemeClr val="tx1"/>
                </a:solidFill>
              </a:rPr>
              <a:t>Известные ученики</a:t>
            </a:r>
            <a:r>
              <a:rPr lang="ru-RU" sz="1600" b="1" dirty="0" smtClean="0">
                <a:solidFill>
                  <a:schemeClr val="tx1"/>
                </a:solidFill>
              </a:rPr>
              <a:t>:  </a:t>
            </a:r>
            <a:r>
              <a:rPr lang="ru-RU" sz="1600" dirty="0" smtClean="0">
                <a:solidFill>
                  <a:schemeClr val="tx1"/>
                </a:solidFill>
              </a:rPr>
              <a:t>А.А.Фортунатов</a:t>
            </a:r>
            <a:r>
              <a:rPr lang="ru-RU" sz="1600" dirty="0" smtClean="0">
                <a:solidFill>
                  <a:schemeClr val="tx1"/>
                </a:solidFill>
              </a:rPr>
              <a:t>, </a:t>
            </a:r>
            <a:r>
              <a:rPr lang="ru-RU" sz="1600" dirty="0" smtClean="0">
                <a:solidFill>
                  <a:schemeClr val="tx1"/>
                </a:solidFill>
              </a:rPr>
              <a:t>М.Н</a:t>
            </a:r>
            <a:r>
              <a:rPr lang="ru-RU" sz="1600" dirty="0" smtClean="0">
                <a:solidFill>
                  <a:schemeClr val="tx1"/>
                </a:solidFill>
              </a:rPr>
              <a:t>. </a:t>
            </a:r>
            <a:r>
              <a:rPr lang="ru-RU" sz="1600" dirty="0" err="1" smtClean="0">
                <a:solidFill>
                  <a:schemeClr val="tx1"/>
                </a:solidFill>
              </a:rPr>
              <a:t>Скаткин</a:t>
            </a:r>
            <a:r>
              <a:rPr lang="ru-RU" sz="1600" dirty="0" smtClean="0">
                <a:solidFill>
                  <a:schemeClr val="tx1"/>
                </a:solidFill>
              </a:rPr>
              <a:t>, </a:t>
            </a:r>
            <a:r>
              <a:rPr lang="ru-RU" sz="1600" dirty="0" smtClean="0">
                <a:solidFill>
                  <a:schemeClr val="tx1"/>
                </a:solidFill>
              </a:rPr>
              <a:t>Л.К</a:t>
            </a:r>
            <a:r>
              <a:rPr lang="ru-RU" sz="1600" dirty="0" smtClean="0">
                <a:solidFill>
                  <a:schemeClr val="tx1"/>
                </a:solidFill>
              </a:rPr>
              <a:t>. </a:t>
            </a:r>
            <a:r>
              <a:rPr lang="ru-RU" sz="1600" dirty="0" err="1" smtClean="0">
                <a:solidFill>
                  <a:schemeClr val="tx1"/>
                </a:solidFill>
              </a:rPr>
              <a:t>Шлегер</a:t>
            </a:r>
            <a:endParaRPr lang="ru-RU" sz="1600" dirty="0" smtClean="0">
              <a:solidFill>
                <a:schemeClr val="tx1"/>
              </a:solidFill>
            </a:endParaRPr>
          </a:p>
          <a:p>
            <a:r>
              <a:rPr lang="ru-RU" sz="1600" b="1" dirty="0" smtClean="0">
                <a:solidFill>
                  <a:schemeClr val="tx1"/>
                </a:solidFill>
              </a:rPr>
              <a:t>Известен как</a:t>
            </a:r>
            <a:r>
              <a:rPr lang="ru-RU" sz="1600" b="1" dirty="0" smtClean="0">
                <a:solidFill>
                  <a:schemeClr val="tx1"/>
                </a:solidFill>
              </a:rPr>
              <a:t>: </a:t>
            </a:r>
            <a:r>
              <a:rPr lang="ru-RU" sz="1600" dirty="0" smtClean="0">
                <a:solidFill>
                  <a:schemeClr val="tx1"/>
                </a:solidFill>
              </a:rPr>
              <a:t>выдающийся </a:t>
            </a:r>
            <a:r>
              <a:rPr lang="ru-RU" sz="1600" dirty="0" smtClean="0">
                <a:solidFill>
                  <a:schemeClr val="tx1"/>
                </a:solidFill>
              </a:rPr>
              <a:t>педагог, основоположник отечественного дополнительного образования</a:t>
            </a:r>
            <a:endParaRPr lang="ru-RU" sz="1600" dirty="0">
              <a:solidFill>
                <a:schemeClr val="tx1"/>
              </a:solidFill>
            </a:endParaRPr>
          </a:p>
        </p:txBody>
      </p:sp>
      <p:pic>
        <p:nvPicPr>
          <p:cNvPr id="3075" name="Picture 3"/>
          <p:cNvPicPr>
            <a:picLocks noChangeAspect="1" noChangeArrowheads="1"/>
          </p:cNvPicPr>
          <p:nvPr/>
        </p:nvPicPr>
        <p:blipFill>
          <a:blip r:embed="rId2" cstate="print"/>
          <a:srcRect/>
          <a:stretch>
            <a:fillRect/>
          </a:stretch>
        </p:blipFill>
        <p:spPr bwMode="auto">
          <a:xfrm>
            <a:off x="6156176" y="1196752"/>
            <a:ext cx="2237234" cy="2237234"/>
          </a:xfrm>
          <a:prstGeom prst="rect">
            <a:avLst/>
          </a:prstGeom>
          <a:noFill/>
          <a:ln w="9525">
            <a:noFill/>
            <a:miter lim="800000"/>
            <a:headEnd/>
            <a:tailEnd/>
          </a:ln>
        </p:spPr>
      </p:pic>
    </p:spTree>
  </p:cSld>
  <p:clrMapOvr>
    <a:masterClrMapping/>
  </p:clrMapOvr>
  <p:transition spd="med">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1268760"/>
            <a:ext cx="8686800" cy="5589240"/>
          </a:xfrm>
        </p:spPr>
        <p:txBody>
          <a:bodyPr>
            <a:normAutofit/>
          </a:bodyPr>
          <a:lstStyle/>
          <a:p>
            <a:pPr marL="0" indent="361950">
              <a:buNone/>
            </a:pPr>
            <a:r>
              <a:rPr lang="ru-RU" dirty="0" smtClean="0"/>
              <a:t>  - "бодрая жизнь", напряженная и интересная деятельность, подчиненная строгому режиму, наполненная разумным содержанием (трудом, самообслуживанием, игрой, </a:t>
            </a:r>
            <a:r>
              <a:rPr lang="ru-RU" dirty="0" smtClean="0"/>
              <a:t>искусством, спортом</a:t>
            </a:r>
            <a:r>
              <a:rPr lang="ru-RU" dirty="0" smtClean="0"/>
              <a:t>).</a:t>
            </a:r>
            <a:br>
              <a:rPr lang="ru-RU" dirty="0" smtClean="0"/>
            </a:br>
            <a:r>
              <a:rPr lang="ru-RU" dirty="0" smtClean="0"/>
              <a:t>   В детских колониях </a:t>
            </a:r>
            <a:r>
              <a:rPr lang="ru-RU" dirty="0" smtClean="0"/>
              <a:t>С.Т</a:t>
            </a:r>
            <a:r>
              <a:rPr lang="ru-RU" dirty="0" smtClean="0"/>
              <a:t>. </a:t>
            </a:r>
            <a:r>
              <a:rPr lang="ru-RU" dirty="0" err="1" smtClean="0"/>
              <a:t>Шацкого</a:t>
            </a:r>
            <a:r>
              <a:rPr lang="ru-RU" dirty="0" smtClean="0"/>
              <a:t> действовали выборные органы, работала редколлегия своего журнала "Наша жизнь", главные вопросы решало общее собрание - "сходка".</a:t>
            </a:r>
            <a:endParaRPr lang="ru-RU" dirty="0"/>
          </a:p>
        </p:txBody>
      </p:sp>
      <p:sp>
        <p:nvSpPr>
          <p:cNvPr id="4" name="Заголовок 1"/>
          <p:cNvSpPr>
            <a:spLocks noGrp="1"/>
          </p:cNvSpPr>
          <p:nvPr>
            <p:ph type="title"/>
          </p:nvPr>
        </p:nvSpPr>
        <p:spPr>
          <a:xfrm>
            <a:off x="179512" y="116632"/>
            <a:ext cx="8964488" cy="838200"/>
          </a:xfrm>
        </p:spPr>
        <p:txBody>
          <a:bodyPr>
            <a:normAutofit fontScale="90000"/>
          </a:bodyPr>
          <a:lstStyle/>
          <a:p>
            <a:pPr algn="ctr"/>
            <a:r>
              <a:rPr lang="ru-RU" sz="3200" b="1" dirty="0" smtClean="0"/>
              <a:t>Великие педагоги о коллективе:</a:t>
            </a:r>
            <a:br>
              <a:rPr lang="ru-RU" sz="3200" b="1" dirty="0" smtClean="0"/>
            </a:br>
            <a:r>
              <a:rPr lang="ru-RU" sz="3200" b="1" dirty="0" smtClean="0"/>
              <a:t>С.Т. </a:t>
            </a:r>
            <a:r>
              <a:rPr lang="ru-RU" sz="3200" b="1" dirty="0" err="1" smtClean="0"/>
              <a:t>Шацкий</a:t>
            </a:r>
            <a:endParaRPr lang="ru-RU" sz="3200" b="1" dirty="0"/>
          </a:p>
        </p:txBody>
      </p:sp>
    </p:spTree>
  </p:cSld>
  <p:clrMapOvr>
    <a:masterClrMapping/>
  </p:clrMapOvr>
  <p:transition spd="med">
    <p:checke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7504" y="1124744"/>
            <a:ext cx="6192688" cy="5517232"/>
          </a:xfrm>
        </p:spPr>
        <p:txBody>
          <a:bodyPr>
            <a:noAutofit/>
          </a:bodyPr>
          <a:lstStyle/>
          <a:p>
            <a:pPr marL="0" indent="361950">
              <a:buNone/>
            </a:pPr>
            <a:r>
              <a:rPr lang="ru-RU" sz="2000" b="1" i="1" dirty="0" smtClean="0"/>
              <a:t>А. С. Макаренко </a:t>
            </a:r>
            <a:r>
              <a:rPr lang="ru-RU" sz="2000" dirty="0" smtClean="0"/>
              <a:t>сумел на практике организовать и воспитать блестящие коллективы колонии им. А. М. Горького и коммуны им. Ф. Э.Дзержинского, о которых написал в своих педагогических романах "Педагогическая поэма" и "Флаги на башнях".</a:t>
            </a:r>
          </a:p>
          <a:p>
            <a:pPr marL="0" indent="361950">
              <a:buNone/>
            </a:pPr>
            <a:r>
              <a:rPr lang="ru-RU" sz="2000" dirty="0" smtClean="0"/>
              <a:t>Макаренко как педагог-теоретик создал методологию коллективного воспитания, его теорию и технологию. Он новаторски решил проблему личности и коллектива в едином воспитательном процессе. Ведущей в теории А. С. Макаренко является идея взаимодействия личности и общества. Он считал, что модель отношений, присущих обществу, условия для приобретения необходимого опыта "быть личностью" обеспечивает специально организованный коллектив. Многообразие коллективной деятельности и отношений, широкие возможности для индивидуального выбора становятся для личности основой ее социализации и индивидуализации.</a:t>
            </a:r>
            <a:endParaRPr lang="ru-RU" sz="2000" dirty="0"/>
          </a:p>
        </p:txBody>
      </p:sp>
      <p:sp>
        <p:nvSpPr>
          <p:cNvPr id="4" name="Заголовок 1"/>
          <p:cNvSpPr>
            <a:spLocks noGrp="1"/>
          </p:cNvSpPr>
          <p:nvPr>
            <p:ph type="title"/>
          </p:nvPr>
        </p:nvSpPr>
        <p:spPr>
          <a:xfrm>
            <a:off x="179512" y="116632"/>
            <a:ext cx="8686800" cy="838200"/>
          </a:xfrm>
        </p:spPr>
        <p:txBody>
          <a:bodyPr>
            <a:normAutofit fontScale="90000"/>
          </a:bodyPr>
          <a:lstStyle/>
          <a:p>
            <a:pPr algn="ctr"/>
            <a:r>
              <a:rPr lang="ru-RU" sz="3200" b="1" dirty="0" smtClean="0"/>
              <a:t>Великие педагоги о коллективе:</a:t>
            </a:r>
            <a:br>
              <a:rPr lang="ru-RU" sz="3200" b="1" dirty="0" smtClean="0"/>
            </a:br>
            <a:r>
              <a:rPr lang="ru-RU" sz="3200" b="1" dirty="0" smtClean="0"/>
              <a:t>А.С. Макаренко</a:t>
            </a:r>
            <a:endParaRPr lang="ru-RU" sz="3200" b="1" dirty="0"/>
          </a:p>
        </p:txBody>
      </p:sp>
      <p:pic>
        <p:nvPicPr>
          <p:cNvPr id="4098" name="Picture 2"/>
          <p:cNvPicPr>
            <a:picLocks noChangeAspect="1" noChangeArrowheads="1"/>
          </p:cNvPicPr>
          <p:nvPr/>
        </p:nvPicPr>
        <p:blipFill>
          <a:blip r:embed="rId2" cstate="print"/>
          <a:srcRect/>
          <a:stretch>
            <a:fillRect/>
          </a:stretch>
        </p:blipFill>
        <p:spPr bwMode="auto">
          <a:xfrm>
            <a:off x="7236296" y="1196752"/>
            <a:ext cx="1387996" cy="1990978"/>
          </a:xfrm>
          <a:prstGeom prst="rect">
            <a:avLst/>
          </a:prstGeom>
          <a:noFill/>
          <a:ln w="9525">
            <a:noFill/>
            <a:miter lim="800000"/>
            <a:headEnd/>
            <a:tailEnd/>
          </a:ln>
        </p:spPr>
      </p:pic>
      <p:sp>
        <p:nvSpPr>
          <p:cNvPr id="6" name="Прямоугольник 5"/>
          <p:cNvSpPr/>
          <p:nvPr/>
        </p:nvSpPr>
        <p:spPr>
          <a:xfrm>
            <a:off x="6372200" y="3356992"/>
            <a:ext cx="2664296" cy="33843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b="1" dirty="0" smtClean="0">
                <a:solidFill>
                  <a:schemeClr val="tx1"/>
                </a:solidFill>
              </a:rPr>
              <a:t>Дата рождения:</a:t>
            </a:r>
            <a:r>
              <a:rPr lang="ru-RU" dirty="0" smtClean="0">
                <a:solidFill>
                  <a:schemeClr val="tx1"/>
                </a:solidFill>
              </a:rPr>
              <a:t>	</a:t>
            </a:r>
          </a:p>
          <a:p>
            <a:r>
              <a:rPr lang="ru-RU" dirty="0" smtClean="0">
                <a:solidFill>
                  <a:schemeClr val="tx1"/>
                </a:solidFill>
              </a:rPr>
              <a:t>01.03.1888 – 01.04.1939</a:t>
            </a:r>
            <a:endParaRPr lang="ru-RU" dirty="0" smtClean="0">
              <a:solidFill>
                <a:schemeClr val="tx1"/>
              </a:solidFill>
            </a:endParaRPr>
          </a:p>
          <a:p>
            <a:r>
              <a:rPr lang="ru-RU" b="1" dirty="0" smtClean="0">
                <a:solidFill>
                  <a:schemeClr val="tx1"/>
                </a:solidFill>
              </a:rPr>
              <a:t>Место </a:t>
            </a:r>
            <a:r>
              <a:rPr lang="ru-RU" b="1" dirty="0" smtClean="0">
                <a:solidFill>
                  <a:schemeClr val="tx1"/>
                </a:solidFill>
              </a:rPr>
              <a:t>рождения:</a:t>
            </a:r>
            <a:r>
              <a:rPr lang="ru-RU" dirty="0" smtClean="0">
                <a:solidFill>
                  <a:schemeClr val="tx1"/>
                </a:solidFill>
              </a:rPr>
              <a:t> Белополье</a:t>
            </a:r>
            <a:r>
              <a:rPr lang="ru-RU" dirty="0" smtClean="0">
                <a:solidFill>
                  <a:schemeClr val="tx1"/>
                </a:solidFill>
              </a:rPr>
              <a:t>, Сумский уезд, Харьковская губерния</a:t>
            </a:r>
          </a:p>
          <a:p>
            <a:r>
              <a:rPr lang="ru-RU" dirty="0" smtClean="0">
                <a:solidFill>
                  <a:schemeClr val="tx1"/>
                </a:solidFill>
              </a:rPr>
              <a:t>Российская Империя</a:t>
            </a:r>
          </a:p>
          <a:p>
            <a:r>
              <a:rPr lang="ru-RU" dirty="0" smtClean="0">
                <a:solidFill>
                  <a:schemeClr val="tx1"/>
                </a:solidFill>
              </a:rPr>
              <a:t> (ныне Украина</a:t>
            </a:r>
            <a:r>
              <a:rPr lang="ru-RU" dirty="0" smtClean="0">
                <a:solidFill>
                  <a:schemeClr val="tx1"/>
                </a:solidFill>
              </a:rPr>
              <a:t>)</a:t>
            </a:r>
          </a:p>
          <a:p>
            <a:r>
              <a:rPr lang="ru-RU" b="1" dirty="0" smtClean="0">
                <a:solidFill>
                  <a:schemeClr val="tx1"/>
                </a:solidFill>
              </a:rPr>
              <a:t>Род </a:t>
            </a:r>
            <a:r>
              <a:rPr lang="ru-RU" b="1" dirty="0" smtClean="0">
                <a:solidFill>
                  <a:schemeClr val="tx1"/>
                </a:solidFill>
              </a:rPr>
              <a:t>деятельности:</a:t>
            </a:r>
            <a:r>
              <a:rPr lang="ru-RU" dirty="0" smtClean="0">
                <a:solidFill>
                  <a:schemeClr val="tx1"/>
                </a:solidFill>
              </a:rPr>
              <a:t>	</a:t>
            </a:r>
          </a:p>
          <a:p>
            <a:r>
              <a:rPr lang="ru-RU" dirty="0" smtClean="0">
                <a:solidFill>
                  <a:schemeClr val="tx1"/>
                </a:solidFill>
              </a:rPr>
              <a:t>педагог, прозаик</a:t>
            </a:r>
          </a:p>
        </p:txBody>
      </p:sp>
    </p:spTree>
  </p:cSld>
  <p:clrMapOvr>
    <a:masterClrMapping/>
  </p:clrMapOvr>
  <p:transition spd="med">
    <p:cover dir="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512" y="1196752"/>
            <a:ext cx="8568952" cy="6381328"/>
          </a:xfrm>
        </p:spPr>
        <p:txBody>
          <a:bodyPr>
            <a:normAutofit/>
          </a:bodyPr>
          <a:lstStyle/>
          <a:p>
            <a:pPr marL="0" indent="361950">
              <a:buNone/>
            </a:pPr>
            <a:r>
              <a:rPr lang="ru-RU" sz="2400" b="1" i="1" dirty="0" smtClean="0"/>
              <a:t>Т.Е</a:t>
            </a:r>
            <a:r>
              <a:rPr lang="ru-RU" sz="2400" b="1" i="1" dirty="0" smtClean="0"/>
              <a:t>. </a:t>
            </a:r>
            <a:r>
              <a:rPr lang="ru-RU" sz="2400" b="1" i="1" dirty="0" err="1" smtClean="0"/>
              <a:t>Конникова</a:t>
            </a:r>
            <a:r>
              <a:rPr lang="ru-RU" sz="2400" dirty="0" smtClean="0"/>
              <a:t> </a:t>
            </a:r>
            <a:r>
              <a:rPr lang="ru-RU" sz="2400" dirty="0" smtClean="0"/>
              <a:t>проанализировала сложившиеся в опыте 50-60-х годов новые формы организации воспитательного коллектива и деловые, функциональные связи и отношения между детьми в условиях коллективной деятельности. Было выявлено, что трудности в применении форм работы возникают потому, что учителя не умеют своевременно учитывать значение жизненного опыта ребенка, который формируется у него не только в школе, но и в системе широких жизненных отношений, которые выступают базой педагогического воздействия.</a:t>
            </a:r>
            <a:endParaRPr lang="ru-RU" sz="2200" dirty="0" smtClean="0"/>
          </a:p>
          <a:p>
            <a:pPr>
              <a:buNone/>
            </a:pPr>
            <a:endParaRPr lang="ru-RU" dirty="0"/>
          </a:p>
        </p:txBody>
      </p:sp>
      <p:sp>
        <p:nvSpPr>
          <p:cNvPr id="4" name="Заголовок 1"/>
          <p:cNvSpPr>
            <a:spLocks noGrp="1"/>
          </p:cNvSpPr>
          <p:nvPr>
            <p:ph type="title"/>
          </p:nvPr>
        </p:nvSpPr>
        <p:spPr>
          <a:xfrm>
            <a:off x="179512" y="116632"/>
            <a:ext cx="8686800" cy="838200"/>
          </a:xfrm>
        </p:spPr>
        <p:txBody>
          <a:bodyPr>
            <a:normAutofit fontScale="90000"/>
          </a:bodyPr>
          <a:lstStyle/>
          <a:p>
            <a:pPr algn="ctr"/>
            <a:r>
              <a:rPr lang="ru-RU" sz="3200" b="1" dirty="0" smtClean="0"/>
              <a:t>Великие педагоги о коллективе:</a:t>
            </a:r>
            <a:br>
              <a:rPr lang="ru-RU" sz="3200" b="1" dirty="0" smtClean="0"/>
            </a:br>
            <a:r>
              <a:rPr lang="ru-RU" sz="3200" b="1" dirty="0" smtClean="0"/>
              <a:t>Т.Е. </a:t>
            </a:r>
            <a:r>
              <a:rPr lang="ru-RU" sz="3200" b="1" dirty="0" err="1" smtClean="0"/>
              <a:t>Конникова</a:t>
            </a:r>
            <a:endParaRPr lang="ru-RU" sz="3200" b="1" dirty="0"/>
          </a:p>
        </p:txBody>
      </p:sp>
    </p:spTree>
  </p:cSld>
  <p:clrMapOvr>
    <a:masterClrMapping/>
  </p:clrMapOvr>
  <p:transition spd="med">
    <p:strips dir="l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1268760"/>
            <a:ext cx="8686800" cy="5589240"/>
          </a:xfrm>
        </p:spPr>
        <p:txBody>
          <a:bodyPr>
            <a:noAutofit/>
          </a:bodyPr>
          <a:lstStyle/>
          <a:p>
            <a:pPr marL="0" indent="361950">
              <a:buNone/>
            </a:pPr>
            <a:r>
              <a:rPr lang="ru-RU" sz="2800" dirty="0" smtClean="0"/>
              <a:t>Именно это </a:t>
            </a:r>
            <a:r>
              <a:rPr lang="ru-RU" sz="2800" dirty="0" smtClean="0"/>
              <a:t>является основой накопления положительного опыта коллективных отношений, выступающего базой формирования личности школьников. Личность воспитанников выступает для учителя ведущей ценностью. Коллектив учащихся становится организатором их разносторонней деятельности, направленной на развитие личности. Воспитание в коллективе предусматривает включение его членов в систему отношений, формирующих гуманистические </a:t>
            </a:r>
            <a:r>
              <a:rPr lang="ru-RU" sz="2800" smtClean="0"/>
              <a:t>качества</a:t>
            </a:r>
            <a:r>
              <a:rPr lang="ru-RU" sz="2800" smtClean="0"/>
              <a:t>.                              </a:t>
            </a:r>
            <a:r>
              <a:rPr lang="ru-RU" dirty="0" smtClean="0"/>
              <a:t/>
            </a:r>
            <a:br>
              <a:rPr lang="ru-RU" dirty="0" smtClean="0"/>
            </a:br>
            <a:r>
              <a:rPr lang="ru-RU" dirty="0" smtClean="0"/>
              <a:t/>
            </a:r>
            <a:br>
              <a:rPr lang="ru-RU" dirty="0" smtClean="0"/>
            </a:br>
            <a:endParaRPr lang="ru-RU" dirty="0"/>
          </a:p>
        </p:txBody>
      </p:sp>
    </p:spTree>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Список литературы:</a:t>
            </a:r>
            <a:endParaRPr lang="ru-RU" dirty="0"/>
          </a:p>
        </p:txBody>
      </p:sp>
      <p:sp>
        <p:nvSpPr>
          <p:cNvPr id="3" name="Содержимое 2"/>
          <p:cNvSpPr>
            <a:spLocks noGrp="1"/>
          </p:cNvSpPr>
          <p:nvPr>
            <p:ph idx="1"/>
          </p:nvPr>
        </p:nvSpPr>
        <p:spPr/>
        <p:txBody>
          <a:bodyPr>
            <a:normAutofit/>
          </a:bodyPr>
          <a:lstStyle/>
          <a:p>
            <a:pPr>
              <a:buNone/>
            </a:pPr>
            <a:r>
              <a:rPr lang="ru-RU" dirty="0" smtClean="0">
                <a:solidFill>
                  <a:schemeClr val="tx1"/>
                </a:solidFill>
              </a:rPr>
              <a:t>Библиотека авторефератов и диссертаций по педагогике </a:t>
            </a:r>
            <a:r>
              <a:rPr lang="ru-RU" dirty="0" smtClean="0">
                <a:solidFill>
                  <a:schemeClr val="tx1"/>
                </a:solidFill>
                <a:hlinkClick r:id="rId2"/>
              </a:rPr>
              <a:t>http://</a:t>
            </a:r>
            <a:r>
              <a:rPr lang="ru-RU" dirty="0" smtClean="0">
                <a:solidFill>
                  <a:schemeClr val="tx1"/>
                </a:solidFill>
                <a:hlinkClick r:id="rId2"/>
              </a:rPr>
              <a:t>nauka-pedagogika.com/pedagogika-13-00-01/dissertaciya-teoriya-vospitatelnogo-kollektiva-v-otechestvennoy-pedagogike-1946-1991-gg#ixzz3121YcX7s</a:t>
            </a:r>
            <a:endParaRPr lang="ru-RU" dirty="0" smtClean="0">
              <a:solidFill>
                <a:schemeClr val="tx1"/>
              </a:solidFill>
            </a:endParaRPr>
          </a:p>
          <a:p>
            <a:pPr>
              <a:buNone/>
            </a:pPr>
            <a:r>
              <a:rPr lang="en-US" dirty="0" smtClean="0">
                <a:solidFill>
                  <a:schemeClr val="tx1"/>
                </a:solidFill>
              </a:rPr>
              <a:t>Wikipediya.ru</a:t>
            </a:r>
            <a:r>
              <a:rPr lang="ru-RU" dirty="0" smtClean="0">
                <a:solidFill>
                  <a:schemeClr val="tx1"/>
                </a:solidFill>
              </a:rPr>
              <a:t/>
            </a:r>
            <a:br>
              <a:rPr lang="ru-RU" dirty="0" smtClean="0">
                <a:solidFill>
                  <a:schemeClr val="tx1"/>
                </a:solidFill>
              </a:rPr>
            </a:br>
            <a:endParaRPr lang="ru-RU" dirty="0">
              <a:solidFill>
                <a:schemeClr val="tx1"/>
              </a:solidFill>
            </a:endParaRPr>
          </a:p>
        </p:txBody>
      </p:sp>
    </p:spTree>
  </p:cSld>
  <p:clrMapOvr>
    <a:masterClrMapping/>
  </p:clrMapOvr>
  <p:transition spd="med">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Содержание:</a:t>
            </a:r>
            <a:endParaRPr lang="ru-RU" dirty="0"/>
          </a:p>
        </p:txBody>
      </p:sp>
      <p:sp>
        <p:nvSpPr>
          <p:cNvPr id="3" name="Содержимое 2"/>
          <p:cNvSpPr>
            <a:spLocks noGrp="1"/>
          </p:cNvSpPr>
          <p:nvPr>
            <p:ph idx="1"/>
          </p:nvPr>
        </p:nvSpPr>
        <p:spPr/>
        <p:txBody>
          <a:bodyPr/>
          <a:lstStyle/>
          <a:p>
            <a:pPr marL="514350" indent="-514350">
              <a:buAutoNum type="arabicPeriod"/>
            </a:pPr>
            <a:r>
              <a:rPr lang="ru-RU" dirty="0" smtClean="0"/>
              <a:t>Понятие «коллектив».</a:t>
            </a:r>
            <a:endParaRPr lang="ru-RU" dirty="0" smtClean="0"/>
          </a:p>
          <a:p>
            <a:pPr marL="514350" indent="-514350">
              <a:buAutoNum type="arabicPeriod"/>
            </a:pPr>
            <a:r>
              <a:rPr lang="ru-RU" dirty="0" smtClean="0"/>
              <a:t>Великие педагоги о коллективе:</a:t>
            </a:r>
          </a:p>
          <a:p>
            <a:pPr marL="1073150" indent="-271463"/>
            <a:r>
              <a:rPr lang="ru-RU" dirty="0" smtClean="0"/>
              <a:t>Идеи </a:t>
            </a:r>
            <a:r>
              <a:rPr lang="ru-RU" dirty="0" smtClean="0"/>
              <a:t>Я.А. Коменского.</a:t>
            </a:r>
          </a:p>
          <a:p>
            <a:pPr marL="1073150" indent="-271463"/>
            <a:r>
              <a:rPr lang="ru-RU" dirty="0" smtClean="0"/>
              <a:t>Идеи И.Г. </a:t>
            </a:r>
            <a:r>
              <a:rPr lang="ru-RU" dirty="0" err="1" smtClean="0"/>
              <a:t>Пестолоции</a:t>
            </a:r>
            <a:r>
              <a:rPr lang="ru-RU" dirty="0" smtClean="0"/>
              <a:t>.</a:t>
            </a:r>
          </a:p>
          <a:p>
            <a:pPr marL="1073150" indent="-271463"/>
            <a:r>
              <a:rPr lang="ru-RU" dirty="0" smtClean="0"/>
              <a:t>Идеи С.Т. </a:t>
            </a:r>
            <a:r>
              <a:rPr lang="ru-RU" dirty="0" err="1" smtClean="0"/>
              <a:t>Шацкий</a:t>
            </a:r>
            <a:r>
              <a:rPr lang="ru-RU" dirty="0" smtClean="0"/>
              <a:t>.</a:t>
            </a:r>
          </a:p>
          <a:p>
            <a:pPr marL="1073150" indent="-271463"/>
            <a:r>
              <a:rPr lang="ru-RU" dirty="0" smtClean="0"/>
              <a:t>Идеи А.С. Макаренко.</a:t>
            </a:r>
            <a:endParaRPr lang="ru-RU" dirty="0"/>
          </a:p>
        </p:txBody>
      </p:sp>
    </p:spTree>
  </p:cSld>
  <p:clrMapOvr>
    <a:masterClrMapping/>
  </p:clrMapOvr>
  <p:transition spd="med">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512" y="1052736"/>
            <a:ext cx="8686800" cy="4525963"/>
          </a:xfrm>
        </p:spPr>
        <p:txBody>
          <a:bodyPr>
            <a:normAutofit lnSpcReduction="10000"/>
          </a:bodyPr>
          <a:lstStyle/>
          <a:p>
            <a:pPr>
              <a:buNone/>
            </a:pPr>
            <a:r>
              <a:rPr lang="ru-RU" sz="2400" b="1" i="1" dirty="0" smtClean="0"/>
              <a:t>Коллектив</a:t>
            </a:r>
          </a:p>
          <a:p>
            <a:pPr>
              <a:buNone/>
            </a:pPr>
            <a:r>
              <a:rPr lang="ru-RU" sz="2400" dirty="0" smtClean="0"/>
              <a:t>-а, м. Группа лиц, объединённых общей работой, учёбой, общими интересами. Трудовой к. Научный, студенческий к. К. завода</a:t>
            </a:r>
            <a:r>
              <a:rPr lang="ru-RU" sz="2400" dirty="0" smtClean="0"/>
              <a:t>.</a:t>
            </a:r>
          </a:p>
          <a:p>
            <a:pPr algn="r">
              <a:buNone/>
            </a:pPr>
            <a:r>
              <a:rPr lang="ru-RU" sz="1800" i="1" dirty="0" smtClean="0"/>
              <a:t>(Толковый </a:t>
            </a:r>
            <a:r>
              <a:rPr lang="ru-RU" sz="1800" i="1" dirty="0" smtClean="0"/>
              <a:t>словарь </a:t>
            </a:r>
            <a:r>
              <a:rPr lang="ru-RU" sz="1800" i="1" dirty="0" smtClean="0"/>
              <a:t>Ожегова)</a:t>
            </a:r>
          </a:p>
          <a:p>
            <a:pPr algn="r">
              <a:buNone/>
            </a:pPr>
            <a:endParaRPr lang="ru-RU" sz="1800" i="1" dirty="0" smtClean="0"/>
          </a:p>
          <a:p>
            <a:pPr>
              <a:buNone/>
            </a:pPr>
            <a:r>
              <a:rPr lang="ru-RU" sz="2400" b="1" i="1" dirty="0" smtClean="0"/>
              <a:t>Коллектив</a:t>
            </a:r>
          </a:p>
          <a:p>
            <a:pPr>
              <a:buNone/>
            </a:pPr>
            <a:r>
              <a:rPr lang="ru-RU" sz="2400" i="1" dirty="0" smtClean="0"/>
              <a:t>КОЛЛЕКТИВ (от лат. </a:t>
            </a:r>
            <a:r>
              <a:rPr lang="ru-RU" sz="2400" i="1" dirty="0" err="1" smtClean="0"/>
              <a:t>collectivus</a:t>
            </a:r>
            <a:r>
              <a:rPr lang="ru-RU" sz="2400" i="1" dirty="0" smtClean="0"/>
              <a:t> - собирательный) - относительно компактная социальная группа, объединяющая людей, занятых решением конкретной общественной задачи (коллектив трудовой, учебный, военный, спортивный и др</a:t>
            </a:r>
            <a:r>
              <a:rPr lang="ru-RU" sz="2400" i="1" dirty="0" smtClean="0"/>
              <a:t>.).</a:t>
            </a:r>
          </a:p>
          <a:p>
            <a:pPr algn="r">
              <a:buNone/>
            </a:pPr>
            <a:r>
              <a:rPr lang="ru-RU" sz="1800" i="1" dirty="0" smtClean="0"/>
              <a:t>(Большой энциклопедический словарь)</a:t>
            </a:r>
            <a:endParaRPr lang="ru-RU" sz="1800" i="1" dirty="0"/>
          </a:p>
        </p:txBody>
      </p:sp>
      <p:sp>
        <p:nvSpPr>
          <p:cNvPr id="4" name="Заголовок 1"/>
          <p:cNvSpPr>
            <a:spLocks noGrp="1"/>
          </p:cNvSpPr>
          <p:nvPr>
            <p:ph type="title"/>
          </p:nvPr>
        </p:nvSpPr>
        <p:spPr>
          <a:xfrm>
            <a:off x="251520" y="0"/>
            <a:ext cx="8686800" cy="838200"/>
          </a:xfrm>
        </p:spPr>
        <p:txBody>
          <a:bodyPr>
            <a:normAutofit/>
          </a:bodyPr>
          <a:lstStyle/>
          <a:p>
            <a:pPr algn="ctr"/>
            <a:r>
              <a:rPr lang="ru-RU" sz="3200" b="1" dirty="0" smtClean="0"/>
              <a:t>Понятие «коллектив»</a:t>
            </a:r>
            <a:endParaRPr lang="ru-RU" sz="3200"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77500" lnSpcReduction="20000"/>
          </a:bodyPr>
          <a:lstStyle/>
          <a:p>
            <a:pPr>
              <a:buNone/>
            </a:pPr>
            <a:r>
              <a:rPr lang="ru-RU" b="1" dirty="0" smtClean="0"/>
              <a:t>Коллектив</a:t>
            </a:r>
            <a:r>
              <a:rPr lang="ru-RU" dirty="0" smtClean="0"/>
              <a:t> (</a:t>
            </a:r>
            <a:r>
              <a:rPr lang="ru-RU" dirty="0" smtClean="0"/>
              <a:t>лат. </a:t>
            </a:r>
            <a:r>
              <a:rPr lang="ru-RU" dirty="0" err="1" smtClean="0"/>
              <a:t>collectivus</a:t>
            </a:r>
            <a:r>
              <a:rPr lang="ru-RU" dirty="0" smtClean="0"/>
              <a:t> - собирательный) - группа объединенных общими целями и задачами людей, достигшая в процессе социально ценной совместной деятельности высокого уровня развития</a:t>
            </a:r>
            <a:r>
              <a:rPr lang="ru-RU" dirty="0" smtClean="0"/>
              <a:t>.</a:t>
            </a:r>
          </a:p>
          <a:p>
            <a:pPr algn="r">
              <a:buNone/>
            </a:pPr>
            <a:r>
              <a:rPr lang="ru-RU" sz="2300" i="1" dirty="0" smtClean="0"/>
              <a:t>(Психологическая энциклопедия)</a:t>
            </a:r>
          </a:p>
          <a:p>
            <a:pPr>
              <a:buNone/>
            </a:pPr>
            <a:r>
              <a:rPr lang="ru-RU" b="1" dirty="0" smtClean="0"/>
              <a:t>Коллектив </a:t>
            </a:r>
            <a:r>
              <a:rPr lang="ru-RU" dirty="0" smtClean="0"/>
              <a:t>(</a:t>
            </a:r>
            <a:r>
              <a:rPr lang="ru-RU" dirty="0" smtClean="0"/>
              <a:t>от лат. </a:t>
            </a:r>
            <a:r>
              <a:rPr lang="ru-RU" dirty="0" err="1" smtClean="0"/>
              <a:t>collectivus</a:t>
            </a:r>
            <a:r>
              <a:rPr lang="ru-RU" dirty="0" smtClean="0"/>
              <a:t>- собирательный), социальная общность людей, объединённых на основе общественно значимых целей, общих ценностных ориентации, </a:t>
            </a:r>
            <a:r>
              <a:rPr lang="ru-RU" dirty="0" smtClean="0"/>
              <a:t>совместной </a:t>
            </a:r>
            <a:r>
              <a:rPr lang="ru-RU" dirty="0" smtClean="0"/>
              <a:t>деятельности и общения. </a:t>
            </a:r>
            <a:endParaRPr lang="ru-RU" dirty="0" smtClean="0"/>
          </a:p>
          <a:p>
            <a:pPr>
              <a:buNone/>
            </a:pPr>
            <a:r>
              <a:rPr lang="ru-RU" dirty="0" smtClean="0"/>
              <a:t>В </a:t>
            </a:r>
            <a:r>
              <a:rPr lang="ru-RU" dirty="0" smtClean="0"/>
              <a:t>социологии изучают преим. трудовой К., в психологии — контактные группы людей, находящихся в </a:t>
            </a:r>
            <a:r>
              <a:rPr lang="ru-RU" dirty="0" smtClean="0"/>
              <a:t>непосредственном </a:t>
            </a:r>
            <a:r>
              <a:rPr lang="ru-RU" dirty="0" smtClean="0"/>
              <a:t>взаимодействии, в педагогике — организованные общности детей и взрослых. </a:t>
            </a:r>
            <a:endParaRPr lang="ru-RU" dirty="0" smtClean="0"/>
          </a:p>
          <a:p>
            <a:pPr algn="r">
              <a:buNone/>
            </a:pPr>
            <a:r>
              <a:rPr lang="ru-RU" sz="2300" i="1" dirty="0" smtClean="0"/>
              <a:t>(Педагогический словарь)</a:t>
            </a:r>
            <a:endParaRPr lang="ru-RU" i="1" dirty="0"/>
          </a:p>
        </p:txBody>
      </p:sp>
      <p:sp>
        <p:nvSpPr>
          <p:cNvPr id="4" name="Заголовок 1"/>
          <p:cNvSpPr>
            <a:spLocks noGrp="1"/>
          </p:cNvSpPr>
          <p:nvPr>
            <p:ph type="title"/>
          </p:nvPr>
        </p:nvSpPr>
        <p:spPr>
          <a:xfrm>
            <a:off x="251520" y="0"/>
            <a:ext cx="8686800" cy="838200"/>
          </a:xfrm>
        </p:spPr>
        <p:txBody>
          <a:bodyPr>
            <a:normAutofit/>
          </a:bodyPr>
          <a:lstStyle/>
          <a:p>
            <a:pPr algn="ctr"/>
            <a:r>
              <a:rPr lang="ru-RU" sz="3200" b="1" dirty="0" smtClean="0"/>
              <a:t>Понятие «коллектив»</a:t>
            </a:r>
            <a:endParaRPr lang="ru-RU" sz="3200" b="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0"/>
            <a:ext cx="8686800" cy="838200"/>
          </a:xfrm>
        </p:spPr>
        <p:txBody>
          <a:bodyPr>
            <a:normAutofit/>
          </a:bodyPr>
          <a:lstStyle/>
          <a:p>
            <a:pPr algn="ctr"/>
            <a:r>
              <a:rPr lang="ru-RU" sz="3200" b="1" dirty="0" smtClean="0"/>
              <a:t>Понятие «коллектив»</a:t>
            </a:r>
            <a:endParaRPr lang="ru-RU" sz="3200" b="1" dirty="0"/>
          </a:p>
        </p:txBody>
      </p:sp>
      <p:sp>
        <p:nvSpPr>
          <p:cNvPr id="3" name="Содержимое 2"/>
          <p:cNvSpPr>
            <a:spLocks noGrp="1"/>
          </p:cNvSpPr>
          <p:nvPr>
            <p:ph idx="1"/>
          </p:nvPr>
        </p:nvSpPr>
        <p:spPr>
          <a:xfrm>
            <a:off x="179512" y="1052736"/>
            <a:ext cx="8668072" cy="5040560"/>
          </a:xfrm>
        </p:spPr>
        <p:txBody>
          <a:bodyPr>
            <a:noAutofit/>
          </a:bodyPr>
          <a:lstStyle/>
          <a:p>
            <a:pPr marL="0" indent="361950" algn="just">
              <a:buNone/>
            </a:pPr>
            <a:r>
              <a:rPr lang="ru-RU" sz="2800" b="1" i="1" dirty="0" smtClean="0"/>
              <a:t>Коллектив </a:t>
            </a:r>
            <a:r>
              <a:rPr lang="ru-RU" sz="2800" b="1" i="1" dirty="0" smtClean="0"/>
              <a:t>– </a:t>
            </a:r>
            <a:r>
              <a:rPr lang="ru-RU" sz="2800" dirty="0" smtClean="0"/>
              <a:t>одно </a:t>
            </a:r>
            <a:r>
              <a:rPr lang="ru-RU" sz="2800" dirty="0" smtClean="0"/>
              <a:t>из важнейших достижений человеческой культуры. </a:t>
            </a:r>
            <a:endParaRPr lang="ru-RU" sz="2800" dirty="0" smtClean="0"/>
          </a:p>
          <a:p>
            <a:pPr marL="0" indent="361950" algn="just">
              <a:buNone/>
            </a:pPr>
            <a:r>
              <a:rPr lang="ru-RU" sz="2800" dirty="0" smtClean="0"/>
              <a:t>С </a:t>
            </a:r>
            <a:r>
              <a:rPr lang="ru-RU" sz="2800" dirty="0" smtClean="0"/>
              <a:t>древних времен в истории всех цивилизаций люди объединялись для совместного труда и решения жизненно важных проблем: преодоления последствий природных катаклизмов, изгнания врагов со своих земель, совершения религиозных обрядов. Так возникли </a:t>
            </a:r>
            <a:r>
              <a:rPr lang="ru-RU" sz="2800" dirty="0" smtClean="0"/>
              <a:t>коллективные объединения людей: добровольные </a:t>
            </a:r>
            <a:r>
              <a:rPr lang="ru-RU" sz="2800" dirty="0" smtClean="0"/>
              <a:t>дружины воинов, религиозные общины и братства, трудовые артели и цеха ремесленников, купеческие гильдии, студенческие землячества</a:t>
            </a:r>
            <a:r>
              <a:rPr lang="ru-RU" sz="2800" b="1" i="1" dirty="0" smtClean="0"/>
              <a:t>.</a:t>
            </a:r>
            <a:endParaRPr lang="ru-RU" dirty="0"/>
          </a:p>
        </p:txBody>
      </p:sp>
    </p:spTree>
  </p:cSld>
  <p:clrMapOvr>
    <a:masterClrMapping/>
  </p:clrMapOvr>
  <p:transition spd="med">
    <p:wheel spokes="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966515"/>
            <a:ext cx="8686800" cy="5891485"/>
          </a:xfrm>
        </p:spPr>
        <p:txBody>
          <a:bodyPr>
            <a:noAutofit/>
          </a:bodyPr>
          <a:lstStyle/>
          <a:p>
            <a:pPr>
              <a:buNone/>
            </a:pPr>
            <a:r>
              <a:rPr lang="ru-RU" sz="2400" b="1" i="1" dirty="0" smtClean="0"/>
              <a:t>В таких объединениях наблюдались следующие процессы: </a:t>
            </a:r>
            <a:r>
              <a:rPr lang="ru-RU" sz="2400" dirty="0" smtClean="0"/>
              <a:t/>
            </a:r>
            <a:br>
              <a:rPr lang="ru-RU" sz="2400" dirty="0" smtClean="0"/>
            </a:br>
            <a:r>
              <a:rPr lang="ru-RU" sz="2400" dirty="0" smtClean="0"/>
              <a:t>   - устанавливались особые организационные структуры, </a:t>
            </a:r>
            <a:r>
              <a:rPr lang="ru-RU" sz="2400" dirty="0" smtClean="0"/>
              <a:t>например. </a:t>
            </a:r>
            <a:r>
              <a:rPr lang="ru-RU" sz="2400" dirty="0" smtClean="0"/>
              <a:t>выбирался глава общины - человек, которому доверяли все;</a:t>
            </a:r>
            <a:br>
              <a:rPr lang="ru-RU" sz="2400" dirty="0" smtClean="0"/>
            </a:br>
            <a:r>
              <a:rPr lang="ru-RU" sz="2400" dirty="0" smtClean="0"/>
              <a:t>   - организованная общая деятельность и совместное проведение досуга делали общение членов объединения достаточно тесным и открытым; </a:t>
            </a:r>
            <a:br>
              <a:rPr lang="ru-RU" sz="2400" dirty="0" smtClean="0"/>
            </a:br>
            <a:r>
              <a:rPr lang="ru-RU" sz="2400" dirty="0" smtClean="0"/>
              <a:t>   - создавался общий фонд материальных средств и других ресурсов, из которых оказывалась помощь и поддержка нуждающимся членам общины; </a:t>
            </a:r>
            <a:br>
              <a:rPr lang="ru-RU" sz="2400" dirty="0" smtClean="0"/>
            </a:br>
            <a:r>
              <a:rPr lang="ru-RU" sz="2400" dirty="0" smtClean="0"/>
              <a:t>   - возникала особая атмосфера солидарности, доверия, и каждый член такого объединения знал, что если с ним что-то случится, то сообщество не бросит его в беде, поддержит его семью, детей.</a:t>
            </a:r>
          </a:p>
          <a:p>
            <a:endParaRPr lang="ru-RU" sz="2400" dirty="0"/>
          </a:p>
        </p:txBody>
      </p:sp>
      <p:sp>
        <p:nvSpPr>
          <p:cNvPr id="4" name="Заголовок 1"/>
          <p:cNvSpPr>
            <a:spLocks noGrp="1"/>
          </p:cNvSpPr>
          <p:nvPr>
            <p:ph type="title"/>
          </p:nvPr>
        </p:nvSpPr>
        <p:spPr>
          <a:xfrm>
            <a:off x="251520" y="0"/>
            <a:ext cx="8686800" cy="838200"/>
          </a:xfrm>
        </p:spPr>
        <p:txBody>
          <a:bodyPr>
            <a:normAutofit/>
          </a:bodyPr>
          <a:lstStyle/>
          <a:p>
            <a:pPr algn="ctr"/>
            <a:r>
              <a:rPr lang="ru-RU" sz="3200" b="1" dirty="0" smtClean="0"/>
              <a:t>Понятие «коллектив»</a:t>
            </a:r>
            <a:endParaRPr lang="ru-RU" sz="3200" b="1" dirty="0"/>
          </a:p>
        </p:txBody>
      </p:sp>
    </p:spTree>
  </p:cSld>
  <p:clrMapOvr>
    <a:masterClrMapping/>
  </p:clrMapOvr>
  <p:transition spd="med">
    <p:newsflash/>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116632"/>
            <a:ext cx="8686800" cy="838200"/>
          </a:xfrm>
        </p:spPr>
        <p:txBody>
          <a:bodyPr>
            <a:normAutofit fontScale="90000"/>
          </a:bodyPr>
          <a:lstStyle/>
          <a:p>
            <a:pPr algn="ctr"/>
            <a:r>
              <a:rPr lang="ru-RU" sz="3200" b="1" dirty="0" smtClean="0"/>
              <a:t>Великие педагоги о коллективе:</a:t>
            </a:r>
            <a:br>
              <a:rPr lang="ru-RU" sz="3200" b="1" dirty="0" smtClean="0"/>
            </a:br>
            <a:r>
              <a:rPr lang="ru-RU" sz="3200" b="1" dirty="0" smtClean="0"/>
              <a:t>Я.А. Коменский</a:t>
            </a:r>
            <a:endParaRPr lang="ru-RU" sz="3200" b="1" dirty="0"/>
          </a:p>
        </p:txBody>
      </p:sp>
      <p:sp>
        <p:nvSpPr>
          <p:cNvPr id="3" name="Содержимое 2"/>
          <p:cNvSpPr>
            <a:spLocks noGrp="1"/>
          </p:cNvSpPr>
          <p:nvPr>
            <p:ph idx="1"/>
          </p:nvPr>
        </p:nvSpPr>
        <p:spPr>
          <a:xfrm>
            <a:off x="251520" y="1268760"/>
            <a:ext cx="5256584" cy="5328592"/>
          </a:xfrm>
        </p:spPr>
        <p:txBody>
          <a:bodyPr>
            <a:noAutofit/>
          </a:bodyPr>
          <a:lstStyle/>
          <a:p>
            <a:pPr marL="0" indent="361950">
              <a:buNone/>
            </a:pPr>
            <a:r>
              <a:rPr lang="ru-RU" sz="2200" b="1" i="1" dirty="0" smtClean="0"/>
              <a:t>Я. А. Коменский </a:t>
            </a:r>
            <a:r>
              <a:rPr lang="ru-RU" sz="2200" dirty="0" smtClean="0"/>
              <a:t>делил учащихся школьного класса на "десятки" ("</a:t>
            </a:r>
            <a:r>
              <a:rPr lang="ru-RU" sz="2200" dirty="0" err="1" smtClean="0"/>
              <a:t>декурии</a:t>
            </a:r>
            <a:r>
              <a:rPr lang="ru-RU" sz="2200" dirty="0" smtClean="0"/>
              <a:t>"), во главе каждой назначался из числа учеников "десятник" ("декурион"). В его обязанности входило проверять присутствие членов "</a:t>
            </a:r>
            <a:r>
              <a:rPr lang="ru-RU" sz="2200" dirty="0" err="1" smtClean="0"/>
              <a:t>декурии</a:t>
            </a:r>
            <a:r>
              <a:rPr lang="ru-RU" sz="2200" dirty="0" smtClean="0"/>
              <a:t>" на уроках, выполнение ими домашнего задания. Кроме того, декурион помогал учителю раздавать и собирать тетради и вместе с учителем отправлялся домой к ученику, пропустившему учебные занятия. В каждом классе в школе Я. А. Коменского был свой Сенат, который издавал "законы", Суд, который разбирал проступки учеников. ".</a:t>
            </a:r>
            <a:endParaRPr lang="ru-RU" sz="2200" dirty="0"/>
          </a:p>
        </p:txBody>
      </p:sp>
      <p:pic>
        <p:nvPicPr>
          <p:cNvPr id="1026" name="Picture 2"/>
          <p:cNvPicPr>
            <a:picLocks noChangeAspect="1" noChangeArrowheads="1"/>
          </p:cNvPicPr>
          <p:nvPr/>
        </p:nvPicPr>
        <p:blipFill>
          <a:blip r:embed="rId2" cstate="print"/>
          <a:srcRect/>
          <a:stretch>
            <a:fillRect/>
          </a:stretch>
        </p:blipFill>
        <p:spPr bwMode="auto">
          <a:xfrm>
            <a:off x="6444208" y="1196752"/>
            <a:ext cx="2381250" cy="2695575"/>
          </a:xfrm>
          <a:prstGeom prst="rect">
            <a:avLst/>
          </a:prstGeom>
          <a:noFill/>
          <a:ln w="9525">
            <a:noFill/>
            <a:miter lim="800000"/>
            <a:headEnd/>
            <a:tailEnd/>
          </a:ln>
        </p:spPr>
      </p:pic>
      <p:sp>
        <p:nvSpPr>
          <p:cNvPr id="5" name="Прямоугольник 4"/>
          <p:cNvSpPr/>
          <p:nvPr/>
        </p:nvSpPr>
        <p:spPr>
          <a:xfrm>
            <a:off x="5580112" y="4005064"/>
            <a:ext cx="3563888" cy="26642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b="1" i="1" dirty="0" smtClean="0">
                <a:solidFill>
                  <a:schemeClr val="tx1"/>
                </a:solidFill>
              </a:rPr>
              <a:t>Даты жизни:</a:t>
            </a:r>
            <a:r>
              <a:rPr lang="ru-RU" dirty="0" smtClean="0">
                <a:solidFill>
                  <a:schemeClr val="tx1"/>
                </a:solidFill>
              </a:rPr>
              <a:t> 25 марта 1592 - ноябрь </a:t>
            </a:r>
            <a:r>
              <a:rPr lang="ru-RU" dirty="0" smtClean="0">
                <a:solidFill>
                  <a:schemeClr val="tx1"/>
                </a:solidFill>
              </a:rPr>
              <a:t>1670</a:t>
            </a:r>
          </a:p>
          <a:p>
            <a:r>
              <a:rPr lang="ru-RU" b="1" i="1" dirty="0" smtClean="0">
                <a:solidFill>
                  <a:schemeClr val="tx1"/>
                </a:solidFill>
              </a:rPr>
              <a:t>Место </a:t>
            </a:r>
            <a:r>
              <a:rPr lang="ru-RU" b="1" i="1" dirty="0" smtClean="0">
                <a:solidFill>
                  <a:schemeClr val="tx1"/>
                </a:solidFill>
              </a:rPr>
              <a:t>рождения:</a:t>
            </a:r>
            <a:r>
              <a:rPr lang="ru-RU" dirty="0" smtClean="0">
                <a:solidFill>
                  <a:schemeClr val="tx1"/>
                </a:solidFill>
              </a:rPr>
              <a:t> </a:t>
            </a:r>
            <a:r>
              <a:rPr lang="ru-RU" dirty="0" err="1" smtClean="0">
                <a:solidFill>
                  <a:schemeClr val="tx1"/>
                </a:solidFill>
              </a:rPr>
              <a:t>Нивнице</a:t>
            </a:r>
            <a:r>
              <a:rPr lang="ru-RU" dirty="0" smtClean="0">
                <a:solidFill>
                  <a:schemeClr val="tx1"/>
                </a:solidFill>
              </a:rPr>
              <a:t>, Чехия</a:t>
            </a:r>
          </a:p>
          <a:p>
            <a:r>
              <a:rPr lang="ru-RU" b="1" i="1" dirty="0" smtClean="0">
                <a:solidFill>
                  <a:schemeClr val="tx1"/>
                </a:solidFill>
              </a:rPr>
              <a:t>Место </a:t>
            </a:r>
            <a:r>
              <a:rPr lang="ru-RU" b="1" i="1" dirty="0" smtClean="0">
                <a:solidFill>
                  <a:schemeClr val="tx1"/>
                </a:solidFill>
              </a:rPr>
              <a:t>смерти</a:t>
            </a:r>
            <a:r>
              <a:rPr lang="ru-RU" b="1" i="1" dirty="0" smtClean="0">
                <a:solidFill>
                  <a:schemeClr val="tx1"/>
                </a:solidFill>
              </a:rPr>
              <a:t>: </a:t>
            </a:r>
            <a:r>
              <a:rPr lang="ru-RU" dirty="0" smtClean="0">
                <a:solidFill>
                  <a:schemeClr val="tx1"/>
                </a:solidFill>
              </a:rPr>
              <a:t>Амстердам</a:t>
            </a:r>
            <a:r>
              <a:rPr lang="ru-RU" dirty="0" smtClean="0">
                <a:solidFill>
                  <a:schemeClr val="tx1"/>
                </a:solidFill>
              </a:rPr>
              <a:t>, </a:t>
            </a:r>
            <a:r>
              <a:rPr lang="ru-RU" dirty="0" smtClean="0">
                <a:solidFill>
                  <a:schemeClr val="tx1"/>
                </a:solidFill>
              </a:rPr>
              <a:t>Нидерланды</a:t>
            </a:r>
            <a:endParaRPr lang="ru-RU" dirty="0" smtClean="0">
              <a:solidFill>
                <a:schemeClr val="tx1"/>
              </a:solidFill>
            </a:endParaRPr>
          </a:p>
          <a:p>
            <a:r>
              <a:rPr lang="ru-RU" b="1" i="1" dirty="0" smtClean="0">
                <a:solidFill>
                  <a:schemeClr val="tx1"/>
                </a:solidFill>
              </a:rPr>
              <a:t>Научная сфера: </a:t>
            </a:r>
            <a:r>
              <a:rPr lang="ru-RU" dirty="0" smtClean="0">
                <a:solidFill>
                  <a:schemeClr val="tx1"/>
                </a:solidFill>
              </a:rPr>
              <a:t>Педагогика</a:t>
            </a:r>
            <a:r>
              <a:rPr lang="ru-RU" dirty="0" smtClean="0">
                <a:solidFill>
                  <a:schemeClr val="tx1"/>
                </a:solidFill>
              </a:rPr>
              <a:t>, дидактика</a:t>
            </a:r>
          </a:p>
          <a:p>
            <a:r>
              <a:rPr lang="ru-RU" b="1" i="1" dirty="0" smtClean="0">
                <a:solidFill>
                  <a:schemeClr val="tx1"/>
                </a:solidFill>
              </a:rPr>
              <a:t>Известен как</a:t>
            </a:r>
            <a:r>
              <a:rPr lang="ru-RU" b="1" i="1" dirty="0" smtClean="0">
                <a:solidFill>
                  <a:schemeClr val="tx1"/>
                </a:solidFill>
              </a:rPr>
              <a:t>: </a:t>
            </a:r>
            <a:r>
              <a:rPr lang="ru-RU" dirty="0" smtClean="0">
                <a:solidFill>
                  <a:schemeClr val="tx1"/>
                </a:solidFill>
              </a:rPr>
              <a:t>«</a:t>
            </a:r>
            <a:r>
              <a:rPr lang="ru-RU" dirty="0" smtClean="0">
                <a:solidFill>
                  <a:schemeClr val="tx1"/>
                </a:solidFill>
              </a:rPr>
              <a:t>Отец педагогики»</a:t>
            </a:r>
            <a:endParaRPr lang="ru-RU" dirty="0">
              <a:solidFill>
                <a:schemeClr val="tx1"/>
              </a:solidFill>
            </a:endParaRPr>
          </a:p>
        </p:txBody>
      </p:sp>
    </p:spTree>
  </p:cSld>
  <p:clrMapOvr>
    <a:masterClrMapping/>
  </p:clrMapOvr>
  <p:transition spd="med">
    <p:strips/>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1254547"/>
            <a:ext cx="8686800" cy="5603453"/>
          </a:xfrm>
        </p:spPr>
        <p:txBody>
          <a:bodyPr>
            <a:normAutofit/>
          </a:bodyPr>
          <a:lstStyle/>
          <a:p>
            <a:pPr marL="0" indent="361950">
              <a:buNone/>
            </a:pPr>
            <a:r>
              <a:rPr lang="ru-RU" dirty="0" smtClean="0"/>
              <a:t>«Перед </a:t>
            </a:r>
            <a:r>
              <a:rPr lang="ru-RU" dirty="0" smtClean="0"/>
              <a:t>нами не что иное, как ранние формы школьного </a:t>
            </a:r>
            <a:r>
              <a:rPr lang="ru-RU" dirty="0" smtClean="0"/>
              <a:t>самоуправления…»</a:t>
            </a:r>
          </a:p>
          <a:p>
            <a:pPr marL="0" indent="361950">
              <a:buNone/>
            </a:pPr>
            <a:r>
              <a:rPr lang="ru-RU" dirty="0" smtClean="0"/>
              <a:t>Великий </a:t>
            </a:r>
            <a:r>
              <a:rPr lang="ru-RU" dirty="0" smtClean="0"/>
              <a:t>педагог намеренно создавал в школе игровую модель взрослой жизни, чтобы учащиеся не только упражнялись в учебном содержании, но и постигали опыт совместной деятельности и социальных отношений. Неслучайно Я. А. </a:t>
            </a:r>
            <a:r>
              <a:rPr lang="ru-RU" dirty="0" smtClean="0"/>
              <a:t>Коменский </a:t>
            </a:r>
            <a:r>
              <a:rPr lang="ru-RU" dirty="0" smtClean="0"/>
              <a:t>часто повторял свое излюбленное сравнение: "Школа - это мастерская </a:t>
            </a:r>
            <a:r>
              <a:rPr lang="ru-RU" dirty="0" smtClean="0"/>
              <a:t>человечности».</a:t>
            </a:r>
            <a:endParaRPr lang="ru-RU" dirty="0"/>
          </a:p>
        </p:txBody>
      </p:sp>
      <p:sp>
        <p:nvSpPr>
          <p:cNvPr id="4" name="Заголовок 1"/>
          <p:cNvSpPr>
            <a:spLocks noGrp="1"/>
          </p:cNvSpPr>
          <p:nvPr>
            <p:ph type="title"/>
          </p:nvPr>
        </p:nvSpPr>
        <p:spPr>
          <a:xfrm>
            <a:off x="179512" y="116632"/>
            <a:ext cx="8686800" cy="838200"/>
          </a:xfrm>
        </p:spPr>
        <p:txBody>
          <a:bodyPr>
            <a:normAutofit fontScale="90000"/>
          </a:bodyPr>
          <a:lstStyle/>
          <a:p>
            <a:pPr algn="ctr"/>
            <a:r>
              <a:rPr lang="ru-RU" sz="3200" b="1" dirty="0" smtClean="0"/>
              <a:t>Великие педагоги о коллективе:</a:t>
            </a:r>
            <a:br>
              <a:rPr lang="ru-RU" sz="3200" b="1" dirty="0" smtClean="0"/>
            </a:br>
            <a:r>
              <a:rPr lang="ru-RU" sz="3200" b="1" dirty="0" smtClean="0"/>
              <a:t>Я.А. Коменский</a:t>
            </a:r>
            <a:endParaRPr lang="ru-RU" sz="3200" b="1" dirty="0"/>
          </a:p>
        </p:txBody>
      </p:sp>
    </p:spTree>
  </p:cSld>
  <p:clrMapOvr>
    <a:masterClrMapping/>
  </p:clrMapOvr>
  <p:transition spd="med">
    <p:diamon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1110531"/>
            <a:ext cx="5832648" cy="5747469"/>
          </a:xfrm>
        </p:spPr>
        <p:txBody>
          <a:bodyPr>
            <a:noAutofit/>
          </a:bodyPr>
          <a:lstStyle/>
          <a:p>
            <a:pPr marL="0" indent="361950">
              <a:buNone/>
            </a:pPr>
            <a:r>
              <a:rPr lang="ru-RU" sz="2200" b="1" i="1" dirty="0" smtClean="0"/>
              <a:t>И. Г. Песталоцци </a:t>
            </a:r>
            <a:r>
              <a:rPr lang="ru-RU" sz="2200" dirty="0" smtClean="0"/>
              <a:t>утверждал, что человеку присуши три начала: животное, общественное и нравственное. Только воспитание в духе человечности поможет подчинить все животное в человеке и опереться на общественное начало. В 1801 году он организовал в </a:t>
            </a:r>
            <a:r>
              <a:rPr lang="ru-RU" sz="2200" dirty="0" err="1" smtClean="0"/>
              <a:t>Бургдорфе</a:t>
            </a:r>
            <a:r>
              <a:rPr lang="ru-RU" sz="2200" dirty="0" smtClean="0"/>
              <a:t> воспитательный институт, а затем в 1805 году в </a:t>
            </a:r>
            <a:r>
              <a:rPr lang="ru-RU" sz="2200" dirty="0" err="1" smtClean="0"/>
              <a:t>Ивертене</a:t>
            </a:r>
            <a:r>
              <a:rPr lang="ru-RU" sz="2200" dirty="0" smtClean="0"/>
              <a:t> среднюю школу и учительскую семинарию. В этих образовательных учреждениях И. Г. Песталоцци был полный пансион, учащиеся учились и жили вместе с педагогами. Здесь действовало детское самоуправление, дежурства, организовывался общественно-полезный (безвозмездный) труд в пользу крестьян окрестных деревень.</a:t>
            </a:r>
            <a:endParaRPr lang="ru-RU" sz="2200" dirty="0"/>
          </a:p>
        </p:txBody>
      </p:sp>
      <p:sp>
        <p:nvSpPr>
          <p:cNvPr id="4" name="Заголовок 1"/>
          <p:cNvSpPr>
            <a:spLocks noGrp="1"/>
          </p:cNvSpPr>
          <p:nvPr>
            <p:ph type="title"/>
          </p:nvPr>
        </p:nvSpPr>
        <p:spPr>
          <a:xfrm>
            <a:off x="179512" y="116632"/>
            <a:ext cx="8686800" cy="838200"/>
          </a:xfrm>
        </p:spPr>
        <p:txBody>
          <a:bodyPr>
            <a:normAutofit fontScale="90000"/>
          </a:bodyPr>
          <a:lstStyle/>
          <a:p>
            <a:pPr algn="ctr"/>
            <a:r>
              <a:rPr lang="ru-RU" sz="3200" b="1" dirty="0" smtClean="0"/>
              <a:t>Великие педагоги о коллективе:</a:t>
            </a:r>
            <a:br>
              <a:rPr lang="ru-RU" sz="3200" b="1" dirty="0" smtClean="0"/>
            </a:br>
            <a:r>
              <a:rPr lang="ru-RU" sz="3200" b="1" dirty="0" smtClean="0"/>
              <a:t>И.Г. Песталоцци</a:t>
            </a:r>
            <a:endParaRPr lang="ru-RU" sz="3200" b="1" dirty="0"/>
          </a:p>
        </p:txBody>
      </p:sp>
      <p:pic>
        <p:nvPicPr>
          <p:cNvPr id="2050" name="Picture 2"/>
          <p:cNvPicPr>
            <a:picLocks noChangeAspect="1" noChangeArrowheads="1"/>
          </p:cNvPicPr>
          <p:nvPr/>
        </p:nvPicPr>
        <p:blipFill>
          <a:blip r:embed="rId2" cstate="print"/>
          <a:srcRect/>
          <a:stretch>
            <a:fillRect/>
          </a:stretch>
        </p:blipFill>
        <p:spPr bwMode="auto">
          <a:xfrm>
            <a:off x="6876256" y="1196752"/>
            <a:ext cx="1905000" cy="2266950"/>
          </a:xfrm>
          <a:prstGeom prst="rect">
            <a:avLst/>
          </a:prstGeom>
          <a:noFill/>
          <a:ln w="9525">
            <a:noFill/>
            <a:miter lim="800000"/>
            <a:headEnd/>
            <a:tailEnd/>
          </a:ln>
        </p:spPr>
      </p:pic>
      <p:sp>
        <p:nvSpPr>
          <p:cNvPr id="6" name="Прямоугольник 5"/>
          <p:cNvSpPr/>
          <p:nvPr/>
        </p:nvSpPr>
        <p:spPr>
          <a:xfrm>
            <a:off x="5940152" y="3645024"/>
            <a:ext cx="3024336" cy="30243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b="1" dirty="0" smtClean="0">
                <a:solidFill>
                  <a:schemeClr val="tx1"/>
                </a:solidFill>
              </a:rPr>
              <a:t>Даты жизни:</a:t>
            </a:r>
            <a:r>
              <a:rPr lang="ru-RU" dirty="0" smtClean="0">
                <a:solidFill>
                  <a:schemeClr val="tx1"/>
                </a:solidFill>
              </a:rPr>
              <a:t>	</a:t>
            </a:r>
          </a:p>
          <a:p>
            <a:r>
              <a:rPr lang="ru-RU" dirty="0" smtClean="0">
                <a:solidFill>
                  <a:schemeClr val="tx1"/>
                </a:solidFill>
              </a:rPr>
              <a:t>12.01.1746 – 17.02.1827</a:t>
            </a:r>
            <a:endParaRPr lang="ru-RU" dirty="0" smtClean="0">
              <a:solidFill>
                <a:schemeClr val="tx1"/>
              </a:solidFill>
            </a:endParaRPr>
          </a:p>
          <a:p>
            <a:r>
              <a:rPr lang="ru-RU" b="1" dirty="0" smtClean="0">
                <a:solidFill>
                  <a:schemeClr val="tx1"/>
                </a:solidFill>
              </a:rPr>
              <a:t>Место рождения:	</a:t>
            </a:r>
            <a:r>
              <a:rPr lang="ru-RU" dirty="0" smtClean="0">
                <a:solidFill>
                  <a:schemeClr val="tx1"/>
                </a:solidFill>
              </a:rPr>
              <a:t>Цюрих</a:t>
            </a:r>
            <a:r>
              <a:rPr lang="ru-RU" dirty="0" smtClean="0">
                <a:solidFill>
                  <a:schemeClr val="tx1"/>
                </a:solidFill>
              </a:rPr>
              <a:t>, Швейцария</a:t>
            </a:r>
          </a:p>
          <a:p>
            <a:r>
              <a:rPr lang="ru-RU" b="1" dirty="0" smtClean="0">
                <a:solidFill>
                  <a:schemeClr val="tx1"/>
                </a:solidFill>
              </a:rPr>
              <a:t>Научная сфера: </a:t>
            </a:r>
            <a:r>
              <a:rPr lang="ru-RU" dirty="0" smtClean="0">
                <a:solidFill>
                  <a:schemeClr val="tx1"/>
                </a:solidFill>
              </a:rPr>
              <a:t>педагогика</a:t>
            </a:r>
            <a:endParaRPr lang="ru-RU" dirty="0" smtClean="0">
              <a:solidFill>
                <a:schemeClr val="tx1"/>
              </a:solidFill>
            </a:endParaRPr>
          </a:p>
          <a:p>
            <a:r>
              <a:rPr lang="ru-RU" b="1" dirty="0" smtClean="0">
                <a:solidFill>
                  <a:schemeClr val="tx1"/>
                </a:solidFill>
              </a:rPr>
              <a:t>Известные </a:t>
            </a:r>
            <a:r>
              <a:rPr lang="ru-RU" b="1" dirty="0" smtClean="0">
                <a:solidFill>
                  <a:schemeClr val="tx1"/>
                </a:solidFill>
              </a:rPr>
              <a:t>ученики: </a:t>
            </a:r>
            <a:r>
              <a:rPr lang="ru-RU" dirty="0" smtClean="0">
                <a:solidFill>
                  <a:schemeClr val="tx1"/>
                </a:solidFill>
              </a:rPr>
              <a:t>Фридрих </a:t>
            </a:r>
            <a:r>
              <a:rPr lang="ru-RU" dirty="0" err="1" smtClean="0">
                <a:solidFill>
                  <a:schemeClr val="tx1"/>
                </a:solidFill>
              </a:rPr>
              <a:t>Фребель</a:t>
            </a:r>
            <a:r>
              <a:rPr lang="ru-RU" dirty="0" smtClean="0">
                <a:solidFill>
                  <a:schemeClr val="tx1"/>
                </a:solidFill>
              </a:rPr>
              <a:t>, </a:t>
            </a:r>
            <a:r>
              <a:rPr lang="ru-RU" dirty="0" err="1" smtClean="0">
                <a:solidFill>
                  <a:schemeClr val="tx1"/>
                </a:solidFill>
              </a:rPr>
              <a:t>Луи-Венсан</a:t>
            </a:r>
            <a:r>
              <a:rPr lang="ru-RU" dirty="0" smtClean="0">
                <a:solidFill>
                  <a:schemeClr val="tx1"/>
                </a:solidFill>
              </a:rPr>
              <a:t> </a:t>
            </a:r>
            <a:r>
              <a:rPr lang="ru-RU" dirty="0" err="1" smtClean="0">
                <a:solidFill>
                  <a:schemeClr val="tx1"/>
                </a:solidFill>
              </a:rPr>
              <a:t>Тардан</a:t>
            </a:r>
            <a:endParaRPr lang="ru-RU" dirty="0" smtClean="0">
              <a:solidFill>
                <a:schemeClr val="tx1"/>
              </a:solidFill>
            </a:endParaRPr>
          </a:p>
          <a:p>
            <a:r>
              <a:rPr lang="ru-RU" b="1" dirty="0" smtClean="0">
                <a:solidFill>
                  <a:schemeClr val="tx1"/>
                </a:solidFill>
              </a:rPr>
              <a:t>Известен как:	</a:t>
            </a:r>
          </a:p>
          <a:p>
            <a:r>
              <a:rPr lang="ru-RU" dirty="0" smtClean="0">
                <a:solidFill>
                  <a:schemeClr val="tx1"/>
                </a:solidFill>
              </a:rPr>
              <a:t>выдающийся педагог</a:t>
            </a:r>
            <a:endParaRPr lang="ru-RU" dirty="0">
              <a:solidFill>
                <a:schemeClr val="tx1"/>
              </a:solidFill>
            </a:endParaRPr>
          </a:p>
        </p:txBody>
      </p:sp>
    </p:spTree>
  </p:cSld>
  <p:clrMapOvr>
    <a:masterClrMapping/>
  </p:clrMapOvr>
  <p:transition spd="med">
    <p:wheel spokes="8"/>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240</TotalTime>
  <Words>948</Words>
  <Application>Microsoft Office PowerPoint</Application>
  <PresentationFormat>Экран (4:3)</PresentationFormat>
  <Paragraphs>76</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Трек</vt:lpstr>
      <vt:lpstr>Коллективное воспитание или воспитание коллектива </vt:lpstr>
      <vt:lpstr>Содержание:</vt:lpstr>
      <vt:lpstr>Понятие «коллектив»</vt:lpstr>
      <vt:lpstr>Понятие «коллектив»</vt:lpstr>
      <vt:lpstr>Понятие «коллектив»</vt:lpstr>
      <vt:lpstr>Понятие «коллектив»</vt:lpstr>
      <vt:lpstr>Великие педагоги о коллективе: Я.А. Коменский</vt:lpstr>
      <vt:lpstr>Великие педагоги о коллективе: Я.А. Коменский</vt:lpstr>
      <vt:lpstr>Великие педагоги о коллективе: И.Г. Песталоцци</vt:lpstr>
      <vt:lpstr>Великие педагоги о коллективе: С.Т. Шацкий</vt:lpstr>
      <vt:lpstr>Великие педагоги о коллективе: С.Т. Шацкий</vt:lpstr>
      <vt:lpstr>Великие педагоги о коллективе: А.С. Макаренко</vt:lpstr>
      <vt:lpstr>Великие педагоги о коллективе: Т.Е. Конникова</vt:lpstr>
      <vt:lpstr>Слайд 14</vt:lpstr>
      <vt:lpstr>Список литературы:</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ВЫПОЛНИЛ: СТУДЕНТ ГРУППЫ</dc:title>
  <dc:creator>ПК</dc:creator>
  <cp:lastModifiedBy>Ирина</cp:lastModifiedBy>
  <cp:revision>30</cp:revision>
  <dcterms:created xsi:type="dcterms:W3CDTF">2014-05-07T11:18:05Z</dcterms:created>
  <dcterms:modified xsi:type="dcterms:W3CDTF">2015-03-13T07:53:09Z</dcterms:modified>
</cp:coreProperties>
</file>