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87" r:id="rId3"/>
    <p:sldId id="257" r:id="rId4"/>
    <p:sldId id="258" r:id="rId5"/>
    <p:sldId id="260" r:id="rId6"/>
    <p:sldId id="263" r:id="rId7"/>
    <p:sldId id="264" r:id="rId8"/>
    <p:sldId id="265" r:id="rId9"/>
    <p:sldId id="266" r:id="rId10"/>
    <p:sldId id="267" r:id="rId11"/>
    <p:sldId id="277" r:id="rId12"/>
    <p:sldId id="278" r:id="rId13"/>
    <p:sldId id="279" r:id="rId14"/>
    <p:sldId id="280" r:id="rId15"/>
    <p:sldId id="281" r:id="rId16"/>
    <p:sldId id="269" r:id="rId17"/>
    <p:sldId id="270" r:id="rId18"/>
    <p:sldId id="273" r:id="rId19"/>
    <p:sldId id="276" r:id="rId20"/>
    <p:sldId id="283" r:id="rId21"/>
    <p:sldId id="286" r:id="rId22"/>
    <p:sldId id="284"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1" autoAdjust="0"/>
    <p:restoredTop sz="94661" autoAdjust="0"/>
  </p:normalViewPr>
  <p:slideViewPr>
    <p:cSldViewPr>
      <p:cViewPr varScale="1">
        <p:scale>
          <a:sx n="87" d="100"/>
          <a:sy n="87" d="100"/>
        </p:scale>
        <p:origin x="-354" y="-78"/>
      </p:cViewPr>
      <p:guideLst>
        <p:guide orient="horz" pos="2160"/>
        <p:guide pos="2880"/>
      </p:guideLst>
    </p:cSldViewPr>
  </p:slideViewPr>
  <p:outlineViewPr>
    <p:cViewPr>
      <p:scale>
        <a:sx n="33" d="100"/>
        <a:sy n="33" d="100"/>
      </p:scale>
      <p:origin x="0" y="26352"/>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DF55DE-43D4-4EF0-A8F9-2968FD192354}" type="datetimeFigureOut">
              <a:rPr lang="ru-RU" smtClean="0"/>
              <a:pPr/>
              <a:t>26.04.2015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B39491-FC93-44A4-8352-D2C19478007E}"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DB39491-FC93-44A4-8352-D2C19478007E}" type="slidenum">
              <a:rPr lang="ru-RU" smtClean="0"/>
              <a:pPr/>
              <a:t>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EA53788-55B6-4D7E-BE8B-0290381B1852}" type="datetimeFigureOut">
              <a:rPr lang="ru-RU" smtClean="0"/>
              <a:pPr/>
              <a:t>26.04.2015</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5F69525-B4ED-4830-B70F-A0D41F0F8E4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EA53788-55B6-4D7E-BE8B-0290381B1852}" type="datetimeFigureOut">
              <a:rPr lang="ru-RU" smtClean="0"/>
              <a:pPr/>
              <a:t>26.04.2015</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5F69525-B4ED-4830-B70F-A0D41F0F8E4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EA53788-55B6-4D7E-BE8B-0290381B1852}" type="datetimeFigureOut">
              <a:rPr lang="ru-RU" smtClean="0"/>
              <a:pPr/>
              <a:t>26.04.2015</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F5F69525-B4ED-4830-B70F-A0D41F0F8E4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EA53788-55B6-4D7E-BE8B-0290381B1852}" type="datetimeFigureOut">
              <a:rPr lang="ru-RU" smtClean="0"/>
              <a:pPr/>
              <a:t>26.04.2015</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5F69525-B4ED-4830-B70F-A0D41F0F8E4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EA53788-55B6-4D7E-BE8B-0290381B1852}" type="datetimeFigureOut">
              <a:rPr lang="ru-RU" smtClean="0"/>
              <a:pPr/>
              <a:t>26.04.2015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5F69525-B4ED-4830-B70F-A0D41F0F8E48}"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EA53788-55B6-4D7E-BE8B-0290381B1852}" type="datetimeFigureOut">
              <a:rPr lang="ru-RU" smtClean="0"/>
              <a:pPr/>
              <a:t>26.04.2015</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5F69525-B4ED-4830-B70F-A0D41F0F8E4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7400" y="228600"/>
            <a:ext cx="6781800" cy="3172968"/>
          </a:xfrm>
        </p:spPr>
        <p:txBody>
          <a:bodyPr/>
          <a:lstStyle/>
          <a:p>
            <a:r>
              <a:rPr lang="ru-RU" dirty="0" smtClean="0">
                <a:latin typeface="Times New Roman" pitchFamily="18" charset="0"/>
                <a:cs typeface="Times New Roman" pitchFamily="18" charset="0"/>
              </a:rPr>
              <a:t>Консультация для воспитателей на тему: </a:t>
            </a:r>
            <a:r>
              <a:rPr lang="ru-RU" dirty="0" smtClean="0"/>
              <a:t/>
            </a:r>
            <a:br>
              <a:rPr lang="ru-RU" dirty="0" smtClean="0"/>
            </a:b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667000" y="3733800"/>
            <a:ext cx="6096000" cy="2895600"/>
          </a:xfrm>
        </p:spPr>
        <p:txBody>
          <a:bodyPr>
            <a:normAutofit lnSpcReduction="10000"/>
          </a:bodyPr>
          <a:lstStyle/>
          <a:p>
            <a:endParaRPr lang="ru-RU" b="1" dirty="0" smtClean="0"/>
          </a:p>
          <a:p>
            <a:r>
              <a:rPr lang="ru-RU" b="1" dirty="0" smtClean="0">
                <a:latin typeface="Times New Roman" pitchFamily="18" charset="0"/>
                <a:cs typeface="Times New Roman" pitchFamily="18" charset="0"/>
              </a:rPr>
              <a:t>«ЭТИКЕТ В ПРОЦЕССЕ ОВЛАДЕНИЯ ДОШКОЛЬНИКАМИ</a:t>
            </a:r>
          </a:p>
          <a:p>
            <a:r>
              <a:rPr lang="ru-RU" b="1" dirty="0" smtClean="0">
                <a:latin typeface="Times New Roman" pitchFamily="18" charset="0"/>
                <a:cs typeface="Times New Roman" pitchFamily="18" charset="0"/>
              </a:rPr>
              <a:t>СОЦИАЛЬНОЙ РОЛЬЮ. СТОЛОВЫЙ ЭТИКЕТ»</a:t>
            </a:r>
          </a:p>
          <a:p>
            <a:r>
              <a:rPr lang="ru-RU" b="1" dirty="0" smtClean="0">
                <a:latin typeface="Times New Roman" pitchFamily="18" charset="0"/>
                <a:cs typeface="Times New Roman" pitchFamily="18" charset="0"/>
              </a:rPr>
              <a:t>Подготовила и провела воспитатель</a:t>
            </a:r>
            <a:endParaRPr lang="en-US"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Высшей квалификационной категории:</a:t>
            </a:r>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Гасанова Мая </a:t>
            </a:r>
            <a:r>
              <a:rPr lang="ru-RU" b="1" dirty="0" err="1" smtClean="0">
                <a:latin typeface="Times New Roman" pitchFamily="18" charset="0"/>
                <a:cs typeface="Times New Roman" pitchFamily="18" charset="0"/>
              </a:rPr>
              <a:t>Фируддиновна</a:t>
            </a: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5" presetClass="entr" presetSubtype="0" fill="hold" grpId="0"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1" end="1"/>
                                            </p:txEl>
                                          </p:spTgt>
                                        </p:tgtEl>
                                      </p:cBhvr>
                                    </p:animEffect>
                                  </p:childTnLst>
                                </p:cTn>
                              </p:par>
                              <p:par>
                                <p:cTn id="22" presetID="25" presetClass="entr" presetSubtype="0"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p:cTn id="2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2" end="2"/>
                                            </p:txEl>
                                          </p:spTgt>
                                        </p:tgtEl>
                                      </p:cBhvr>
                                    </p:animEffect>
                                  </p:childTnLst>
                                </p:cTn>
                              </p:par>
                              <p:par>
                                <p:cTn id="32" presetID="25" presetClass="entr" presetSubtype="0" fill="hold" grpId="0" nodeType="with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7"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xEl>
                                              <p:pRg st="3" end="3"/>
                                            </p:txEl>
                                          </p:spTgt>
                                        </p:tgtEl>
                                      </p:cBhvr>
                                    </p:animEffect>
                                  </p:childTnLst>
                                </p:cTn>
                              </p:par>
                              <p:par>
                                <p:cTn id="42" presetID="25" presetClass="entr" presetSubtype="0" fill="hold" grpId="0" nodeType="withEffect">
                                  <p:stCondLst>
                                    <p:cond delay="0"/>
                                  </p:stCondLst>
                                  <p:childTnLst>
                                    <p:set>
                                      <p:cBhvr>
                                        <p:cTn id="43" dur="1" fill="hold">
                                          <p:stCondLst>
                                            <p:cond delay="0"/>
                                          </p:stCondLst>
                                        </p:cTn>
                                        <p:tgtEl>
                                          <p:spTgt spid="3">
                                            <p:txEl>
                                              <p:pRg st="4" end="4"/>
                                            </p:txEl>
                                          </p:spTgt>
                                        </p:tgtEl>
                                        <p:attrNameLst>
                                          <p:attrName>style.visibility</p:attrName>
                                        </p:attrNameLst>
                                      </p:cBhvr>
                                      <p:to>
                                        <p:strVal val="visible"/>
                                      </p:to>
                                    </p:set>
                                    <p:anim calcmode="lin" valueType="num">
                                      <p:cBhvr>
                                        <p:cTn id="44"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7"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3">
                                            <p:txEl>
                                              <p:pRg st="4" end="4"/>
                                            </p:txEl>
                                          </p:spTgt>
                                        </p:tgtEl>
                                      </p:cBhvr>
                                    </p:animEffect>
                                  </p:childTnLst>
                                </p:cTn>
                              </p:par>
                              <p:par>
                                <p:cTn id="52" presetID="25" presetClass="entr" presetSubtype="0" fill="hold" grpId="0" nodeType="withEffect">
                                  <p:stCondLst>
                                    <p:cond delay="0"/>
                                  </p:stCondLst>
                                  <p:childTnLst>
                                    <p:set>
                                      <p:cBhvr>
                                        <p:cTn id="53" dur="1" fill="hold">
                                          <p:stCondLst>
                                            <p:cond delay="0"/>
                                          </p:stCondLst>
                                        </p:cTn>
                                        <p:tgtEl>
                                          <p:spTgt spid="3">
                                            <p:txEl>
                                              <p:pRg st="5" end="5"/>
                                            </p:txEl>
                                          </p:spTgt>
                                        </p:tgtEl>
                                        <p:attrNameLst>
                                          <p:attrName>style.visibility</p:attrName>
                                        </p:attrNameLst>
                                      </p:cBhvr>
                                      <p:to>
                                        <p:strVal val="visible"/>
                                      </p:to>
                                    </p:set>
                                    <p:anim calcmode="lin" valueType="num">
                                      <p:cBhvr>
                                        <p:cTn id="54"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57"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В связи с этим обучение правилам столового этикета необходимо сочетать с занятиями по развитию мелкой моторики.</a:t>
            </a:r>
            <a:endParaRPr lang="ru-RU" sz="2000" dirty="0"/>
          </a:p>
        </p:txBody>
      </p:sp>
      <p:pic>
        <p:nvPicPr>
          <p:cNvPr id="4" name="Содержимое 3" descr="d063d8b7c1471349d2847c26ce4e4d8c_XL.jpg"/>
          <p:cNvPicPr>
            <a:picLocks noGrp="1" noChangeAspect="1"/>
          </p:cNvPicPr>
          <p:nvPr>
            <p:ph idx="1"/>
          </p:nvPr>
        </p:nvPicPr>
        <p:blipFill>
          <a:blip r:embed="rId2" cstate="print"/>
          <a:stretch>
            <a:fillRect/>
          </a:stretch>
        </p:blipFill>
        <p:spPr>
          <a:xfrm>
            <a:off x="845608" y="1609725"/>
            <a:ext cx="6462184" cy="48466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16" presetClass="entr" presetSubtype="26"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Horizont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594360"/>
          </a:xfrm>
        </p:spPr>
        <p:txBody>
          <a:bodyPr/>
          <a:lstStyle/>
          <a:p>
            <a:r>
              <a:rPr lang="ru-RU" dirty="0" smtClean="0"/>
              <a:t>ЗАДАЧИ:</a:t>
            </a:r>
            <a:endParaRPr lang="ru-RU" dirty="0"/>
          </a:p>
        </p:txBody>
      </p:sp>
      <p:sp>
        <p:nvSpPr>
          <p:cNvPr id="1025" name="Rectangle 1"/>
          <p:cNvSpPr>
            <a:spLocks noChangeArrowheads="1"/>
          </p:cNvSpPr>
          <p:nvPr/>
        </p:nvSpPr>
        <p:spPr bwMode="auto">
          <a:xfrm>
            <a:off x="381000" y="1764641"/>
            <a:ext cx="7467600" cy="261610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endParaRPr lang="ru-RU" sz="2000" i="1" dirty="0" smtClean="0">
              <a:latin typeface="Times New Roman" pitchFamily="18" charset="0"/>
              <a:cs typeface="Times New Roman" pitchFamily="18" charset="0"/>
            </a:endParaRPr>
          </a:p>
          <a:p>
            <a:r>
              <a:rPr lang="en-US" sz="1600" dirty="0" smtClean="0"/>
              <a:t> </a:t>
            </a:r>
            <a:r>
              <a:rPr kumimoji="0" lang="ru-RU"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Вторая младшая группа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Учить сохранять правильную позу во время еды.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Приучать пользоваться ложкой, вилкой, бумажной салфеткой.</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Учить тому, что, чем и как едят.</a:t>
            </a:r>
            <a:endParaRPr kumimoji="0" lang="ru-RU" sz="16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Познакомить с разновидностями посуды,</a:t>
            </a:r>
            <a:r>
              <a:rPr kumimoji="0" lang="ru-RU"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учить сервировать стол к чаю.</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Привлекать внимание к заданному взрослым образцу правильного общения во время приема пищи</a:t>
            </a:r>
            <a:r>
              <a:rPr lang="ru-RU" sz="1600" i="1" dirty="0" smtClean="0">
                <a:latin typeface="Times New Roman" pitchFamily="18" charset="0"/>
                <a:ea typeface="Times New Roman" pitchFamily="18" charset="0"/>
                <a:cs typeface="Times New Roman" pitchFamily="18" charset="0"/>
              </a:rPr>
              <a:t>.</a:t>
            </a:r>
            <a:endParaRPr kumimoji="0" lang="ru-RU" sz="16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228600" algn="l"/>
              </a:tabLst>
            </a:pPr>
            <a:r>
              <a:rPr kumimoji="0" lang="ru-RU"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Обращать внимание на красоту правильно сервированного стола, вызывая ответный эмоциональный отклик.</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35" presetClass="entr" presetSubtype="0" fill="hold" grpId="0" nodeType="withEffect">
                                  <p:stCondLst>
                                    <p:cond delay="0"/>
                                  </p:stCondLst>
                                  <p:childTnLst>
                                    <p:set>
                                      <p:cBhvr>
                                        <p:cTn id="13" dur="1" fill="hold">
                                          <p:stCondLst>
                                            <p:cond delay="0"/>
                                          </p:stCondLst>
                                        </p:cTn>
                                        <p:tgtEl>
                                          <p:spTgt spid="1025">
                                            <p:txEl>
                                              <p:pRg st="1" end="1"/>
                                            </p:txEl>
                                          </p:spTgt>
                                        </p:tgtEl>
                                        <p:attrNameLst>
                                          <p:attrName>style.visibility</p:attrName>
                                        </p:attrNameLst>
                                      </p:cBhvr>
                                      <p:to>
                                        <p:strVal val="visible"/>
                                      </p:to>
                                    </p:set>
                                    <p:animEffect transition="in" filter="fade">
                                      <p:cBhvr>
                                        <p:cTn id="14" dur="2000"/>
                                        <p:tgtEl>
                                          <p:spTgt spid="1025">
                                            <p:txEl>
                                              <p:pRg st="1" end="1"/>
                                            </p:txEl>
                                          </p:spTgt>
                                        </p:tgtEl>
                                      </p:cBhvr>
                                    </p:animEffect>
                                    <p:anim calcmode="lin" valueType="num">
                                      <p:cBhvr>
                                        <p:cTn id="15" dur="2000" fill="hold"/>
                                        <p:tgtEl>
                                          <p:spTgt spid="1025">
                                            <p:txEl>
                                              <p:pRg st="1" end="1"/>
                                            </p:txEl>
                                          </p:spTgt>
                                        </p:tgtEl>
                                        <p:attrNameLst>
                                          <p:attrName>style.rotation</p:attrName>
                                        </p:attrNameLst>
                                      </p:cBhvr>
                                      <p:tavLst>
                                        <p:tav tm="0">
                                          <p:val>
                                            <p:fltVal val="720"/>
                                          </p:val>
                                        </p:tav>
                                        <p:tav tm="100000">
                                          <p:val>
                                            <p:fltVal val="0"/>
                                          </p:val>
                                        </p:tav>
                                      </p:tavLst>
                                    </p:anim>
                                    <p:anim calcmode="lin" valueType="num">
                                      <p:cBhvr>
                                        <p:cTn id="16" dur="2000" fill="hold"/>
                                        <p:tgtEl>
                                          <p:spTgt spid="1025">
                                            <p:txEl>
                                              <p:pRg st="1" end="1"/>
                                            </p:txEl>
                                          </p:spTgt>
                                        </p:tgtEl>
                                        <p:attrNameLst>
                                          <p:attrName>ppt_h</p:attrName>
                                        </p:attrNameLst>
                                      </p:cBhvr>
                                      <p:tavLst>
                                        <p:tav tm="0">
                                          <p:val>
                                            <p:fltVal val="0"/>
                                          </p:val>
                                        </p:tav>
                                        <p:tav tm="100000">
                                          <p:val>
                                            <p:strVal val="#ppt_h"/>
                                          </p:val>
                                        </p:tav>
                                      </p:tavLst>
                                    </p:anim>
                                    <p:anim calcmode="lin" valueType="num">
                                      <p:cBhvr>
                                        <p:cTn id="17" dur="2000" fill="hold"/>
                                        <p:tgtEl>
                                          <p:spTgt spid="1025">
                                            <p:txEl>
                                              <p:pRg st="1" end="1"/>
                                            </p:txEl>
                                          </p:spTgt>
                                        </p:tgtEl>
                                        <p:attrNameLst>
                                          <p:attrName>ppt_w</p:attrName>
                                        </p:attrNameLst>
                                      </p:cBhvr>
                                      <p:tavLst>
                                        <p:tav tm="0">
                                          <p:val>
                                            <p:fltVal val="0"/>
                                          </p:val>
                                        </p:tav>
                                        <p:tav tm="100000">
                                          <p:val>
                                            <p:strVal val="#ppt_w"/>
                                          </p:val>
                                        </p:tav>
                                      </p:tavLst>
                                    </p:anim>
                                  </p:childTnLst>
                                </p:cTn>
                              </p:par>
                              <p:par>
                                <p:cTn id="18" presetID="35" presetClass="entr" presetSubtype="0" fill="hold" grpId="0" nodeType="withEffect">
                                  <p:stCondLst>
                                    <p:cond delay="0"/>
                                  </p:stCondLst>
                                  <p:childTnLst>
                                    <p:set>
                                      <p:cBhvr>
                                        <p:cTn id="19" dur="1" fill="hold">
                                          <p:stCondLst>
                                            <p:cond delay="0"/>
                                          </p:stCondLst>
                                        </p:cTn>
                                        <p:tgtEl>
                                          <p:spTgt spid="1025">
                                            <p:txEl>
                                              <p:pRg st="2" end="2"/>
                                            </p:txEl>
                                          </p:spTgt>
                                        </p:tgtEl>
                                        <p:attrNameLst>
                                          <p:attrName>style.visibility</p:attrName>
                                        </p:attrNameLst>
                                      </p:cBhvr>
                                      <p:to>
                                        <p:strVal val="visible"/>
                                      </p:to>
                                    </p:set>
                                    <p:animEffect transition="in" filter="fade">
                                      <p:cBhvr>
                                        <p:cTn id="20" dur="2000"/>
                                        <p:tgtEl>
                                          <p:spTgt spid="1025">
                                            <p:txEl>
                                              <p:pRg st="2" end="2"/>
                                            </p:txEl>
                                          </p:spTgt>
                                        </p:tgtEl>
                                      </p:cBhvr>
                                    </p:animEffect>
                                    <p:anim calcmode="lin" valueType="num">
                                      <p:cBhvr>
                                        <p:cTn id="21" dur="2000" fill="hold"/>
                                        <p:tgtEl>
                                          <p:spTgt spid="1025">
                                            <p:txEl>
                                              <p:pRg st="2" end="2"/>
                                            </p:txEl>
                                          </p:spTgt>
                                        </p:tgtEl>
                                        <p:attrNameLst>
                                          <p:attrName>style.rotation</p:attrName>
                                        </p:attrNameLst>
                                      </p:cBhvr>
                                      <p:tavLst>
                                        <p:tav tm="0">
                                          <p:val>
                                            <p:fltVal val="720"/>
                                          </p:val>
                                        </p:tav>
                                        <p:tav tm="100000">
                                          <p:val>
                                            <p:fltVal val="0"/>
                                          </p:val>
                                        </p:tav>
                                      </p:tavLst>
                                    </p:anim>
                                    <p:anim calcmode="lin" valueType="num">
                                      <p:cBhvr>
                                        <p:cTn id="22" dur="2000" fill="hold"/>
                                        <p:tgtEl>
                                          <p:spTgt spid="1025">
                                            <p:txEl>
                                              <p:pRg st="2" end="2"/>
                                            </p:txEl>
                                          </p:spTgt>
                                        </p:tgtEl>
                                        <p:attrNameLst>
                                          <p:attrName>ppt_h</p:attrName>
                                        </p:attrNameLst>
                                      </p:cBhvr>
                                      <p:tavLst>
                                        <p:tav tm="0">
                                          <p:val>
                                            <p:fltVal val="0"/>
                                          </p:val>
                                        </p:tav>
                                        <p:tav tm="100000">
                                          <p:val>
                                            <p:strVal val="#ppt_h"/>
                                          </p:val>
                                        </p:tav>
                                      </p:tavLst>
                                    </p:anim>
                                    <p:anim calcmode="lin" valueType="num">
                                      <p:cBhvr>
                                        <p:cTn id="23" dur="2000" fill="hold"/>
                                        <p:tgtEl>
                                          <p:spTgt spid="1025">
                                            <p:txEl>
                                              <p:pRg st="2" end="2"/>
                                            </p:txEl>
                                          </p:spTgt>
                                        </p:tgtEl>
                                        <p:attrNameLst>
                                          <p:attrName>ppt_w</p:attrName>
                                        </p:attrNameLst>
                                      </p:cBhvr>
                                      <p:tavLst>
                                        <p:tav tm="0">
                                          <p:val>
                                            <p:fltVal val="0"/>
                                          </p:val>
                                        </p:tav>
                                        <p:tav tm="100000">
                                          <p:val>
                                            <p:strVal val="#ppt_w"/>
                                          </p:val>
                                        </p:tav>
                                      </p:tavLst>
                                    </p:anim>
                                  </p:childTnLst>
                                </p:cTn>
                              </p:par>
                              <p:par>
                                <p:cTn id="24" presetID="35" presetClass="entr" presetSubtype="0" fill="hold" grpId="0" nodeType="withEffect">
                                  <p:stCondLst>
                                    <p:cond delay="0"/>
                                  </p:stCondLst>
                                  <p:childTnLst>
                                    <p:set>
                                      <p:cBhvr>
                                        <p:cTn id="25" dur="1" fill="hold">
                                          <p:stCondLst>
                                            <p:cond delay="0"/>
                                          </p:stCondLst>
                                        </p:cTn>
                                        <p:tgtEl>
                                          <p:spTgt spid="1025">
                                            <p:txEl>
                                              <p:pRg st="3" end="3"/>
                                            </p:txEl>
                                          </p:spTgt>
                                        </p:tgtEl>
                                        <p:attrNameLst>
                                          <p:attrName>style.visibility</p:attrName>
                                        </p:attrNameLst>
                                      </p:cBhvr>
                                      <p:to>
                                        <p:strVal val="visible"/>
                                      </p:to>
                                    </p:set>
                                    <p:animEffect transition="in" filter="fade">
                                      <p:cBhvr>
                                        <p:cTn id="26" dur="2000"/>
                                        <p:tgtEl>
                                          <p:spTgt spid="1025">
                                            <p:txEl>
                                              <p:pRg st="3" end="3"/>
                                            </p:txEl>
                                          </p:spTgt>
                                        </p:tgtEl>
                                      </p:cBhvr>
                                    </p:animEffect>
                                    <p:anim calcmode="lin" valueType="num">
                                      <p:cBhvr>
                                        <p:cTn id="27" dur="2000" fill="hold"/>
                                        <p:tgtEl>
                                          <p:spTgt spid="1025">
                                            <p:txEl>
                                              <p:pRg st="3" end="3"/>
                                            </p:txEl>
                                          </p:spTgt>
                                        </p:tgtEl>
                                        <p:attrNameLst>
                                          <p:attrName>style.rotation</p:attrName>
                                        </p:attrNameLst>
                                      </p:cBhvr>
                                      <p:tavLst>
                                        <p:tav tm="0">
                                          <p:val>
                                            <p:fltVal val="720"/>
                                          </p:val>
                                        </p:tav>
                                        <p:tav tm="100000">
                                          <p:val>
                                            <p:fltVal val="0"/>
                                          </p:val>
                                        </p:tav>
                                      </p:tavLst>
                                    </p:anim>
                                    <p:anim calcmode="lin" valueType="num">
                                      <p:cBhvr>
                                        <p:cTn id="28" dur="2000" fill="hold"/>
                                        <p:tgtEl>
                                          <p:spTgt spid="1025">
                                            <p:txEl>
                                              <p:pRg st="3" end="3"/>
                                            </p:txEl>
                                          </p:spTgt>
                                        </p:tgtEl>
                                        <p:attrNameLst>
                                          <p:attrName>ppt_h</p:attrName>
                                        </p:attrNameLst>
                                      </p:cBhvr>
                                      <p:tavLst>
                                        <p:tav tm="0">
                                          <p:val>
                                            <p:fltVal val="0"/>
                                          </p:val>
                                        </p:tav>
                                        <p:tav tm="100000">
                                          <p:val>
                                            <p:strVal val="#ppt_h"/>
                                          </p:val>
                                        </p:tav>
                                      </p:tavLst>
                                    </p:anim>
                                    <p:anim calcmode="lin" valueType="num">
                                      <p:cBhvr>
                                        <p:cTn id="29" dur="2000" fill="hold"/>
                                        <p:tgtEl>
                                          <p:spTgt spid="1025">
                                            <p:txEl>
                                              <p:pRg st="3" end="3"/>
                                            </p:txEl>
                                          </p:spTgt>
                                        </p:tgtEl>
                                        <p:attrNameLst>
                                          <p:attrName>ppt_w</p:attrName>
                                        </p:attrNameLst>
                                      </p:cBhvr>
                                      <p:tavLst>
                                        <p:tav tm="0">
                                          <p:val>
                                            <p:fltVal val="0"/>
                                          </p:val>
                                        </p:tav>
                                        <p:tav tm="100000">
                                          <p:val>
                                            <p:strVal val="#ppt_w"/>
                                          </p:val>
                                        </p:tav>
                                      </p:tavLst>
                                    </p:anim>
                                  </p:childTnLst>
                                </p:cTn>
                              </p:par>
                              <p:par>
                                <p:cTn id="30" presetID="35" presetClass="entr" presetSubtype="0" fill="hold" grpId="0" nodeType="withEffect">
                                  <p:stCondLst>
                                    <p:cond delay="0"/>
                                  </p:stCondLst>
                                  <p:childTnLst>
                                    <p:set>
                                      <p:cBhvr>
                                        <p:cTn id="31" dur="1" fill="hold">
                                          <p:stCondLst>
                                            <p:cond delay="0"/>
                                          </p:stCondLst>
                                        </p:cTn>
                                        <p:tgtEl>
                                          <p:spTgt spid="1025">
                                            <p:txEl>
                                              <p:pRg st="4" end="4"/>
                                            </p:txEl>
                                          </p:spTgt>
                                        </p:tgtEl>
                                        <p:attrNameLst>
                                          <p:attrName>style.visibility</p:attrName>
                                        </p:attrNameLst>
                                      </p:cBhvr>
                                      <p:to>
                                        <p:strVal val="visible"/>
                                      </p:to>
                                    </p:set>
                                    <p:animEffect transition="in" filter="fade">
                                      <p:cBhvr>
                                        <p:cTn id="32" dur="2000"/>
                                        <p:tgtEl>
                                          <p:spTgt spid="1025">
                                            <p:txEl>
                                              <p:pRg st="4" end="4"/>
                                            </p:txEl>
                                          </p:spTgt>
                                        </p:tgtEl>
                                      </p:cBhvr>
                                    </p:animEffect>
                                    <p:anim calcmode="lin" valueType="num">
                                      <p:cBhvr>
                                        <p:cTn id="33" dur="2000" fill="hold"/>
                                        <p:tgtEl>
                                          <p:spTgt spid="1025">
                                            <p:txEl>
                                              <p:pRg st="4" end="4"/>
                                            </p:txEl>
                                          </p:spTgt>
                                        </p:tgtEl>
                                        <p:attrNameLst>
                                          <p:attrName>style.rotation</p:attrName>
                                        </p:attrNameLst>
                                      </p:cBhvr>
                                      <p:tavLst>
                                        <p:tav tm="0">
                                          <p:val>
                                            <p:fltVal val="720"/>
                                          </p:val>
                                        </p:tav>
                                        <p:tav tm="100000">
                                          <p:val>
                                            <p:fltVal val="0"/>
                                          </p:val>
                                        </p:tav>
                                      </p:tavLst>
                                    </p:anim>
                                    <p:anim calcmode="lin" valueType="num">
                                      <p:cBhvr>
                                        <p:cTn id="34" dur="2000" fill="hold"/>
                                        <p:tgtEl>
                                          <p:spTgt spid="1025">
                                            <p:txEl>
                                              <p:pRg st="4" end="4"/>
                                            </p:txEl>
                                          </p:spTgt>
                                        </p:tgtEl>
                                        <p:attrNameLst>
                                          <p:attrName>ppt_h</p:attrName>
                                        </p:attrNameLst>
                                      </p:cBhvr>
                                      <p:tavLst>
                                        <p:tav tm="0">
                                          <p:val>
                                            <p:fltVal val="0"/>
                                          </p:val>
                                        </p:tav>
                                        <p:tav tm="100000">
                                          <p:val>
                                            <p:strVal val="#ppt_h"/>
                                          </p:val>
                                        </p:tav>
                                      </p:tavLst>
                                    </p:anim>
                                    <p:anim calcmode="lin" valueType="num">
                                      <p:cBhvr>
                                        <p:cTn id="35" dur="2000" fill="hold"/>
                                        <p:tgtEl>
                                          <p:spTgt spid="1025">
                                            <p:txEl>
                                              <p:pRg st="4" end="4"/>
                                            </p:txEl>
                                          </p:spTgt>
                                        </p:tgtEl>
                                        <p:attrNameLst>
                                          <p:attrName>ppt_w</p:attrName>
                                        </p:attrNameLst>
                                      </p:cBhvr>
                                      <p:tavLst>
                                        <p:tav tm="0">
                                          <p:val>
                                            <p:fltVal val="0"/>
                                          </p:val>
                                        </p:tav>
                                        <p:tav tm="100000">
                                          <p:val>
                                            <p:strVal val="#ppt_w"/>
                                          </p:val>
                                        </p:tav>
                                      </p:tavLst>
                                    </p:anim>
                                  </p:childTnLst>
                                </p:cTn>
                              </p:par>
                              <p:par>
                                <p:cTn id="36" presetID="35" presetClass="entr" presetSubtype="0" fill="hold" grpId="0" nodeType="withEffect">
                                  <p:stCondLst>
                                    <p:cond delay="0"/>
                                  </p:stCondLst>
                                  <p:childTnLst>
                                    <p:set>
                                      <p:cBhvr>
                                        <p:cTn id="37" dur="1" fill="hold">
                                          <p:stCondLst>
                                            <p:cond delay="0"/>
                                          </p:stCondLst>
                                        </p:cTn>
                                        <p:tgtEl>
                                          <p:spTgt spid="1025">
                                            <p:txEl>
                                              <p:pRg st="5" end="5"/>
                                            </p:txEl>
                                          </p:spTgt>
                                        </p:tgtEl>
                                        <p:attrNameLst>
                                          <p:attrName>style.visibility</p:attrName>
                                        </p:attrNameLst>
                                      </p:cBhvr>
                                      <p:to>
                                        <p:strVal val="visible"/>
                                      </p:to>
                                    </p:set>
                                    <p:animEffect transition="in" filter="fade">
                                      <p:cBhvr>
                                        <p:cTn id="38" dur="2000"/>
                                        <p:tgtEl>
                                          <p:spTgt spid="1025">
                                            <p:txEl>
                                              <p:pRg st="5" end="5"/>
                                            </p:txEl>
                                          </p:spTgt>
                                        </p:tgtEl>
                                      </p:cBhvr>
                                    </p:animEffect>
                                    <p:anim calcmode="lin" valueType="num">
                                      <p:cBhvr>
                                        <p:cTn id="39" dur="2000" fill="hold"/>
                                        <p:tgtEl>
                                          <p:spTgt spid="1025">
                                            <p:txEl>
                                              <p:pRg st="5" end="5"/>
                                            </p:txEl>
                                          </p:spTgt>
                                        </p:tgtEl>
                                        <p:attrNameLst>
                                          <p:attrName>style.rotation</p:attrName>
                                        </p:attrNameLst>
                                      </p:cBhvr>
                                      <p:tavLst>
                                        <p:tav tm="0">
                                          <p:val>
                                            <p:fltVal val="720"/>
                                          </p:val>
                                        </p:tav>
                                        <p:tav tm="100000">
                                          <p:val>
                                            <p:fltVal val="0"/>
                                          </p:val>
                                        </p:tav>
                                      </p:tavLst>
                                    </p:anim>
                                    <p:anim calcmode="lin" valueType="num">
                                      <p:cBhvr>
                                        <p:cTn id="40" dur="2000" fill="hold"/>
                                        <p:tgtEl>
                                          <p:spTgt spid="1025">
                                            <p:txEl>
                                              <p:pRg st="5" end="5"/>
                                            </p:txEl>
                                          </p:spTgt>
                                        </p:tgtEl>
                                        <p:attrNameLst>
                                          <p:attrName>ppt_h</p:attrName>
                                        </p:attrNameLst>
                                      </p:cBhvr>
                                      <p:tavLst>
                                        <p:tav tm="0">
                                          <p:val>
                                            <p:fltVal val="0"/>
                                          </p:val>
                                        </p:tav>
                                        <p:tav tm="100000">
                                          <p:val>
                                            <p:strVal val="#ppt_h"/>
                                          </p:val>
                                        </p:tav>
                                      </p:tavLst>
                                    </p:anim>
                                    <p:anim calcmode="lin" valueType="num">
                                      <p:cBhvr>
                                        <p:cTn id="41" dur="2000" fill="hold"/>
                                        <p:tgtEl>
                                          <p:spTgt spid="1025">
                                            <p:txEl>
                                              <p:pRg st="5" end="5"/>
                                            </p:txEl>
                                          </p:spTgt>
                                        </p:tgtEl>
                                        <p:attrNameLst>
                                          <p:attrName>ppt_w</p:attrName>
                                        </p:attrNameLst>
                                      </p:cBhvr>
                                      <p:tavLst>
                                        <p:tav tm="0">
                                          <p:val>
                                            <p:fltVal val="0"/>
                                          </p:val>
                                        </p:tav>
                                        <p:tav tm="100000">
                                          <p:val>
                                            <p:strVal val="#ppt_w"/>
                                          </p:val>
                                        </p:tav>
                                      </p:tavLst>
                                    </p:anim>
                                  </p:childTnLst>
                                </p:cTn>
                              </p:par>
                              <p:par>
                                <p:cTn id="42" presetID="35" presetClass="entr" presetSubtype="0" fill="hold" grpId="0" nodeType="withEffect">
                                  <p:stCondLst>
                                    <p:cond delay="0"/>
                                  </p:stCondLst>
                                  <p:childTnLst>
                                    <p:set>
                                      <p:cBhvr>
                                        <p:cTn id="43" dur="1" fill="hold">
                                          <p:stCondLst>
                                            <p:cond delay="0"/>
                                          </p:stCondLst>
                                        </p:cTn>
                                        <p:tgtEl>
                                          <p:spTgt spid="1025">
                                            <p:txEl>
                                              <p:pRg st="6" end="6"/>
                                            </p:txEl>
                                          </p:spTgt>
                                        </p:tgtEl>
                                        <p:attrNameLst>
                                          <p:attrName>style.visibility</p:attrName>
                                        </p:attrNameLst>
                                      </p:cBhvr>
                                      <p:to>
                                        <p:strVal val="visible"/>
                                      </p:to>
                                    </p:set>
                                    <p:animEffect transition="in" filter="fade">
                                      <p:cBhvr>
                                        <p:cTn id="44" dur="2000"/>
                                        <p:tgtEl>
                                          <p:spTgt spid="1025">
                                            <p:txEl>
                                              <p:pRg st="6" end="6"/>
                                            </p:txEl>
                                          </p:spTgt>
                                        </p:tgtEl>
                                      </p:cBhvr>
                                    </p:animEffect>
                                    <p:anim calcmode="lin" valueType="num">
                                      <p:cBhvr>
                                        <p:cTn id="45" dur="2000" fill="hold"/>
                                        <p:tgtEl>
                                          <p:spTgt spid="1025">
                                            <p:txEl>
                                              <p:pRg st="6" end="6"/>
                                            </p:txEl>
                                          </p:spTgt>
                                        </p:tgtEl>
                                        <p:attrNameLst>
                                          <p:attrName>style.rotation</p:attrName>
                                        </p:attrNameLst>
                                      </p:cBhvr>
                                      <p:tavLst>
                                        <p:tav tm="0">
                                          <p:val>
                                            <p:fltVal val="720"/>
                                          </p:val>
                                        </p:tav>
                                        <p:tav tm="100000">
                                          <p:val>
                                            <p:fltVal val="0"/>
                                          </p:val>
                                        </p:tav>
                                      </p:tavLst>
                                    </p:anim>
                                    <p:anim calcmode="lin" valueType="num">
                                      <p:cBhvr>
                                        <p:cTn id="46" dur="2000" fill="hold"/>
                                        <p:tgtEl>
                                          <p:spTgt spid="1025">
                                            <p:txEl>
                                              <p:pRg st="6" end="6"/>
                                            </p:txEl>
                                          </p:spTgt>
                                        </p:tgtEl>
                                        <p:attrNameLst>
                                          <p:attrName>ppt_h</p:attrName>
                                        </p:attrNameLst>
                                      </p:cBhvr>
                                      <p:tavLst>
                                        <p:tav tm="0">
                                          <p:val>
                                            <p:fltVal val="0"/>
                                          </p:val>
                                        </p:tav>
                                        <p:tav tm="100000">
                                          <p:val>
                                            <p:strVal val="#ppt_h"/>
                                          </p:val>
                                        </p:tav>
                                      </p:tavLst>
                                    </p:anim>
                                    <p:anim calcmode="lin" valueType="num">
                                      <p:cBhvr>
                                        <p:cTn id="47" dur="2000" fill="hold"/>
                                        <p:tgtEl>
                                          <p:spTgt spid="1025">
                                            <p:txEl>
                                              <p:pRg st="6" end="6"/>
                                            </p:txEl>
                                          </p:spTgt>
                                        </p:tgtEl>
                                        <p:attrNameLst>
                                          <p:attrName>ppt_w</p:attrName>
                                        </p:attrNameLst>
                                      </p:cBhvr>
                                      <p:tavLst>
                                        <p:tav tm="0">
                                          <p:val>
                                            <p:fltVal val="0"/>
                                          </p:val>
                                        </p:tav>
                                        <p:tav tm="100000">
                                          <p:val>
                                            <p:strVal val="#ppt_w"/>
                                          </p:val>
                                        </p:tav>
                                      </p:tavLst>
                                    </p:anim>
                                  </p:childTnLst>
                                </p:cTn>
                              </p:par>
                              <p:par>
                                <p:cTn id="48" presetID="35" presetClass="entr" presetSubtype="0" fill="hold" grpId="0" nodeType="withEffect">
                                  <p:stCondLst>
                                    <p:cond delay="0"/>
                                  </p:stCondLst>
                                  <p:childTnLst>
                                    <p:set>
                                      <p:cBhvr>
                                        <p:cTn id="49" dur="1" fill="hold">
                                          <p:stCondLst>
                                            <p:cond delay="0"/>
                                          </p:stCondLst>
                                        </p:cTn>
                                        <p:tgtEl>
                                          <p:spTgt spid="1025">
                                            <p:txEl>
                                              <p:pRg st="7" end="7"/>
                                            </p:txEl>
                                          </p:spTgt>
                                        </p:tgtEl>
                                        <p:attrNameLst>
                                          <p:attrName>style.visibility</p:attrName>
                                        </p:attrNameLst>
                                      </p:cBhvr>
                                      <p:to>
                                        <p:strVal val="visible"/>
                                      </p:to>
                                    </p:set>
                                    <p:animEffect transition="in" filter="fade">
                                      <p:cBhvr>
                                        <p:cTn id="50" dur="2000"/>
                                        <p:tgtEl>
                                          <p:spTgt spid="1025">
                                            <p:txEl>
                                              <p:pRg st="7" end="7"/>
                                            </p:txEl>
                                          </p:spTgt>
                                        </p:tgtEl>
                                      </p:cBhvr>
                                    </p:animEffect>
                                    <p:anim calcmode="lin" valueType="num">
                                      <p:cBhvr>
                                        <p:cTn id="51" dur="2000" fill="hold"/>
                                        <p:tgtEl>
                                          <p:spTgt spid="1025">
                                            <p:txEl>
                                              <p:pRg st="7" end="7"/>
                                            </p:txEl>
                                          </p:spTgt>
                                        </p:tgtEl>
                                        <p:attrNameLst>
                                          <p:attrName>style.rotation</p:attrName>
                                        </p:attrNameLst>
                                      </p:cBhvr>
                                      <p:tavLst>
                                        <p:tav tm="0">
                                          <p:val>
                                            <p:fltVal val="720"/>
                                          </p:val>
                                        </p:tav>
                                        <p:tav tm="100000">
                                          <p:val>
                                            <p:fltVal val="0"/>
                                          </p:val>
                                        </p:tav>
                                      </p:tavLst>
                                    </p:anim>
                                    <p:anim calcmode="lin" valueType="num">
                                      <p:cBhvr>
                                        <p:cTn id="52" dur="2000" fill="hold"/>
                                        <p:tgtEl>
                                          <p:spTgt spid="1025">
                                            <p:txEl>
                                              <p:pRg st="7" end="7"/>
                                            </p:txEl>
                                          </p:spTgt>
                                        </p:tgtEl>
                                        <p:attrNameLst>
                                          <p:attrName>ppt_h</p:attrName>
                                        </p:attrNameLst>
                                      </p:cBhvr>
                                      <p:tavLst>
                                        <p:tav tm="0">
                                          <p:val>
                                            <p:fltVal val="0"/>
                                          </p:val>
                                        </p:tav>
                                        <p:tav tm="100000">
                                          <p:val>
                                            <p:strVal val="#ppt_h"/>
                                          </p:val>
                                        </p:tav>
                                      </p:tavLst>
                                    </p:anim>
                                    <p:anim calcmode="lin" valueType="num">
                                      <p:cBhvr>
                                        <p:cTn id="53" dur="2000" fill="hold"/>
                                        <p:tgtEl>
                                          <p:spTgt spid="1025">
                                            <p:txEl>
                                              <p:pRg st="7" end="7"/>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25"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28600" y="685800"/>
            <a:ext cx="7239000" cy="5486400"/>
          </a:xfrm>
        </p:spPr>
        <p:txBody>
          <a:bodyPr>
            <a:normAutofit fontScale="85000" lnSpcReduction="20000"/>
          </a:bodyPr>
          <a:lstStyle/>
          <a:p>
            <a:r>
              <a:rPr lang="ru-RU" sz="2900" b="1" dirty="0" smtClean="0">
                <a:latin typeface="Times New Roman" pitchFamily="18" charset="0"/>
                <a:cs typeface="Times New Roman" pitchFamily="18" charset="0"/>
              </a:rPr>
              <a:t>Средняя группа:</a:t>
            </a:r>
          </a:p>
          <a:p>
            <a:pPr>
              <a:buNone/>
            </a:pPr>
            <a:endParaRPr lang="ru-RU" sz="2900" dirty="0" smtClean="0">
              <a:latin typeface="Times New Roman" pitchFamily="18" charset="0"/>
              <a:cs typeface="Times New Roman" pitchFamily="18" charset="0"/>
            </a:endParaRPr>
          </a:p>
          <a:p>
            <a:pPr lvl="0"/>
            <a:r>
              <a:rPr lang="ru-RU" sz="2900" dirty="0" smtClean="0">
                <a:latin typeface="Times New Roman" pitchFamily="18" charset="0"/>
                <a:cs typeface="Times New Roman" pitchFamily="18" charset="0"/>
              </a:rPr>
              <a:t>Продолжать учить сохранять правильную позу во время еды.</a:t>
            </a:r>
          </a:p>
          <a:p>
            <a:r>
              <a:rPr lang="ru-RU" sz="2900" dirty="0" smtClean="0">
                <a:latin typeface="Times New Roman" pitchFamily="18" charset="0"/>
                <a:cs typeface="Times New Roman" pitchFamily="18" charset="0"/>
              </a:rPr>
              <a:t>Совершенствовать умение пользоваться ложкой, вилкой, бумажной салфеткой</a:t>
            </a:r>
            <a:endParaRPr lang="ru-RU" sz="2400" i="1" dirty="0" smtClean="0">
              <a:latin typeface="Times New Roman" pitchFamily="18" charset="0"/>
              <a:cs typeface="Times New Roman" pitchFamily="18" charset="0"/>
            </a:endParaRPr>
          </a:p>
          <a:p>
            <a:pPr lvl="0"/>
            <a:r>
              <a:rPr lang="ru-RU" sz="2900" dirty="0" smtClean="0">
                <a:latin typeface="Times New Roman" pitchFamily="18" charset="0"/>
                <a:cs typeface="Times New Roman" pitchFamily="18" charset="0"/>
              </a:rPr>
              <a:t> Учить пользоваться ножом и салфеткой из ткани.</a:t>
            </a:r>
          </a:p>
          <a:p>
            <a:pPr lvl="0"/>
            <a:r>
              <a:rPr lang="ru-RU" sz="2900" dirty="0" smtClean="0">
                <a:latin typeface="Times New Roman" pitchFamily="18" charset="0"/>
                <a:cs typeface="Times New Roman" pitchFamily="18" charset="0"/>
              </a:rPr>
              <a:t>Учить способам общения за столом, демонстрировать специальные речевые формулы.</a:t>
            </a:r>
            <a:endParaRPr lang="ru-RU" sz="2900" i="1" dirty="0" smtClean="0">
              <a:latin typeface="Times New Roman" pitchFamily="18" charset="0"/>
              <a:cs typeface="Times New Roman" pitchFamily="18" charset="0"/>
            </a:endParaRPr>
          </a:p>
          <a:p>
            <a:pPr lvl="0"/>
            <a:r>
              <a:rPr lang="ru-RU" sz="2900" dirty="0" smtClean="0">
                <a:latin typeface="Times New Roman" pitchFamily="18" charset="0"/>
                <a:cs typeface="Times New Roman" pitchFamily="18" charset="0"/>
              </a:rPr>
              <a:t>Знакомить с тем, что, как и чем едят.</a:t>
            </a:r>
          </a:p>
          <a:p>
            <a:pPr lvl="0"/>
            <a:r>
              <a:rPr lang="ru-RU" sz="2900" dirty="0" smtClean="0">
                <a:latin typeface="Times New Roman" pitchFamily="18" charset="0"/>
                <a:cs typeface="Times New Roman" pitchFamily="18" charset="0"/>
              </a:rPr>
              <a:t>Расширять знания о сервировке стола и столовых приборах.</a:t>
            </a:r>
            <a:endParaRPr lang="ru-RU" sz="2900" i="1" dirty="0" smtClean="0">
              <a:latin typeface="Times New Roman" pitchFamily="18" charset="0"/>
              <a:cs typeface="Times New Roman" pitchFamily="18" charset="0"/>
            </a:endParaRPr>
          </a:p>
          <a:p>
            <a:r>
              <a:rPr lang="ru-RU" sz="2900" dirty="0" smtClean="0">
                <a:latin typeface="Times New Roman" pitchFamily="18" charset="0"/>
                <a:cs typeface="Times New Roman" pitchFamily="18" charset="0"/>
              </a:rPr>
              <a:t>Формировать эстетическое отношение к сервировке стола, упражнять в умении украшать стол.</a:t>
            </a:r>
            <a:endParaRPr lang="ru-RU" sz="2900" i="1" dirty="0" smtClean="0">
              <a:latin typeface="Times New Roman" pitchFamily="18" charset="0"/>
              <a:cs typeface="Times New Roman" pitchFamily="18" charset="0"/>
            </a:endParaRPr>
          </a:p>
          <a:p>
            <a:pPr lvl="0">
              <a:buNone/>
            </a:pPr>
            <a:endParaRPr lang="ru-RU" sz="29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2" end="2"/>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3" end="3"/>
                                            </p:txEl>
                                          </p:spTgt>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4" end="4"/>
                                            </p:txEl>
                                          </p:spTgt>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5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
                                            <p:txEl>
                                              <p:pRg st="5" end="5"/>
                                            </p:txEl>
                                          </p:spTgt>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60"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
                                            <p:txEl>
                                              <p:pRg st="6" end="6"/>
                                            </p:txEl>
                                          </p:spTgt>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anim calcmode="lin" valueType="num">
                                      <p:cBhvr>
                                        <p:cTn id="67"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70"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
                                            <p:txEl>
                                              <p:pRg st="7" end="7"/>
                                            </p:txEl>
                                          </p:spTgt>
                                        </p:tgtEl>
                                      </p:cBhvr>
                                    </p:animEffect>
                                  </p:childTnLst>
                                </p:cTn>
                              </p:par>
                              <p:par>
                                <p:cTn id="75" presetID="25" presetClass="entr" presetSubtype="0" fill="hold" grpId="0" nodeType="withEffect">
                                  <p:stCondLst>
                                    <p:cond delay="0"/>
                                  </p:stCondLst>
                                  <p:childTnLst>
                                    <p:set>
                                      <p:cBhvr>
                                        <p:cTn id="76" dur="1" fill="hold">
                                          <p:stCondLst>
                                            <p:cond delay="0"/>
                                          </p:stCondLst>
                                        </p:cTn>
                                        <p:tgtEl>
                                          <p:spTgt spid="3">
                                            <p:txEl>
                                              <p:pRg st="8" end="8"/>
                                            </p:txEl>
                                          </p:spTgt>
                                        </p:tgtEl>
                                        <p:attrNameLst>
                                          <p:attrName>style.visibility</p:attrName>
                                        </p:attrNameLst>
                                      </p:cBhvr>
                                      <p:to>
                                        <p:strVal val="visible"/>
                                      </p:to>
                                    </p:set>
                                    <p:anim calcmode="lin" valueType="num">
                                      <p:cBhvr>
                                        <p:cTn id="77"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80"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7239000" cy="6227136"/>
          </a:xfrm>
        </p:spPr>
        <p:txBody>
          <a:bodyPr>
            <a:normAutofit/>
          </a:bodyPr>
          <a:lstStyle/>
          <a:p>
            <a:r>
              <a:rPr lang="ru-RU" b="1" dirty="0" smtClean="0">
                <a:latin typeface="Times New Roman" pitchFamily="18" charset="0"/>
                <a:cs typeface="Times New Roman" pitchFamily="18" charset="0"/>
              </a:rPr>
              <a:t>Старшая группа:</a:t>
            </a:r>
            <a:endParaRPr lang="ru-RU"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Закреплять умение сохранять правильную позу во время еды.</a:t>
            </a:r>
          </a:p>
          <a:p>
            <a:pPr lvl="0"/>
            <a:r>
              <a:rPr lang="ru-RU" dirty="0" smtClean="0">
                <a:latin typeface="Times New Roman" pitchFamily="18" charset="0"/>
                <a:cs typeface="Times New Roman" pitchFamily="18" charset="0"/>
              </a:rPr>
              <a:t>Совершенствовать умение пользоваться столовыми приборами.</a:t>
            </a:r>
            <a:endParaRPr lang="ru-RU" i="1"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Продолжать знакомить с тем, что, как и чем едят.</a:t>
            </a:r>
          </a:p>
          <a:p>
            <a:r>
              <a:rPr lang="ru-RU" dirty="0" smtClean="0">
                <a:latin typeface="Times New Roman" pitchFamily="18" charset="0"/>
                <a:cs typeface="Times New Roman" pitchFamily="18" charset="0"/>
              </a:rPr>
              <a:t>Совершенствовать навыки общения за столом.</a:t>
            </a:r>
            <a:endParaRPr lang="ru-RU" i="1"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  Формировать умение подбирать скатерти и салфетки, посуду, элементы украшения стола.</a:t>
            </a:r>
          </a:p>
          <a:p>
            <a:r>
              <a:rPr lang="ru-RU" dirty="0" smtClean="0">
                <a:latin typeface="Times New Roman" pitchFamily="18" charset="0"/>
                <a:cs typeface="Times New Roman" pitchFamily="18" charset="0"/>
              </a:rPr>
              <a:t>Развивать эстетическое восприятие и эстетический вкус; упражнять в различных</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способах украшения стола.</a:t>
            </a:r>
            <a:endParaRPr lang="ru-RU" i="1" dirty="0" smtClean="0">
              <a:latin typeface="Times New Roman" pitchFamily="18" charset="0"/>
              <a:cs typeface="Times New Roman" pitchFamily="18" charset="0"/>
            </a:endParaRPr>
          </a:p>
          <a:p>
            <a:pPr lvl="0">
              <a:buNone/>
            </a:pPr>
            <a:endParaRPr lang="ru-RU"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
                                            <p:txEl>
                                              <p:pRg st="4" end="4"/>
                                            </p:txEl>
                                          </p:spTgt>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p:cTn id="5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
                                            <p:txEl>
                                              <p:pRg st="5" end="5"/>
                                            </p:txEl>
                                          </p:spTgt>
                                        </p:tgtEl>
                                      </p:cBhvr>
                                    </p:animEffect>
                                  </p:childTnLst>
                                </p:cTn>
                              </p:par>
                              <p:par>
                                <p:cTn id="65" presetID="25" presetClass="entr" presetSubtype="0" fill="hold" grpId="0" nodeType="with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p:cTn id="67"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70"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33400"/>
            <a:ext cx="7239000" cy="5922336"/>
          </a:xfrm>
        </p:spPr>
        <p:txBody>
          <a:bodyPr>
            <a:normAutofit/>
          </a:bodyPr>
          <a:lstStyle/>
          <a:p>
            <a:r>
              <a:rPr lang="ru-RU" b="1" dirty="0" smtClean="0">
                <a:latin typeface="Times New Roman" pitchFamily="18" charset="0"/>
                <a:cs typeface="Times New Roman" pitchFamily="18" charset="0"/>
              </a:rPr>
              <a:t>Подготовительная к школе группа:</a:t>
            </a:r>
            <a:endParaRPr lang="ru-RU"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Продолжать закреплять умение сохранять правильную позу во время еды.</a:t>
            </a:r>
          </a:p>
          <a:p>
            <a:pPr lvl="0"/>
            <a:r>
              <a:rPr lang="ru-RU" dirty="0" smtClean="0">
                <a:latin typeface="Times New Roman" pitchFamily="18" charset="0"/>
                <a:cs typeface="Times New Roman" pitchFamily="18" charset="0"/>
              </a:rPr>
              <a:t>Совершенствовать умение сервировать стол в соответствии с ситуацией.</a:t>
            </a:r>
            <a:endParaRPr lang="ru-RU" i="1"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Совершенствовать теоретические знания о том, что, как и чем едят, и соответствующие практические знания.</a:t>
            </a:r>
          </a:p>
          <a:p>
            <a:pPr lvl="0"/>
            <a:r>
              <a:rPr lang="ru-RU" dirty="0" smtClean="0">
                <a:latin typeface="Times New Roman" pitchFamily="18" charset="0"/>
                <a:cs typeface="Times New Roman" pitchFamily="18" charset="0"/>
              </a:rPr>
              <a:t>Совершенствовать навыки общения за столом.</a:t>
            </a:r>
          </a:p>
          <a:p>
            <a:r>
              <a:rPr lang="ru-RU" dirty="0" smtClean="0">
                <a:latin typeface="Times New Roman" pitchFamily="18" charset="0"/>
                <a:cs typeface="Times New Roman" pitchFamily="18" charset="0"/>
              </a:rPr>
              <a:t>Продолжать формировать эстетический вкус, упражнять в умении сервировать стол, используя результаты своей творческой продуктивной деятельности.</a:t>
            </a:r>
            <a:endParaRPr lang="ru-RU" i="1" dirty="0" smtClean="0">
              <a:latin typeface="Times New Roman" pitchFamily="18" charset="0"/>
              <a:cs typeface="Times New Roman" pitchFamily="18" charset="0"/>
            </a:endParaRPr>
          </a:p>
          <a:p>
            <a:pPr lvl="0"/>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2" end="2"/>
                                            </p:txEl>
                                          </p:spTgt>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3">
                                            <p:txEl>
                                              <p:pRg st="3" end="3"/>
                                            </p:txEl>
                                          </p:spTgt>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0"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3">
                                            <p:txEl>
                                              <p:pRg st="4" end="4"/>
                                            </p:txEl>
                                          </p:spTgt>
                                        </p:tgtEl>
                                      </p:cBhvr>
                                    </p:animEffect>
                                  </p:childTnLst>
                                </p:cTn>
                              </p:par>
                              <p:par>
                                <p:cTn id="55" presetID="25" presetClass="entr" presetSubtype="0" fill="hold" grpId="0"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 calcmode="lin" valueType="num">
                                      <p:cBhvr>
                                        <p:cTn id="57"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0"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7239000" cy="6303336"/>
          </a:xfrm>
        </p:spPr>
        <p:txBody>
          <a:bodyPr>
            <a:normAutofit/>
          </a:bodyPr>
          <a:lstStyle/>
          <a:p>
            <a:pPr>
              <a:buNone/>
            </a:pPr>
            <a:r>
              <a:rPr lang="ru-RU" b="1" dirty="0" smtClean="0"/>
              <a:t>ЭТАПЫ ОВЛЕДЕНИЯ ПРАВИЛАМИ СТОЛОВОГО ЭТИКЕТА</a:t>
            </a:r>
          </a:p>
          <a:p>
            <a:pPr>
              <a:buNone/>
            </a:pPr>
            <a:endParaRPr lang="ru-RU" b="1" dirty="0" smtClean="0"/>
          </a:p>
          <a:p>
            <a:r>
              <a:rPr lang="ru-RU" sz="2800" dirty="0" smtClean="0">
                <a:latin typeface="Times New Roman" pitchFamily="18" charset="0"/>
                <a:cs typeface="Times New Roman" pitchFamily="18" charset="0"/>
              </a:rPr>
              <a:t>1 этап. Знакомство с правилом, корректировка имеющихся  знаний</a:t>
            </a:r>
            <a:r>
              <a:rPr lang="ru-RU" sz="2800" i="1" dirty="0" smtClean="0">
                <a:latin typeface="Times New Roman" pitchFamily="18" charset="0"/>
                <a:cs typeface="Times New Roman" pitchFamily="18" charset="0"/>
              </a:rPr>
              <a:t>.</a:t>
            </a:r>
          </a:p>
          <a:p>
            <a:r>
              <a:rPr lang="ru-RU" sz="2800" i="1"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2 этап. Закрепление знаний.</a:t>
            </a:r>
            <a:endParaRPr lang="ru-RU" sz="2800" i="1"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3 этап. Самостоятельное выполнение правил в соответствии с жизненными ситуациями и обстоятельствами.</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childTnLst>
                          </p:cTn>
                        </p:par>
                        <p:par>
                          <p:cTn id="15" fill="hold">
                            <p:stCondLst>
                              <p:cond delay="1000"/>
                            </p:stCondLst>
                            <p:childTnLst>
                              <p:par>
                                <p:cTn id="16" presetID="25" presetClass="entr" presetSubtype="0"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21"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3">
                                            <p:txEl>
                                              <p:pRg st="2" end="2"/>
                                            </p:txEl>
                                          </p:spTgt>
                                        </p:tgtEl>
                                      </p:cBhvr>
                                    </p:animEffect>
                                  </p:childTnLst>
                                </p:cTn>
                              </p:par>
                            </p:childTnLst>
                          </p:cTn>
                        </p:par>
                        <p:par>
                          <p:cTn id="26" fill="hold">
                            <p:stCondLst>
                              <p:cond delay="2000"/>
                            </p:stCondLst>
                            <p:childTnLst>
                              <p:par>
                                <p:cTn id="27" presetID="25" presetClass="entr" presetSubtype="0" fill="hold" grpId="0" nodeType="after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2"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3">
                                            <p:txEl>
                                              <p:pRg st="3" end="3"/>
                                            </p:txEl>
                                          </p:spTgt>
                                        </p:tgtEl>
                                      </p:cBhvr>
                                    </p:animEffect>
                                  </p:childTnLst>
                                </p:cTn>
                              </p:par>
                            </p:childTnLst>
                          </p:cTn>
                        </p:par>
                        <p:par>
                          <p:cTn id="37" fill="hold">
                            <p:stCondLst>
                              <p:cond delay="3000"/>
                            </p:stCondLst>
                            <p:childTnLst>
                              <p:par>
                                <p:cTn id="38" presetID="25" presetClass="entr" presetSubtype="0" fill="hold" grpId="0" nodeType="after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43"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8200"/>
          </a:xfrm>
        </p:spPr>
        <p:txBody>
          <a:bodyPr>
            <a:noAutofit/>
          </a:bodyPr>
          <a:lstStyle/>
          <a:p>
            <a:r>
              <a:rPr lang="ru-RU" sz="2400" dirty="0" smtClean="0">
                <a:latin typeface="Times New Roman" pitchFamily="18" charset="0"/>
                <a:cs typeface="Times New Roman" pitchFamily="18" charset="0"/>
              </a:rPr>
              <a:t>ОСНОВНЫЕ МЕТОДЫ И ПРИЕМЫ, ИСПОЛЬЗУЕМЫЕ НА ЗАНЯТИЯХ ПО ЭТИКЕТУ</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152400" y="1143000"/>
            <a:ext cx="7924800" cy="5715000"/>
          </a:xfrm>
        </p:spPr>
        <p:txBody>
          <a:bodyPr>
            <a:normAutofit/>
          </a:bodyPr>
          <a:lstStyle/>
          <a:p>
            <a:r>
              <a:rPr lang="ru-RU" dirty="0" smtClean="0">
                <a:latin typeface="Times New Roman" pitchFamily="18" charset="0"/>
                <a:cs typeface="Times New Roman" pitchFamily="18" charset="0"/>
              </a:rPr>
              <a:t>1. Взаимодействие со сказочными персонажами</a:t>
            </a:r>
          </a:p>
          <a:p>
            <a:r>
              <a:rPr lang="ru-RU" dirty="0" smtClean="0">
                <a:latin typeface="Times New Roman" pitchFamily="18" charset="0"/>
                <a:cs typeface="Times New Roman" pitchFamily="18" charset="0"/>
              </a:rPr>
              <a:t>2. Словесные приемы</a:t>
            </a:r>
            <a:endParaRPr lang="ru-RU" i="1"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3. Игровые приемы</a:t>
            </a:r>
            <a:endParaRPr lang="ru-RU" i="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4. Наблюдения</a:t>
            </a:r>
            <a:endParaRPr lang="ru-RU" i="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5. Использование театра</a:t>
            </a:r>
            <a:endParaRPr lang="ru-RU" i="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6. Художественное слово</a:t>
            </a:r>
            <a:endParaRPr lang="ru-RU" i="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7. Музыка</a:t>
            </a:r>
          </a:p>
          <a:p>
            <a:r>
              <a:rPr lang="ru-RU" dirty="0" smtClean="0">
                <a:latin typeface="Times New Roman" pitchFamily="18" charset="0"/>
                <a:cs typeface="Times New Roman" pitchFamily="18" charset="0"/>
              </a:rPr>
              <a:t>8. Метод проектов</a:t>
            </a:r>
            <a:endParaRPr lang="ru-RU" i="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25"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4"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5"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6"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8"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9"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0" dur="1000" decel="50000">
                                          <p:stCondLst>
                                            <p:cond delay="0"/>
                                          </p:stCondLst>
                                        </p:cTn>
                                        <p:tgtEl>
                                          <p:spTgt spid="3">
                                            <p:txEl>
                                              <p:pRg st="0" end="0"/>
                                            </p:txEl>
                                          </p:spTgt>
                                        </p:tgtEl>
                                      </p:cBhvr>
                                    </p:animEffect>
                                  </p:childTnLst>
                                </p:cTn>
                              </p:par>
                              <p:par>
                                <p:cTn id="21" presetID="25" presetClass="entr" presetSubtype="0" fill="hold" grpId="0"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6"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3">
                                            <p:txEl>
                                              <p:pRg st="1" end="1"/>
                                            </p:txEl>
                                          </p:spTgt>
                                        </p:tgtEl>
                                      </p:cBhvr>
                                    </p:animEffect>
                                  </p:childTnLst>
                                </p:cTn>
                              </p:par>
                              <p:par>
                                <p:cTn id="31" presetID="25"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 calcmode="lin" valueType="num">
                                      <p:cBhvr>
                                        <p:cTn id="33"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6"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3">
                                            <p:txEl>
                                              <p:pRg st="2" end="2"/>
                                            </p:txEl>
                                          </p:spTgt>
                                        </p:tgtEl>
                                      </p:cBhvr>
                                    </p:animEffect>
                                  </p:childTnLst>
                                </p:cTn>
                              </p:par>
                              <p:par>
                                <p:cTn id="41" presetID="25" presetClass="entr" presetSubtype="0" fill="hold" grpId="0" nodeType="with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3" end="3"/>
                                            </p:txEl>
                                          </p:spTgt>
                                        </p:tgtEl>
                                      </p:cBhvr>
                                    </p:animEffect>
                                  </p:childTnLst>
                                </p:cTn>
                              </p:par>
                              <p:par>
                                <p:cTn id="51" presetID="25" presetClass="entr" presetSubtype="0" fill="hold" grpId="0" nodeType="withEffect">
                                  <p:stCondLst>
                                    <p:cond delay="0"/>
                                  </p:stCondLst>
                                  <p:childTnLst>
                                    <p:set>
                                      <p:cBhvr>
                                        <p:cTn id="52" dur="1" fill="hold">
                                          <p:stCondLst>
                                            <p:cond delay="0"/>
                                          </p:stCondLst>
                                        </p:cTn>
                                        <p:tgtEl>
                                          <p:spTgt spid="3">
                                            <p:txEl>
                                              <p:pRg st="4" end="4"/>
                                            </p:txEl>
                                          </p:spTgt>
                                        </p:tgtEl>
                                        <p:attrNameLst>
                                          <p:attrName>style.visibility</p:attrName>
                                        </p:attrNameLst>
                                      </p:cBhvr>
                                      <p:to>
                                        <p:strVal val="visible"/>
                                      </p:to>
                                    </p:set>
                                    <p:anim calcmode="lin" valueType="num">
                                      <p:cBhvr>
                                        <p:cTn id="53"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6"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3">
                                            <p:txEl>
                                              <p:pRg st="4" end="4"/>
                                            </p:txEl>
                                          </p:spTgt>
                                        </p:tgtEl>
                                      </p:cBhvr>
                                    </p:animEffect>
                                  </p:childTnLst>
                                </p:cTn>
                              </p:par>
                              <p:par>
                                <p:cTn id="61" presetID="25" presetClass="entr" presetSubtype="0" fill="hold" grpId="0" nodeType="withEffect">
                                  <p:stCondLst>
                                    <p:cond delay="0"/>
                                  </p:stCondLst>
                                  <p:childTnLst>
                                    <p:set>
                                      <p:cBhvr>
                                        <p:cTn id="62" dur="1" fill="hold">
                                          <p:stCondLst>
                                            <p:cond delay="0"/>
                                          </p:stCondLst>
                                        </p:cTn>
                                        <p:tgtEl>
                                          <p:spTgt spid="3">
                                            <p:txEl>
                                              <p:pRg st="5" end="5"/>
                                            </p:txEl>
                                          </p:spTgt>
                                        </p:tgtEl>
                                        <p:attrNameLst>
                                          <p:attrName>style.visibility</p:attrName>
                                        </p:attrNameLst>
                                      </p:cBhvr>
                                      <p:to>
                                        <p:strVal val="visible"/>
                                      </p:to>
                                    </p:set>
                                    <p:anim calcmode="lin" valueType="num">
                                      <p:cBhvr>
                                        <p:cTn id="63"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4"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5"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6"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7"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8"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69"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0" dur="1000" decel="50000">
                                          <p:stCondLst>
                                            <p:cond delay="0"/>
                                          </p:stCondLst>
                                        </p:cTn>
                                        <p:tgtEl>
                                          <p:spTgt spid="3">
                                            <p:txEl>
                                              <p:pRg st="5" end="5"/>
                                            </p:txEl>
                                          </p:spTgt>
                                        </p:tgtEl>
                                      </p:cBhvr>
                                    </p:animEffect>
                                  </p:childTnLst>
                                </p:cTn>
                              </p:par>
                              <p:par>
                                <p:cTn id="71" presetID="25" presetClass="entr" presetSubtype="0" fill="hold" grpId="0" nodeType="withEffect">
                                  <p:stCondLst>
                                    <p:cond delay="0"/>
                                  </p:stCondLst>
                                  <p:childTnLst>
                                    <p:set>
                                      <p:cBhvr>
                                        <p:cTn id="72" dur="1" fill="hold">
                                          <p:stCondLst>
                                            <p:cond delay="0"/>
                                          </p:stCondLst>
                                        </p:cTn>
                                        <p:tgtEl>
                                          <p:spTgt spid="3">
                                            <p:txEl>
                                              <p:pRg st="6" end="6"/>
                                            </p:txEl>
                                          </p:spTgt>
                                        </p:tgtEl>
                                        <p:attrNameLst>
                                          <p:attrName>style.visibility</p:attrName>
                                        </p:attrNameLst>
                                      </p:cBhvr>
                                      <p:to>
                                        <p:strVal val="visible"/>
                                      </p:to>
                                    </p:set>
                                    <p:anim calcmode="lin" valueType="num">
                                      <p:cBhvr>
                                        <p:cTn id="73"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4"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5"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76"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7"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78"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79"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0" dur="1000" decel="50000">
                                          <p:stCondLst>
                                            <p:cond delay="0"/>
                                          </p:stCondLst>
                                        </p:cTn>
                                        <p:tgtEl>
                                          <p:spTgt spid="3">
                                            <p:txEl>
                                              <p:pRg st="6" end="6"/>
                                            </p:txEl>
                                          </p:spTgt>
                                        </p:tgtEl>
                                      </p:cBhvr>
                                    </p:animEffect>
                                  </p:childTnLst>
                                </p:cTn>
                              </p:par>
                              <p:par>
                                <p:cTn id="81" presetID="25" presetClass="entr" presetSubtype="0" fill="hold" grpId="0" nodeType="withEffect">
                                  <p:stCondLst>
                                    <p:cond delay="0"/>
                                  </p:stCondLst>
                                  <p:childTnLst>
                                    <p:set>
                                      <p:cBhvr>
                                        <p:cTn id="82" dur="1" fill="hold">
                                          <p:stCondLst>
                                            <p:cond delay="0"/>
                                          </p:stCondLst>
                                        </p:cTn>
                                        <p:tgtEl>
                                          <p:spTgt spid="3">
                                            <p:txEl>
                                              <p:pRg st="7" end="7"/>
                                            </p:txEl>
                                          </p:spTgt>
                                        </p:tgtEl>
                                        <p:attrNameLst>
                                          <p:attrName>style.visibility</p:attrName>
                                        </p:attrNameLst>
                                      </p:cBhvr>
                                      <p:to>
                                        <p:strVal val="visible"/>
                                      </p:to>
                                    </p:set>
                                    <p:anim calcmode="lin" valueType="num">
                                      <p:cBhvr>
                                        <p:cTn id="83" dur="500" decel="50000" fill="hold">
                                          <p:stCondLst>
                                            <p:cond delay="0"/>
                                          </p:stCondLst>
                                        </p:cTn>
                                        <p:tgtEl>
                                          <p:spTgt spid="3">
                                            <p:txEl>
                                              <p:pRg st="7" end="7"/>
                                            </p:txEl>
                                          </p:spTgt>
                                        </p:tgtEl>
                                        <p:attrNameLst>
                                          <p:attrName>style.rotation</p:attrName>
                                        </p:attrNameLst>
                                      </p:cBhvr>
                                      <p:tavLst>
                                        <p:tav tm="0">
                                          <p:val>
                                            <p:fltVal val="-90"/>
                                          </p:val>
                                        </p:tav>
                                        <p:tav tm="100000">
                                          <p:val>
                                            <p:fltVal val="0"/>
                                          </p:val>
                                        </p:tav>
                                      </p:tavLst>
                                    </p:anim>
                                    <p:anim calcmode="lin" valueType="num">
                                      <p:cBhvr>
                                        <p:cTn id="84" dur="500" decel="50000" fill="hold">
                                          <p:stCondLst>
                                            <p:cond delay="0"/>
                                          </p:stCondLst>
                                        </p:cTn>
                                        <p:tgtEl>
                                          <p:spTgt spid="3">
                                            <p:txEl>
                                              <p:pRg st="7" end="7"/>
                                            </p:txEl>
                                          </p:spTgt>
                                        </p:tgtEl>
                                        <p:attrNameLst>
                                          <p:attrName>ppt_w</p:attrName>
                                        </p:attrNameLst>
                                      </p:cBhvr>
                                      <p:tavLst>
                                        <p:tav tm="0">
                                          <p:val>
                                            <p:strVal val="#ppt_w"/>
                                          </p:val>
                                        </p:tav>
                                        <p:tav tm="100000">
                                          <p:val>
                                            <p:strVal val="#ppt_w*.05"/>
                                          </p:val>
                                        </p:tav>
                                      </p:tavLst>
                                    </p:anim>
                                    <p:anim calcmode="lin" valueType="num">
                                      <p:cBhvr>
                                        <p:cTn id="85" dur="500" accel="50000" fill="hold">
                                          <p:stCondLst>
                                            <p:cond delay="500"/>
                                          </p:stCondLst>
                                        </p:cTn>
                                        <p:tgtEl>
                                          <p:spTgt spid="3">
                                            <p:txEl>
                                              <p:pRg st="7" end="7"/>
                                            </p:txEl>
                                          </p:spTgt>
                                        </p:tgtEl>
                                        <p:attrNameLst>
                                          <p:attrName>ppt_w</p:attrName>
                                        </p:attrNameLst>
                                      </p:cBhvr>
                                      <p:tavLst>
                                        <p:tav tm="0">
                                          <p:val>
                                            <p:strVal val="#ppt_w*.05"/>
                                          </p:val>
                                        </p:tav>
                                        <p:tav tm="100000">
                                          <p:val>
                                            <p:strVal val="#ppt_w"/>
                                          </p:val>
                                        </p:tav>
                                      </p:tavLst>
                                    </p:anim>
                                    <p:anim calcmode="lin" valueType="num">
                                      <p:cBhvr>
                                        <p:cTn id="86" dur="10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87" dur="500" decel="50000" fill="hold">
                                          <p:stCondLst>
                                            <p:cond delay="0"/>
                                          </p:stCondLst>
                                        </p:cTn>
                                        <p:tgtEl>
                                          <p:spTgt spid="3">
                                            <p:txEl>
                                              <p:pRg st="7" end="7"/>
                                            </p:txEl>
                                          </p:spTgt>
                                        </p:tgtEl>
                                        <p:attrNameLst>
                                          <p:attrName>ppt_x</p:attrName>
                                        </p:attrNameLst>
                                      </p:cBhvr>
                                      <p:tavLst>
                                        <p:tav tm="0">
                                          <p:val>
                                            <p:strVal val="#ppt_x+.4"/>
                                          </p:val>
                                        </p:tav>
                                        <p:tav tm="100000">
                                          <p:val>
                                            <p:strVal val="#ppt_x"/>
                                          </p:val>
                                        </p:tav>
                                      </p:tavLst>
                                    </p:anim>
                                    <p:anim calcmode="lin" valueType="num">
                                      <p:cBhvr>
                                        <p:cTn id="88" dur="500" decel="50000" fill="hold">
                                          <p:stCondLst>
                                            <p:cond delay="0"/>
                                          </p:stCondLst>
                                        </p:cTn>
                                        <p:tgtEl>
                                          <p:spTgt spid="3">
                                            <p:txEl>
                                              <p:pRg st="7" end="7"/>
                                            </p:txEl>
                                          </p:spTgt>
                                        </p:tgtEl>
                                        <p:attrNameLst>
                                          <p:attrName>ppt_y</p:attrName>
                                        </p:attrNameLst>
                                      </p:cBhvr>
                                      <p:tavLst>
                                        <p:tav tm="0">
                                          <p:val>
                                            <p:strVal val="#ppt_y-.2"/>
                                          </p:val>
                                        </p:tav>
                                        <p:tav tm="100000">
                                          <p:val>
                                            <p:strVal val="#ppt_y+.1"/>
                                          </p:val>
                                        </p:tav>
                                      </p:tavLst>
                                    </p:anim>
                                    <p:anim calcmode="lin" valueType="num">
                                      <p:cBhvr>
                                        <p:cTn id="89" dur="500" accel="50000" fill="hold">
                                          <p:stCondLst>
                                            <p:cond delay="500"/>
                                          </p:stCondLst>
                                        </p:cTn>
                                        <p:tgtEl>
                                          <p:spTgt spid="3">
                                            <p:txEl>
                                              <p:pRg st="7" end="7"/>
                                            </p:txEl>
                                          </p:spTgt>
                                        </p:tgtEl>
                                        <p:attrNameLst>
                                          <p:attrName>ppt_y</p:attrName>
                                        </p:attrNameLst>
                                      </p:cBhvr>
                                      <p:tavLst>
                                        <p:tav tm="0">
                                          <p:val>
                                            <p:strVal val="#ppt_y+.1"/>
                                          </p:val>
                                        </p:tav>
                                        <p:tav tm="100000">
                                          <p:val>
                                            <p:strVal val="#ppt_y"/>
                                          </p:val>
                                        </p:tav>
                                      </p:tavLst>
                                    </p:anim>
                                    <p:animEffect transition="in" filter="fade">
                                      <p:cBhvr>
                                        <p:cTn id="90" dur="1000" decel="50000">
                                          <p:stCondLst>
                                            <p:cond delay="0"/>
                                          </p:stCondLst>
                                        </p:cTn>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81000"/>
            <a:ext cx="4495800" cy="2895600"/>
          </a:xfrm>
        </p:spPr>
        <p:txBody>
          <a:bodyPr>
            <a:normAutofit/>
          </a:bodyPr>
          <a:lstStyle/>
          <a:p>
            <a:r>
              <a:rPr lang="ru-RU" sz="2200" dirty="0" smtClean="0">
                <a:solidFill>
                  <a:schemeClr val="tx1"/>
                </a:solidFill>
                <a:latin typeface="Times New Roman" pitchFamily="18" charset="0"/>
                <a:cs typeface="Times New Roman" pitchFamily="18" charset="0"/>
              </a:rPr>
              <a:t>9. Наглядные приемы</a:t>
            </a:r>
            <a:br>
              <a:rPr lang="ru-RU" sz="2200" dirty="0" smtClean="0">
                <a:solidFill>
                  <a:schemeClr val="tx1"/>
                </a:solidFill>
                <a:latin typeface="Times New Roman" pitchFamily="18" charset="0"/>
                <a:cs typeface="Times New Roman" pitchFamily="18" charset="0"/>
              </a:rPr>
            </a:br>
            <a:r>
              <a:rPr lang="ru-RU" dirty="0" smtClean="0"/>
              <a:t/>
            </a:r>
            <a:br>
              <a:rPr lang="ru-RU" dirty="0" smtClean="0"/>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endParaRPr lang="ru-RU" dirty="0">
              <a:latin typeface="Times New Roman" pitchFamily="18" charset="0"/>
              <a:cs typeface="Times New Roman" pitchFamily="18" charset="0"/>
            </a:endParaRPr>
          </a:p>
        </p:txBody>
      </p:sp>
      <p:pic>
        <p:nvPicPr>
          <p:cNvPr id="4" name="Содержимое 3" descr="104354896_large_460326294100364755_enl.jpg"/>
          <p:cNvPicPr>
            <a:picLocks noGrp="1" noChangeAspect="1"/>
          </p:cNvPicPr>
          <p:nvPr>
            <p:ph idx="1"/>
          </p:nvPr>
        </p:nvPicPr>
        <p:blipFill>
          <a:blip r:embed="rId2" cstate="print"/>
          <a:stretch>
            <a:fillRect/>
          </a:stretch>
        </p:blipFill>
        <p:spPr>
          <a:xfrm>
            <a:off x="0" y="3449637"/>
            <a:ext cx="4853682" cy="3408363"/>
          </a:xfrm>
        </p:spPr>
      </p:pic>
      <p:pic>
        <p:nvPicPr>
          <p:cNvPr id="5" name="Рисунок 4" descr="1003877449 (1).jpg"/>
          <p:cNvPicPr>
            <a:picLocks noChangeAspect="1"/>
          </p:cNvPicPr>
          <p:nvPr/>
        </p:nvPicPr>
        <p:blipFill>
          <a:blip r:embed="rId3" cstate="print"/>
          <a:stretch>
            <a:fillRect/>
          </a:stretch>
        </p:blipFill>
        <p:spPr>
          <a:xfrm>
            <a:off x="4343401" y="0"/>
            <a:ext cx="4800599" cy="3600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25"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5"/>
                                        </p:tgtEl>
                                      </p:cBhvr>
                                    </p:animEffect>
                                  </p:childTnLst>
                                </p:cTn>
                              </p:par>
                              <p:par>
                                <p:cTn id="18" presetID="25"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3" dur="1000" fill="hold"/>
                                        <p:tgtEl>
                                          <p:spTgt spid="4"/>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096000" cy="1676400"/>
          </a:xfrm>
        </p:spPr>
        <p:txBody>
          <a:bodyPr>
            <a:normAutofit/>
          </a:bodyPr>
          <a:lstStyle/>
          <a:p>
            <a:r>
              <a:rPr lang="ru-RU" sz="2200" dirty="0" smtClean="0">
                <a:solidFill>
                  <a:schemeClr val="tx1"/>
                </a:solidFill>
                <a:latin typeface="Times New Roman" pitchFamily="18" charset="0"/>
                <a:cs typeface="Times New Roman" pitchFamily="18" charset="0"/>
              </a:rPr>
              <a:t>10. Практические действия детей </a:t>
            </a:r>
            <a:r>
              <a:rPr lang="ru-RU" sz="1400" dirty="0" smtClean="0"/>
              <a:t/>
            </a:r>
            <a:br>
              <a:rPr lang="ru-RU" sz="1400" dirty="0" smtClean="0"/>
            </a:br>
            <a:r>
              <a:rPr lang="ru-RU" sz="1600" b="0" i="1" dirty="0" smtClean="0">
                <a:solidFill>
                  <a:schemeClr val="tx1"/>
                </a:solidFill>
                <a:latin typeface="Times New Roman" pitchFamily="18" charset="0"/>
                <a:cs typeface="Times New Roman" pitchFamily="18" charset="0"/>
              </a:rPr>
              <a:t> </a:t>
            </a:r>
            <a:r>
              <a:rPr lang="ru-RU" dirty="0" smtClean="0"/>
              <a:t> </a:t>
            </a:r>
            <a:br>
              <a:rPr lang="ru-RU" dirty="0" smtClean="0"/>
            </a:br>
            <a:endParaRPr lang="ru-RU" dirty="0"/>
          </a:p>
        </p:txBody>
      </p:sp>
      <p:pic>
        <p:nvPicPr>
          <p:cNvPr id="4" name="Содержимое 3" descr="1276564_0021.jpg"/>
          <p:cNvPicPr>
            <a:picLocks noGrp="1" noChangeAspect="1"/>
          </p:cNvPicPr>
          <p:nvPr>
            <p:ph idx="1"/>
          </p:nvPr>
        </p:nvPicPr>
        <p:blipFill>
          <a:blip r:embed="rId2" cstate="print"/>
          <a:stretch>
            <a:fillRect/>
          </a:stretch>
        </p:blipFill>
        <p:spPr>
          <a:xfrm>
            <a:off x="0" y="2011362"/>
            <a:ext cx="2819400" cy="4846638"/>
          </a:xfrm>
        </p:spPr>
      </p:pic>
      <p:pic>
        <p:nvPicPr>
          <p:cNvPr id="5" name="Рисунок 4" descr="85140557_53240538.jpg"/>
          <p:cNvPicPr>
            <a:picLocks noChangeAspect="1"/>
          </p:cNvPicPr>
          <p:nvPr/>
        </p:nvPicPr>
        <p:blipFill>
          <a:blip r:embed="rId3" cstate="print"/>
          <a:stretch>
            <a:fillRect/>
          </a:stretch>
        </p:blipFill>
        <p:spPr>
          <a:xfrm>
            <a:off x="2895600" y="1600201"/>
            <a:ext cx="2895600" cy="2651284"/>
          </a:xfrm>
          <a:prstGeom prst="rect">
            <a:avLst/>
          </a:prstGeom>
        </p:spPr>
      </p:pic>
      <p:pic>
        <p:nvPicPr>
          <p:cNvPr id="7" name="Рисунок 6" descr="1367353915584000_s.jpg"/>
          <p:cNvPicPr>
            <a:picLocks noChangeAspect="1"/>
          </p:cNvPicPr>
          <p:nvPr/>
        </p:nvPicPr>
        <p:blipFill>
          <a:blip r:embed="rId4" cstate="print"/>
          <a:stretch>
            <a:fillRect/>
          </a:stretch>
        </p:blipFill>
        <p:spPr>
          <a:xfrm>
            <a:off x="2895600" y="3810000"/>
            <a:ext cx="2895600" cy="3235262"/>
          </a:xfrm>
          <a:prstGeom prst="rect">
            <a:avLst/>
          </a:prstGeom>
        </p:spPr>
      </p:pic>
      <p:pic>
        <p:nvPicPr>
          <p:cNvPr id="8" name="Рисунок 7" descr="IMG_2800.JPG"/>
          <p:cNvPicPr>
            <a:picLocks noChangeAspect="1"/>
          </p:cNvPicPr>
          <p:nvPr/>
        </p:nvPicPr>
        <p:blipFill>
          <a:blip r:embed="rId5" cstate="print"/>
          <a:srcRect l="10882" b="17647"/>
          <a:stretch>
            <a:fillRect/>
          </a:stretch>
        </p:blipFill>
        <p:spPr>
          <a:xfrm>
            <a:off x="5791200" y="1905000"/>
            <a:ext cx="3352800" cy="42671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1+#ppt_h/2"/>
                                          </p:val>
                                        </p:tav>
                                        <p:tav tm="100000">
                                          <p:val>
                                            <p:strVal val="#ppt_y"/>
                                          </p:val>
                                        </p:tav>
                                      </p:tavLst>
                                    </p:anim>
                                  </p:childTnLst>
                                </p:cTn>
                              </p:par>
                              <p:par>
                                <p:cTn id="9" presetID="35" presetClass="exit" presetSubtype="0" fill="hold" nodeType="withEffect">
                                  <p:stCondLst>
                                    <p:cond delay="0"/>
                                  </p:stCondLst>
                                  <p:childTnLst>
                                    <p:animEffect transition="out" filter="fade">
                                      <p:cBhvr>
                                        <p:cTn id="10" dur="2000"/>
                                        <p:tgtEl>
                                          <p:spTgt spid="5"/>
                                        </p:tgtEl>
                                      </p:cBhvr>
                                    </p:animEffect>
                                    <p:anim calcmode="lin" valueType="num">
                                      <p:cBhvr>
                                        <p:cTn id="11" dur="2000"/>
                                        <p:tgtEl>
                                          <p:spTgt spid="5"/>
                                        </p:tgtEl>
                                        <p:attrNameLst>
                                          <p:attrName>style.rotation</p:attrName>
                                        </p:attrNameLst>
                                      </p:cBhvr>
                                      <p:tavLst>
                                        <p:tav tm="0">
                                          <p:val>
                                            <p:fltVal val="0"/>
                                          </p:val>
                                        </p:tav>
                                        <p:tav tm="100000">
                                          <p:val>
                                            <p:fltVal val="720"/>
                                          </p:val>
                                        </p:tav>
                                      </p:tavLst>
                                    </p:anim>
                                    <p:anim calcmode="lin" valueType="num">
                                      <p:cBhvr>
                                        <p:cTn id="12" dur="2000"/>
                                        <p:tgtEl>
                                          <p:spTgt spid="5"/>
                                        </p:tgtEl>
                                        <p:attrNameLst>
                                          <p:attrName>ppt_h</p:attrName>
                                        </p:attrNameLst>
                                      </p:cBhvr>
                                      <p:tavLst>
                                        <p:tav tm="0">
                                          <p:val>
                                            <p:strVal val="ppt_h"/>
                                          </p:val>
                                        </p:tav>
                                        <p:tav tm="100000">
                                          <p:val>
                                            <p:fltVal val="0"/>
                                          </p:val>
                                        </p:tav>
                                      </p:tavLst>
                                    </p:anim>
                                    <p:anim calcmode="lin" valueType="num">
                                      <p:cBhvr>
                                        <p:cTn id="13" dur="2000"/>
                                        <p:tgtEl>
                                          <p:spTgt spid="5"/>
                                        </p:tgtEl>
                                        <p:attrNameLst>
                                          <p:attrName>ppt_w</p:attrName>
                                        </p:attrNameLst>
                                      </p:cBhvr>
                                      <p:tavLst>
                                        <p:tav tm="0">
                                          <p:val>
                                            <p:strVal val="ppt_w"/>
                                          </p:val>
                                        </p:tav>
                                        <p:tav tm="100000">
                                          <p:val>
                                            <p:fltVal val="0"/>
                                          </p:val>
                                        </p:tav>
                                      </p:tavLst>
                                    </p:anim>
                                    <p:set>
                                      <p:cBhvr>
                                        <p:cTn id="14" dur="1" fill="hold">
                                          <p:stCondLst>
                                            <p:cond delay="1999"/>
                                          </p:stCondLst>
                                        </p:cTn>
                                        <p:tgtEl>
                                          <p:spTgt spid="5"/>
                                        </p:tgtEl>
                                        <p:attrNameLst>
                                          <p:attrName>style.visibility</p:attrName>
                                        </p:attrNameLst>
                                      </p:cBhvr>
                                      <p:to>
                                        <p:strVal val="hidden"/>
                                      </p:to>
                                    </p:set>
                                  </p:childTnLst>
                                </p:cTn>
                              </p:par>
                              <p:par>
                                <p:cTn id="15" presetID="35"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2000"/>
                                        <p:tgtEl>
                                          <p:spTgt spid="7"/>
                                        </p:tgtEl>
                                      </p:cBhvr>
                                    </p:animEffect>
                                    <p:anim calcmode="lin" valueType="num">
                                      <p:cBhvr>
                                        <p:cTn id="18" dur="2000" fill="hold"/>
                                        <p:tgtEl>
                                          <p:spTgt spid="7"/>
                                        </p:tgtEl>
                                        <p:attrNameLst>
                                          <p:attrName>style.rotation</p:attrName>
                                        </p:attrNameLst>
                                      </p:cBhvr>
                                      <p:tavLst>
                                        <p:tav tm="0">
                                          <p:val>
                                            <p:fltVal val="720"/>
                                          </p:val>
                                        </p:tav>
                                        <p:tav tm="100000">
                                          <p:val>
                                            <p:fltVal val="0"/>
                                          </p:val>
                                        </p:tav>
                                      </p:tavLst>
                                    </p:anim>
                                    <p:anim calcmode="lin" valueType="num">
                                      <p:cBhvr>
                                        <p:cTn id="19" dur="2000" fill="hold"/>
                                        <p:tgtEl>
                                          <p:spTgt spid="7"/>
                                        </p:tgtEl>
                                        <p:attrNameLst>
                                          <p:attrName>ppt_h</p:attrName>
                                        </p:attrNameLst>
                                      </p:cBhvr>
                                      <p:tavLst>
                                        <p:tav tm="0">
                                          <p:val>
                                            <p:fltVal val="0"/>
                                          </p:val>
                                        </p:tav>
                                        <p:tav tm="100000">
                                          <p:val>
                                            <p:strVal val="#ppt_h"/>
                                          </p:val>
                                        </p:tav>
                                      </p:tavLst>
                                    </p:anim>
                                    <p:anim calcmode="lin" valueType="num">
                                      <p:cBhvr>
                                        <p:cTn id="20" dur="2000" fill="hold"/>
                                        <p:tgtEl>
                                          <p:spTgt spid="7"/>
                                        </p:tgtEl>
                                        <p:attrNameLst>
                                          <p:attrName>ppt_w</p:attrName>
                                        </p:attrNameLst>
                                      </p:cBhvr>
                                      <p:tavLst>
                                        <p:tav tm="0">
                                          <p:val>
                                            <p:fltVal val="0"/>
                                          </p:val>
                                        </p:tav>
                                        <p:tav tm="100000">
                                          <p:val>
                                            <p:strVal val="#ppt_w"/>
                                          </p:val>
                                        </p:tav>
                                      </p:tavLst>
                                    </p:anim>
                                  </p:childTnLst>
                                </p:cTn>
                              </p:par>
                              <p:par>
                                <p:cTn id="21" presetID="52"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Scale>
                                      <p:cBhvr>
                                        <p:cTn id="2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4"/>
                                        </p:tgtEl>
                                        <p:attrNameLst>
                                          <p:attrName>ppt_x</p:attrName>
                                          <p:attrName>ppt_y</p:attrName>
                                        </p:attrNameLst>
                                      </p:cBhvr>
                                    </p:animMotion>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838200"/>
          </a:xfrm>
        </p:spPr>
        <p:txBody>
          <a:bodyPr>
            <a:normAutofit/>
          </a:bodyPr>
          <a:lstStyle/>
          <a:p>
            <a:r>
              <a:rPr lang="ru-RU" sz="2400" dirty="0" smtClean="0">
                <a:solidFill>
                  <a:schemeClr val="tx1"/>
                </a:solidFill>
                <a:latin typeface="Times New Roman" pitchFamily="18" charset="0"/>
                <a:cs typeface="Times New Roman" pitchFamily="18" charset="0"/>
              </a:rPr>
              <a:t>Сервировка стола по схеме </a:t>
            </a:r>
            <a:r>
              <a:rPr lang="ru-RU" sz="2400" b="0" i="1" dirty="0" smtClean="0">
                <a:solidFill>
                  <a:schemeClr val="tx1"/>
                </a:solidFill>
                <a:latin typeface="Times New Roman" pitchFamily="18" charset="0"/>
                <a:cs typeface="Times New Roman" pitchFamily="18" charset="0"/>
              </a:rPr>
              <a:t>, составление схемы сервировки стола</a:t>
            </a:r>
            <a:endParaRPr lang="ru-RU" sz="2400" dirty="0">
              <a:solidFill>
                <a:schemeClr val="tx1"/>
              </a:solidFill>
              <a:latin typeface="Times New Roman" pitchFamily="18" charset="0"/>
              <a:cs typeface="Times New Roman" pitchFamily="18" charset="0"/>
            </a:endParaRPr>
          </a:p>
        </p:txBody>
      </p:sp>
      <p:pic>
        <p:nvPicPr>
          <p:cNvPr id="6" name="Содержимое 5" descr="1279632588_screenhunter_03-jul.-20-17.23.gif"/>
          <p:cNvPicPr>
            <a:picLocks noGrp="1" noChangeAspect="1"/>
          </p:cNvPicPr>
          <p:nvPr>
            <p:ph idx="1"/>
          </p:nvPr>
        </p:nvPicPr>
        <p:blipFill>
          <a:blip r:embed="rId2" cstate="print"/>
          <a:stretch>
            <a:fillRect/>
          </a:stretch>
        </p:blipFill>
        <p:spPr>
          <a:xfrm>
            <a:off x="457200" y="5004566"/>
            <a:ext cx="7239000" cy="1853434"/>
          </a:xfrm>
        </p:spPr>
      </p:pic>
      <p:pic>
        <p:nvPicPr>
          <p:cNvPr id="7" name="Рисунок 6" descr="Place_setting_mockup.gif"/>
          <p:cNvPicPr>
            <a:picLocks noChangeAspect="1"/>
          </p:cNvPicPr>
          <p:nvPr/>
        </p:nvPicPr>
        <p:blipFill>
          <a:blip r:embed="rId3" cstate="print"/>
          <a:stretch>
            <a:fillRect/>
          </a:stretch>
        </p:blipFill>
        <p:spPr>
          <a:xfrm>
            <a:off x="4038600" y="1828800"/>
            <a:ext cx="4000500" cy="2933700"/>
          </a:xfrm>
          <a:prstGeom prst="rect">
            <a:avLst/>
          </a:prstGeom>
        </p:spPr>
      </p:pic>
      <p:pic>
        <p:nvPicPr>
          <p:cNvPr id="8" name="Рисунок 7" descr="1281595463_shema-nakrivaniya1.jpg"/>
          <p:cNvPicPr>
            <a:picLocks noChangeAspect="1"/>
          </p:cNvPicPr>
          <p:nvPr/>
        </p:nvPicPr>
        <p:blipFill>
          <a:blip r:embed="rId4" cstate="print"/>
          <a:stretch>
            <a:fillRect/>
          </a:stretch>
        </p:blipFill>
        <p:spPr>
          <a:xfrm>
            <a:off x="304800" y="838200"/>
            <a:ext cx="2876550" cy="4267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par>
                                <p:cTn id="15" presetID="25"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20" dur="1000" fill="hold"/>
                                        <p:tgtEl>
                                          <p:spTgt spid="7"/>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7"/>
                                        </p:tgtEl>
                                      </p:cBhvr>
                                    </p:animEffect>
                                  </p:childTnLst>
                                </p:cTn>
                              </p:par>
                              <p:par>
                                <p:cTn id="25" presetID="25"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30" dur="1000" fill="hold"/>
                                        <p:tgtEl>
                                          <p:spTgt spid="6"/>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94360"/>
          </a:xfrm>
        </p:spPr>
        <p:txBody>
          <a:bodyPr/>
          <a:lstStyle/>
          <a:p>
            <a:r>
              <a:rPr lang="ru-RU" dirty="0" smtClean="0"/>
              <a:t>Категориальный аппарат</a:t>
            </a:r>
            <a:endParaRPr lang="ru-RU" dirty="0"/>
          </a:p>
        </p:txBody>
      </p:sp>
      <p:sp>
        <p:nvSpPr>
          <p:cNvPr id="3" name="Содержимое 2"/>
          <p:cNvSpPr>
            <a:spLocks noGrp="1"/>
          </p:cNvSpPr>
          <p:nvPr>
            <p:ph idx="1"/>
          </p:nvPr>
        </p:nvSpPr>
        <p:spPr>
          <a:xfrm>
            <a:off x="0" y="1066800"/>
            <a:ext cx="8153400" cy="5388936"/>
          </a:xfrm>
        </p:spPr>
        <p:txBody>
          <a:bodyPr>
            <a:normAutofit fontScale="25000" lnSpcReduction="20000"/>
          </a:bodyPr>
          <a:lstStyle/>
          <a:p>
            <a:pPr>
              <a:buNone/>
            </a:pPr>
            <a:r>
              <a:rPr lang="ru-RU" dirty="0" smtClean="0"/>
              <a:t> </a:t>
            </a:r>
            <a:r>
              <a:rPr lang="en-US" dirty="0" smtClean="0"/>
              <a:t>           </a:t>
            </a:r>
            <a:r>
              <a:rPr lang="ru-RU" sz="6400" dirty="0" smtClean="0">
                <a:latin typeface="Times New Roman" pitchFamily="18" charset="0"/>
                <a:cs typeface="Times New Roman" pitchFamily="18" charset="0"/>
              </a:rPr>
              <a:t>Понятие поведенческой культуры весьма разностороннее и включает в себя </a:t>
            </a:r>
            <a:r>
              <a:rPr lang="ru-RU" sz="6400" i="1" dirty="0" smtClean="0">
                <a:latin typeface="Times New Roman" pitchFamily="18" charset="0"/>
                <a:cs typeface="Times New Roman" pitchFamily="18" charset="0"/>
              </a:rPr>
              <a:t>обычаи</a:t>
            </a:r>
            <a:r>
              <a:rPr lang="ru-RU" sz="6400" dirty="0" smtClean="0">
                <a:latin typeface="Times New Roman" pitchFamily="18" charset="0"/>
                <a:cs typeface="Times New Roman" pitchFamily="18" charset="0"/>
              </a:rPr>
              <a:t>, </a:t>
            </a:r>
            <a:r>
              <a:rPr lang="ru-RU" sz="6400" i="1" dirty="0" smtClean="0">
                <a:latin typeface="Times New Roman" pitchFamily="18" charset="0"/>
                <a:cs typeface="Times New Roman" pitchFamily="18" charset="0"/>
              </a:rPr>
              <a:t>традиции, нравы, поведение, этикет, </a:t>
            </a:r>
            <a:r>
              <a:rPr lang="ru-RU" sz="6400" dirty="0" smtClean="0">
                <a:latin typeface="Times New Roman" pitchFamily="18" charset="0"/>
                <a:cs typeface="Times New Roman" pitchFamily="18" charset="0"/>
              </a:rPr>
              <a:t>а также связанные с поведением этические и эстетические взгляды.</a:t>
            </a:r>
          </a:p>
          <a:p>
            <a:pPr algn="just"/>
            <a:r>
              <a:rPr lang="ru-RU" sz="6400" b="1" dirty="0" smtClean="0">
                <a:latin typeface="Times New Roman" pitchFamily="18" charset="0"/>
                <a:cs typeface="Times New Roman" pitchFamily="18" charset="0"/>
              </a:rPr>
              <a:t>Поведение </a:t>
            </a:r>
            <a:r>
              <a:rPr lang="ru-RU" sz="6400" dirty="0" smtClean="0">
                <a:latin typeface="Times New Roman" pitchFamily="18" charset="0"/>
                <a:cs typeface="Times New Roman" pitchFamily="18" charset="0"/>
              </a:rPr>
              <a:t>- это образ жизни и действий, формируемый на основе нравов, обычаев, традиций и привычек.</a:t>
            </a:r>
          </a:p>
          <a:p>
            <a:pPr algn="just"/>
            <a:r>
              <a:rPr lang="ru-RU" sz="6400" b="1" dirty="0" smtClean="0">
                <a:latin typeface="Times New Roman" pitchFamily="18" charset="0"/>
                <a:cs typeface="Times New Roman" pitchFamily="18" charset="0"/>
              </a:rPr>
              <a:t>Нрав</a:t>
            </a:r>
            <a:r>
              <a:rPr lang="ru-RU" sz="6400" dirty="0" smtClean="0">
                <a:latin typeface="Times New Roman" pitchFamily="18" charset="0"/>
                <a:cs typeface="Times New Roman" pitchFamily="18" charset="0"/>
              </a:rPr>
              <a:t> – это характер, присущий человеку. </a:t>
            </a:r>
          </a:p>
          <a:p>
            <a:pPr algn="just"/>
            <a:r>
              <a:rPr lang="ru-RU" sz="6400" dirty="0" smtClean="0">
                <a:latin typeface="Times New Roman" pitchFamily="18" charset="0"/>
                <a:cs typeface="Times New Roman" pitchFamily="18" charset="0"/>
              </a:rPr>
              <a:t>Стереотипный способ поведения, стихийно передаваемый из поколения в поколение, называется </a:t>
            </a:r>
            <a:r>
              <a:rPr lang="ru-RU" sz="6400" b="1" dirty="0" smtClean="0">
                <a:latin typeface="Times New Roman" pitchFamily="18" charset="0"/>
                <a:cs typeface="Times New Roman" pitchFamily="18" charset="0"/>
              </a:rPr>
              <a:t>обычаем.</a:t>
            </a:r>
            <a:endParaRPr lang="ru-RU" sz="6400" dirty="0" smtClean="0">
              <a:latin typeface="Times New Roman" pitchFamily="18" charset="0"/>
              <a:cs typeface="Times New Roman" pitchFamily="18" charset="0"/>
            </a:endParaRPr>
          </a:p>
          <a:p>
            <a:pPr algn="just"/>
            <a:r>
              <a:rPr lang="ru-RU" sz="6400" b="1" dirty="0" smtClean="0">
                <a:latin typeface="Times New Roman" pitchFamily="18" charset="0"/>
                <a:cs typeface="Times New Roman" pitchFamily="18" charset="0"/>
              </a:rPr>
              <a:t>Традиция – это  </a:t>
            </a:r>
            <a:r>
              <a:rPr lang="ru-RU" sz="6400" dirty="0" smtClean="0">
                <a:latin typeface="Times New Roman" pitchFamily="18" charset="0"/>
                <a:cs typeface="Times New Roman" pitchFamily="18" charset="0"/>
              </a:rPr>
              <a:t>отличающийся особой устойчивостью обычай.</a:t>
            </a:r>
          </a:p>
          <a:p>
            <a:pPr algn="just"/>
            <a:r>
              <a:rPr lang="ru-RU" sz="6400" dirty="0" smtClean="0">
                <a:latin typeface="Times New Roman" pitchFamily="18" charset="0"/>
                <a:cs typeface="Times New Roman" pitchFamily="18" charset="0"/>
              </a:rPr>
              <a:t>Во второй половине 18 века в России получило распространение новое понятие поведенческой культуры -</a:t>
            </a:r>
            <a:r>
              <a:rPr lang="ru-RU" sz="6400" b="1" dirty="0" smtClean="0">
                <a:latin typeface="Times New Roman" pitchFamily="18" charset="0"/>
                <a:cs typeface="Times New Roman" pitchFamily="18" charset="0"/>
              </a:rPr>
              <a:t>  этикет. </a:t>
            </a:r>
            <a:r>
              <a:rPr lang="ru-RU" sz="6400" dirty="0" smtClean="0">
                <a:latin typeface="Times New Roman" pitchFamily="18" charset="0"/>
                <a:cs typeface="Times New Roman" pitchFamily="18" charset="0"/>
              </a:rPr>
              <a:t>Российский этикет складывался как своеобразное сочетание русских обычаев и традиций с европейскими поведенческими правилами.</a:t>
            </a:r>
          </a:p>
          <a:p>
            <a:pPr algn="just"/>
            <a:r>
              <a:rPr lang="ru-RU" sz="6400" b="1" dirty="0" smtClean="0">
                <a:latin typeface="Times New Roman" pitchFamily="18" charset="0"/>
                <a:cs typeface="Times New Roman" pitchFamily="18" charset="0"/>
              </a:rPr>
              <a:t>Этикет- </a:t>
            </a:r>
            <a:r>
              <a:rPr lang="ru-RU" sz="6400" dirty="0" smtClean="0">
                <a:latin typeface="Times New Roman" pitchFamily="18" charset="0"/>
                <a:cs typeface="Times New Roman" pitchFamily="18" charset="0"/>
              </a:rPr>
              <a:t>это</a:t>
            </a:r>
            <a:r>
              <a:rPr lang="ru-RU" sz="6400" b="1" dirty="0" smtClean="0">
                <a:latin typeface="Times New Roman" pitchFamily="18" charset="0"/>
                <a:cs typeface="Times New Roman" pitchFamily="18" charset="0"/>
              </a:rPr>
              <a:t> </a:t>
            </a:r>
            <a:r>
              <a:rPr lang="ru-RU" sz="6400" dirty="0" smtClean="0">
                <a:latin typeface="Times New Roman" pitchFamily="18" charset="0"/>
                <a:cs typeface="Times New Roman" pitchFamily="18" charset="0"/>
              </a:rPr>
              <a:t>установленный в обществе порядок поведения, включающий в себя совокупность поведенческих правил.</a:t>
            </a:r>
          </a:p>
          <a:p>
            <a:pPr algn="just"/>
            <a:endParaRPr lang="ru-RU" sz="6400" b="1" i="1" dirty="0" smtClean="0">
              <a:latin typeface="Times New Roman" pitchFamily="18" charset="0"/>
              <a:cs typeface="Times New Roman" pitchFamily="18" charset="0"/>
            </a:endParaRPr>
          </a:p>
          <a:p>
            <a:pPr algn="just"/>
            <a:r>
              <a:rPr lang="ru-RU" sz="6400" b="1" i="1" dirty="0" smtClean="0">
                <a:latin typeface="Times New Roman" pitchFamily="18" charset="0"/>
                <a:cs typeface="Times New Roman" pitchFamily="18" charset="0"/>
              </a:rPr>
              <a:t>В жизни общества этикет играет весьма важную роль, выполняя ряд функций: регулятивную, опознавательную, идентификационную, коммуникативную, этическую и эстетическую.</a:t>
            </a:r>
            <a:endParaRPr lang="ru-RU" sz="64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5" presetClass="entr" presetSubtype="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par>
                                <p:cTn id="22" presetID="25" presetClass="entr" presetSubtype="0"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par>
                                <p:cTn id="32" presetID="25" presetClass="entr" presetSubtype="0" fill="hold" grpId="0" nodeType="with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xEl>
                                              <p:pRg st="2" end="2"/>
                                            </p:txEl>
                                          </p:spTgt>
                                        </p:tgtEl>
                                      </p:cBhvr>
                                    </p:animEffect>
                                  </p:childTnLst>
                                </p:cTn>
                              </p:par>
                              <p:par>
                                <p:cTn id="42" presetID="25" presetClass="entr" presetSubtype="0" fill="hold" grpId="0" nodeType="with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7"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3">
                                            <p:txEl>
                                              <p:pRg st="3" end="3"/>
                                            </p:txEl>
                                          </p:spTgt>
                                        </p:tgtEl>
                                      </p:cBhvr>
                                    </p:animEffect>
                                  </p:childTnLst>
                                </p:cTn>
                              </p:par>
                              <p:par>
                                <p:cTn id="52" presetID="25" presetClass="entr" presetSubtype="0" fill="hold" grpId="0" nodeType="with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7"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3">
                                            <p:txEl>
                                              <p:pRg st="4" end="4"/>
                                            </p:txEl>
                                          </p:spTgt>
                                        </p:tgtEl>
                                      </p:cBhvr>
                                    </p:animEffect>
                                  </p:childTnLst>
                                </p:cTn>
                              </p:par>
                              <p:par>
                                <p:cTn id="62" presetID="25" presetClass="entr" presetSubtype="0" fill="hold" grpId="0" nodeType="with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 calcmode="lin" valueType="num">
                                      <p:cBhvr>
                                        <p:cTn id="64"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7"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3">
                                            <p:txEl>
                                              <p:pRg st="5" end="5"/>
                                            </p:txEl>
                                          </p:spTgt>
                                        </p:tgtEl>
                                      </p:cBhvr>
                                    </p:animEffect>
                                  </p:childTnLst>
                                </p:cTn>
                              </p:par>
                              <p:par>
                                <p:cTn id="72" presetID="25" presetClass="entr" presetSubtype="0" fill="hold" grpId="0" nodeType="withEffect">
                                  <p:stCondLst>
                                    <p:cond delay="0"/>
                                  </p:stCondLst>
                                  <p:childTnLst>
                                    <p:set>
                                      <p:cBhvr>
                                        <p:cTn id="73" dur="1" fill="hold">
                                          <p:stCondLst>
                                            <p:cond delay="0"/>
                                          </p:stCondLst>
                                        </p:cTn>
                                        <p:tgtEl>
                                          <p:spTgt spid="3">
                                            <p:txEl>
                                              <p:pRg st="6" end="6"/>
                                            </p:txEl>
                                          </p:spTgt>
                                        </p:tgtEl>
                                        <p:attrNameLst>
                                          <p:attrName>style.visibility</p:attrName>
                                        </p:attrNameLst>
                                      </p:cBhvr>
                                      <p:to>
                                        <p:strVal val="visible"/>
                                      </p:to>
                                    </p:set>
                                    <p:anim calcmode="lin" valueType="num">
                                      <p:cBhvr>
                                        <p:cTn id="74"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75"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76"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77"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78"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79"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80"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81" dur="1000" decel="50000">
                                          <p:stCondLst>
                                            <p:cond delay="0"/>
                                          </p:stCondLst>
                                        </p:cTn>
                                        <p:tgtEl>
                                          <p:spTgt spid="3">
                                            <p:txEl>
                                              <p:pRg st="6" end="6"/>
                                            </p:txEl>
                                          </p:spTgt>
                                        </p:tgtEl>
                                      </p:cBhvr>
                                    </p:animEffect>
                                  </p:childTnLst>
                                </p:cTn>
                              </p:par>
                              <p:par>
                                <p:cTn id="82" presetID="25" presetClass="entr" presetSubtype="0" fill="hold" grpId="0" nodeType="withEffect">
                                  <p:stCondLst>
                                    <p:cond delay="0"/>
                                  </p:stCondLst>
                                  <p:childTnLst>
                                    <p:set>
                                      <p:cBhvr>
                                        <p:cTn id="83" dur="1" fill="hold">
                                          <p:stCondLst>
                                            <p:cond delay="0"/>
                                          </p:stCondLst>
                                        </p:cTn>
                                        <p:tgtEl>
                                          <p:spTgt spid="3">
                                            <p:txEl>
                                              <p:pRg st="8" end="8"/>
                                            </p:txEl>
                                          </p:spTgt>
                                        </p:tgtEl>
                                        <p:attrNameLst>
                                          <p:attrName>style.visibility</p:attrName>
                                        </p:attrNameLst>
                                      </p:cBhvr>
                                      <p:to>
                                        <p:strVal val="visible"/>
                                      </p:to>
                                    </p:set>
                                    <p:anim calcmode="lin" valueType="num">
                                      <p:cBhvr>
                                        <p:cTn id="84"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87"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br>
              <a:rPr lang="ru-RU" dirty="0" smtClean="0"/>
            </a:br>
            <a:r>
              <a:rPr lang="ru-RU" dirty="0" smtClean="0"/>
              <a:t>ТРЕБОВАНИЕ К ВОСПИТАТЕЛЮ</a:t>
            </a:r>
            <a:br>
              <a:rPr lang="ru-RU" dirty="0" smtClean="0"/>
            </a:br>
            <a:endParaRPr lang="ru-RU" dirty="0"/>
          </a:p>
        </p:txBody>
      </p:sp>
      <p:sp>
        <p:nvSpPr>
          <p:cNvPr id="3" name="Содержимое 2"/>
          <p:cNvSpPr>
            <a:spLocks noGrp="1"/>
          </p:cNvSpPr>
          <p:nvPr>
            <p:ph idx="1"/>
          </p:nvPr>
        </p:nvSpPr>
        <p:spPr/>
        <p:txBody>
          <a:bodyPr>
            <a:normAutofit/>
          </a:bodyPr>
          <a:lstStyle/>
          <a:p>
            <a:pPr lvl="0"/>
            <a:r>
              <a:rPr lang="ru-RU" dirty="0" smtClean="0">
                <a:latin typeface="Times New Roman" pitchFamily="18" charset="0"/>
                <a:cs typeface="Times New Roman" pitchFamily="18" charset="0"/>
              </a:rPr>
              <a:t>Компетентность</a:t>
            </a:r>
            <a:endParaRPr lang="ru-RU" i="1" dirty="0" smtClean="0">
              <a:latin typeface="Times New Roman" pitchFamily="18" charset="0"/>
              <a:cs typeface="Times New Roman" pitchFamily="18" charset="0"/>
            </a:endParaRPr>
          </a:p>
          <a:p>
            <a:pPr lvl="0"/>
            <a:r>
              <a:rPr lang="ru-RU" dirty="0" smtClean="0">
                <a:latin typeface="Times New Roman" pitchFamily="18" charset="0"/>
                <a:cs typeface="Times New Roman" pitchFamily="18" charset="0"/>
              </a:rPr>
              <a:t>Грамотный показ образца применения правила</a:t>
            </a:r>
          </a:p>
          <a:p>
            <a:pPr lvl="0"/>
            <a:r>
              <a:rPr lang="ru-RU" dirty="0" smtClean="0">
                <a:latin typeface="Times New Roman" pitchFamily="18" charset="0"/>
                <a:cs typeface="Times New Roman" pitchFamily="18" charset="0"/>
              </a:rPr>
              <a:t>Наличие общей культуры.</a:t>
            </a:r>
          </a:p>
          <a:p>
            <a:r>
              <a:rPr lang="ru-RU" dirty="0" smtClean="0">
                <a:latin typeface="Times New Roman" pitchFamily="18" charset="0"/>
                <a:cs typeface="Times New Roman" pitchFamily="18" charset="0"/>
              </a:rPr>
              <a:t>Доброжелательность</a:t>
            </a:r>
          </a:p>
          <a:p>
            <a:pPr lvl="0"/>
            <a:r>
              <a:rPr lang="ru-RU" dirty="0" smtClean="0">
                <a:latin typeface="Times New Roman" pitchFamily="18" charset="0"/>
                <a:cs typeface="Times New Roman" pitchFamily="18" charset="0"/>
              </a:rPr>
              <a:t>Умение взаимодействовать с ребенком.</a:t>
            </a:r>
          </a:p>
          <a:p>
            <a:pPr lvl="0"/>
            <a:r>
              <a:rPr lang="ru-RU" dirty="0" smtClean="0">
                <a:latin typeface="Times New Roman" pitchFamily="18" charset="0"/>
                <a:cs typeface="Times New Roman" pitchFamily="18" charset="0"/>
              </a:rPr>
              <a:t>Способности, необходимые в проведении просветительской работы среди родителей.</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5"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3">
                                            <p:txEl>
                                              <p:pRg st="0" end="0"/>
                                            </p:txEl>
                                          </p:spTgt>
                                        </p:tgtEl>
                                      </p:cBhvr>
                                    </p:animEffect>
                                  </p:childTnLst>
                                </p:cTn>
                              </p:par>
                              <p:par>
                                <p:cTn id="20" presetID="25" presetClass="entr" presetSubtype="0"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5"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xEl>
                                              <p:pRg st="1" end="1"/>
                                            </p:txEl>
                                          </p:spTgt>
                                        </p:tgtEl>
                                      </p:cBhvr>
                                    </p:animEffect>
                                  </p:childTnLst>
                                </p:cTn>
                              </p:par>
                              <p:par>
                                <p:cTn id="30" presetID="25" presetClass="entr" presetSubtype="0"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 calcmode="lin" valueType="num">
                                      <p:cBhvr>
                                        <p:cTn id="32"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5"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3">
                                            <p:txEl>
                                              <p:pRg st="2" end="2"/>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5" presetClass="entr" presetSubtype="0" fill="hold" grpId="0" nodeType="clickEffect">
                                  <p:stCondLst>
                                    <p:cond delay="0"/>
                                  </p:stCondLst>
                                  <p:childTnLst>
                                    <p:set>
                                      <p:cBhvr>
                                        <p:cTn id="43" dur="1" fill="hold">
                                          <p:stCondLst>
                                            <p:cond delay="0"/>
                                          </p:stCondLst>
                                        </p:cTn>
                                        <p:tgtEl>
                                          <p:spTgt spid="3">
                                            <p:txEl>
                                              <p:pRg st="3" end="3"/>
                                            </p:txEl>
                                          </p:spTgt>
                                        </p:tgtEl>
                                        <p:attrNameLst>
                                          <p:attrName>style.visibility</p:attrName>
                                        </p:attrNameLst>
                                      </p:cBhvr>
                                      <p:to>
                                        <p:strVal val="visible"/>
                                      </p:to>
                                    </p:set>
                                    <p:anim calcmode="lin" valueType="num">
                                      <p:cBhvr>
                                        <p:cTn id="44"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45"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46"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47"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48"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49"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50"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51" dur="1000" decel="50000">
                                          <p:stCondLst>
                                            <p:cond delay="0"/>
                                          </p:stCondLst>
                                        </p:cTn>
                                        <p:tgtEl>
                                          <p:spTgt spid="3">
                                            <p:txEl>
                                              <p:pRg st="3" end="3"/>
                                            </p:txEl>
                                          </p:spTgt>
                                        </p:tgtEl>
                                      </p:cBhvr>
                                    </p:animEffect>
                                  </p:childTnLst>
                                </p:cTn>
                              </p:par>
                              <p:par>
                                <p:cTn id="52" presetID="25" presetClass="entr" presetSubtype="0" fill="hold" grpId="0" nodeType="with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decel="50000" fill="hold">
                                          <p:stCondLst>
                                            <p:cond delay="0"/>
                                          </p:stCondLst>
                                        </p:cTn>
                                        <p:tgtEl>
                                          <p:spTgt spid="3">
                                            <p:txEl>
                                              <p:pRg st="4" end="4"/>
                                            </p:txEl>
                                          </p:spTgt>
                                        </p:tgtEl>
                                        <p:attrNameLst>
                                          <p:attrName>style.rotation</p:attrName>
                                        </p:attrNameLst>
                                      </p:cBhvr>
                                      <p:tavLst>
                                        <p:tav tm="0">
                                          <p:val>
                                            <p:fltVal val="-90"/>
                                          </p:val>
                                        </p:tav>
                                        <p:tav tm="100000">
                                          <p:val>
                                            <p:fltVal val="0"/>
                                          </p:val>
                                        </p:tav>
                                      </p:tavLst>
                                    </p:anim>
                                    <p:anim calcmode="lin" valueType="num">
                                      <p:cBhvr>
                                        <p:cTn id="55" dur="500" decel="50000" fill="hold">
                                          <p:stCondLst>
                                            <p:cond delay="0"/>
                                          </p:stCondLst>
                                        </p:cTn>
                                        <p:tgtEl>
                                          <p:spTgt spid="3">
                                            <p:txEl>
                                              <p:pRg st="4" end="4"/>
                                            </p:txEl>
                                          </p:spTgt>
                                        </p:tgtEl>
                                        <p:attrNameLst>
                                          <p:attrName>ppt_w</p:attrName>
                                        </p:attrNameLst>
                                      </p:cBhvr>
                                      <p:tavLst>
                                        <p:tav tm="0">
                                          <p:val>
                                            <p:strVal val="#ppt_w"/>
                                          </p:val>
                                        </p:tav>
                                        <p:tav tm="100000">
                                          <p:val>
                                            <p:strVal val="#ppt_w*.05"/>
                                          </p:val>
                                        </p:tav>
                                      </p:tavLst>
                                    </p:anim>
                                    <p:anim calcmode="lin" valueType="num">
                                      <p:cBhvr>
                                        <p:cTn id="56" dur="500" accel="50000" fill="hold">
                                          <p:stCondLst>
                                            <p:cond delay="500"/>
                                          </p:stCondLst>
                                        </p:cTn>
                                        <p:tgtEl>
                                          <p:spTgt spid="3">
                                            <p:txEl>
                                              <p:pRg st="4" end="4"/>
                                            </p:txEl>
                                          </p:spTgt>
                                        </p:tgtEl>
                                        <p:attrNameLst>
                                          <p:attrName>ppt_w</p:attrName>
                                        </p:attrNameLst>
                                      </p:cBhvr>
                                      <p:tavLst>
                                        <p:tav tm="0">
                                          <p:val>
                                            <p:strVal val="#ppt_w*.05"/>
                                          </p:val>
                                        </p:tav>
                                        <p:tav tm="100000">
                                          <p:val>
                                            <p:strVal val="#ppt_w"/>
                                          </p:val>
                                        </p:tav>
                                      </p:tavLst>
                                    </p:anim>
                                    <p:anim calcmode="lin" valueType="num">
                                      <p:cBhvr>
                                        <p:cTn id="57" dur="10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58" dur="500" decel="50000" fill="hold">
                                          <p:stCondLst>
                                            <p:cond delay="0"/>
                                          </p:stCondLst>
                                        </p:cTn>
                                        <p:tgtEl>
                                          <p:spTgt spid="3">
                                            <p:txEl>
                                              <p:pRg st="4" end="4"/>
                                            </p:txEl>
                                          </p:spTgt>
                                        </p:tgtEl>
                                        <p:attrNameLst>
                                          <p:attrName>ppt_x</p:attrName>
                                        </p:attrNameLst>
                                      </p:cBhvr>
                                      <p:tavLst>
                                        <p:tav tm="0">
                                          <p:val>
                                            <p:strVal val="#ppt_x+.4"/>
                                          </p:val>
                                        </p:tav>
                                        <p:tav tm="100000">
                                          <p:val>
                                            <p:strVal val="#ppt_x"/>
                                          </p:val>
                                        </p:tav>
                                      </p:tavLst>
                                    </p:anim>
                                    <p:anim calcmode="lin" valueType="num">
                                      <p:cBhvr>
                                        <p:cTn id="59" dur="500" decel="50000" fill="hold">
                                          <p:stCondLst>
                                            <p:cond delay="0"/>
                                          </p:stCondLst>
                                        </p:cTn>
                                        <p:tgtEl>
                                          <p:spTgt spid="3">
                                            <p:txEl>
                                              <p:pRg st="4" end="4"/>
                                            </p:txEl>
                                          </p:spTgt>
                                        </p:tgtEl>
                                        <p:attrNameLst>
                                          <p:attrName>ppt_y</p:attrName>
                                        </p:attrNameLst>
                                      </p:cBhvr>
                                      <p:tavLst>
                                        <p:tav tm="0">
                                          <p:val>
                                            <p:strVal val="#ppt_y-.2"/>
                                          </p:val>
                                        </p:tav>
                                        <p:tav tm="100000">
                                          <p:val>
                                            <p:strVal val="#ppt_y+.1"/>
                                          </p:val>
                                        </p:tav>
                                      </p:tavLst>
                                    </p:anim>
                                    <p:anim calcmode="lin" valueType="num">
                                      <p:cBhvr>
                                        <p:cTn id="60" dur="500" accel="50000" fill="hold">
                                          <p:stCondLst>
                                            <p:cond delay="500"/>
                                          </p:stCondLst>
                                        </p:cTn>
                                        <p:tgtEl>
                                          <p:spTgt spid="3">
                                            <p:txEl>
                                              <p:pRg st="4" end="4"/>
                                            </p:txEl>
                                          </p:spTgt>
                                        </p:tgtEl>
                                        <p:attrNameLst>
                                          <p:attrName>ppt_y</p:attrName>
                                        </p:attrNameLst>
                                      </p:cBhvr>
                                      <p:tavLst>
                                        <p:tav tm="0">
                                          <p:val>
                                            <p:strVal val="#ppt_y+.1"/>
                                          </p:val>
                                        </p:tav>
                                        <p:tav tm="100000">
                                          <p:val>
                                            <p:strVal val="#ppt_y"/>
                                          </p:val>
                                        </p:tav>
                                      </p:tavLst>
                                    </p:anim>
                                    <p:animEffect transition="in" filter="fade">
                                      <p:cBhvr>
                                        <p:cTn id="61" dur="1000" decel="50000">
                                          <p:stCondLst>
                                            <p:cond delay="0"/>
                                          </p:stCondLst>
                                        </p:cTn>
                                        <p:tgtEl>
                                          <p:spTgt spid="3">
                                            <p:txEl>
                                              <p:pRg st="4" end="4"/>
                                            </p:txEl>
                                          </p:spTgt>
                                        </p:tgtEl>
                                      </p:cBhvr>
                                    </p:animEffect>
                                  </p:childTnLst>
                                </p:cTn>
                              </p:par>
                              <p:par>
                                <p:cTn id="62" presetID="25" presetClass="entr" presetSubtype="0" fill="hold" grpId="0" nodeType="with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 calcmode="lin" valueType="num">
                                      <p:cBhvr>
                                        <p:cTn id="64"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65"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66"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67"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68"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69"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70"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71" dur="1000" decel="50000">
                                          <p:stCondLst>
                                            <p:cond delay="0"/>
                                          </p:stCondLst>
                                        </p:cTn>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57200"/>
            <a:ext cx="7239000" cy="5998536"/>
          </a:xfrm>
        </p:spPr>
        <p:txBody>
          <a:bodyPr>
            <a:normAutofit/>
          </a:bodyPr>
          <a:lstStyle/>
          <a:p>
            <a:pPr algn="just"/>
            <a:r>
              <a:rPr lang="ru-RU" sz="2800" dirty="0" smtClean="0">
                <a:latin typeface="Times New Roman" pitchFamily="18" charset="0"/>
                <a:cs typeface="Times New Roman" pitchFamily="18" charset="0"/>
              </a:rPr>
              <a:t> Проводимая в течение нескольких лет систематическая работа дает хорошие результаты. Дети приобретают уверенность и способны достойно вести себя в разнообразных ситуациях приема пищи, хорошо владеют социальной ролью культурного человека за столом.</a:t>
            </a:r>
          </a:p>
          <a:p>
            <a:pPr algn="just"/>
            <a:r>
              <a:rPr lang="ru-RU" sz="2800" smtClean="0">
                <a:latin typeface="Times New Roman" pitchFamily="18" charset="0"/>
                <a:cs typeface="Times New Roman" pitchFamily="18" charset="0"/>
              </a:rPr>
              <a:t>Остается </a:t>
            </a:r>
            <a:r>
              <a:rPr lang="ru-RU" sz="2800" dirty="0" smtClean="0">
                <a:latin typeface="Times New Roman" pitchFamily="18" charset="0"/>
                <a:cs typeface="Times New Roman" pitchFamily="18" charset="0"/>
              </a:rPr>
              <a:t>надеяться на то, что они будут использовать эти знания в своей жизни.</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7239000" cy="609600"/>
          </a:xfrm>
        </p:spPr>
        <p:txBody>
          <a:bodyPr>
            <a:normAutofit/>
          </a:bodyPr>
          <a:lstStyle/>
          <a:p>
            <a:r>
              <a:rPr lang="ru-RU" dirty="0" smtClean="0"/>
              <a:t>Спасибо за внимание!</a:t>
            </a:r>
            <a:endParaRPr lang="ru-RU" dirty="0"/>
          </a:p>
        </p:txBody>
      </p:sp>
      <p:sp>
        <p:nvSpPr>
          <p:cNvPr id="5" name="Содержимое 4"/>
          <p:cNvSpPr>
            <a:spLocks noGrp="1"/>
          </p:cNvSpPr>
          <p:nvPr>
            <p:ph idx="1"/>
          </p:nvPr>
        </p:nvSpPr>
        <p:spPr/>
        <p:txBody>
          <a:bodyPr/>
          <a:lstStyle/>
          <a:p>
            <a:r>
              <a:rPr lang="en-US" b="1" dirty="0" smtClean="0">
                <a:latin typeface="Times New Roman" pitchFamily="18" charset="0"/>
                <a:cs typeface="Times New Roman" pitchFamily="18" charset="0"/>
              </a:rPr>
              <a:t>C</a:t>
            </a:r>
            <a:r>
              <a:rPr lang="ru-RU" b="1" dirty="0" err="1" smtClean="0">
                <a:latin typeface="Times New Roman" pitchFamily="18" charset="0"/>
                <a:cs typeface="Times New Roman" pitchFamily="18" charset="0"/>
              </a:rPr>
              <a:t>писок</a:t>
            </a:r>
            <a:r>
              <a:rPr lang="ru-RU" b="1" dirty="0" smtClean="0">
                <a:latin typeface="Times New Roman" pitchFamily="18" charset="0"/>
                <a:cs typeface="Times New Roman" pitchFamily="18" charset="0"/>
              </a:rPr>
              <a:t> литературы:</a:t>
            </a:r>
            <a:endParaRPr lang="ru-RU"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Курочкина И. Н. Современный этикет и воспитание культуры поведения у дошкольников, 2003 г.</a:t>
            </a:r>
          </a:p>
          <a:p>
            <a:pPr lvl="0"/>
            <a:r>
              <a:rPr lang="ru-RU" dirty="0" smtClean="0">
                <a:latin typeface="Times New Roman" pitchFamily="18" charset="0"/>
                <a:cs typeface="Times New Roman" pitchFamily="18" charset="0"/>
              </a:rPr>
              <a:t>Агапова И.А., Давыдова М.А.Правила этикета дошкольникам и младшим школьникам, 2011г.</a:t>
            </a:r>
          </a:p>
          <a:p>
            <a:pPr lvl="0"/>
            <a:r>
              <a:rPr lang="ru-RU" dirty="0" err="1" smtClean="0">
                <a:latin typeface="Times New Roman" pitchFamily="18" charset="0"/>
                <a:cs typeface="Times New Roman" pitchFamily="18" charset="0"/>
              </a:rPr>
              <a:t>Корчинова</a:t>
            </a:r>
            <a:r>
              <a:rPr lang="ru-RU" dirty="0" smtClean="0">
                <a:latin typeface="Times New Roman" pitchFamily="18" charset="0"/>
                <a:cs typeface="Times New Roman" pitchFamily="18" charset="0"/>
              </a:rPr>
              <a:t> О. В. Детский этикет, 2002г.</a:t>
            </a:r>
          </a:p>
          <a:p>
            <a:pPr lvl="0"/>
            <a:r>
              <a:rPr lang="ru-RU" dirty="0" smtClean="0">
                <a:latin typeface="Times New Roman" pitchFamily="18" charset="0"/>
                <a:cs typeface="Times New Roman" pitchFamily="18" charset="0"/>
              </a:rPr>
              <a:t>Интернет-ресурсы. </a:t>
            </a:r>
            <a:r>
              <a:rPr lang="ru-RU" dirty="0" smtClean="0"/>
              <a:t>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par>
                                <p:cTn id="8" presetID="25"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 calcmode="lin" valueType="num">
                                      <p:cBhvr>
                                        <p:cTn id="10"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11"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12"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13"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4"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15"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16"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17" dur="1000" decel="50000">
                                          <p:stCondLst>
                                            <p:cond delay="0"/>
                                          </p:stCondLst>
                                        </p:cTn>
                                        <p:tgtEl>
                                          <p:spTgt spid="5">
                                            <p:txEl>
                                              <p:pRg st="0" end="0"/>
                                            </p:txEl>
                                          </p:spTgt>
                                        </p:tgtEl>
                                      </p:cBhvr>
                                    </p:animEffect>
                                  </p:childTnLst>
                                </p:cTn>
                              </p:par>
                              <p:par>
                                <p:cTn id="18" presetID="25" presetClass="entr" presetSubtype="0" fill="hold" grpId="0" nodeType="with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p:cTn id="20" dur="500" decel="50000" fill="hold">
                                          <p:stCondLst>
                                            <p:cond delay="0"/>
                                          </p:stCondLst>
                                        </p:cTn>
                                        <p:tgtEl>
                                          <p:spTgt spid="5">
                                            <p:txEl>
                                              <p:pRg st="1" end="1"/>
                                            </p:txEl>
                                          </p:spTgt>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5">
                                            <p:txEl>
                                              <p:pRg st="1" end="1"/>
                                            </p:txEl>
                                          </p:spTgt>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5">
                                            <p:txEl>
                                              <p:pRg st="1" end="1"/>
                                            </p:txEl>
                                          </p:spTgt>
                                        </p:tgtEl>
                                        <p:attrNameLst>
                                          <p:attrName>ppt_w</p:attrName>
                                        </p:attrNameLst>
                                      </p:cBhvr>
                                      <p:tavLst>
                                        <p:tav tm="0">
                                          <p:val>
                                            <p:strVal val="#ppt_w*.05"/>
                                          </p:val>
                                        </p:tav>
                                        <p:tav tm="100000">
                                          <p:val>
                                            <p:strVal val="#ppt_w"/>
                                          </p:val>
                                        </p:tav>
                                      </p:tavLst>
                                    </p:anim>
                                    <p:anim calcmode="lin" valueType="num">
                                      <p:cBhvr>
                                        <p:cTn id="23" dur="1000" fill="hold"/>
                                        <p:tgtEl>
                                          <p:spTgt spid="5">
                                            <p:txEl>
                                              <p:pRg st="1" end="1"/>
                                            </p:txEl>
                                          </p:spTgt>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5">
                                            <p:txEl>
                                              <p:pRg st="1" end="1"/>
                                            </p:txEl>
                                          </p:spTgt>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5">
                                            <p:txEl>
                                              <p:pRg st="1" end="1"/>
                                            </p:txEl>
                                          </p:spTgt>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5">
                                            <p:txEl>
                                              <p:pRg st="1" end="1"/>
                                            </p:txEl>
                                          </p:spTgt>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5">
                                            <p:txEl>
                                              <p:pRg st="1" end="1"/>
                                            </p:txEl>
                                          </p:spTgt>
                                        </p:tgtEl>
                                      </p:cBhvr>
                                    </p:animEffect>
                                  </p:childTnLst>
                                </p:cTn>
                              </p:par>
                              <p:par>
                                <p:cTn id="28" presetID="25" presetClass="entr" presetSubtype="0" fill="hold" grpId="0" nodeType="with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 calcmode="lin" valueType="num">
                                      <p:cBhvr>
                                        <p:cTn id="30" dur="500" decel="50000" fill="hold">
                                          <p:stCondLst>
                                            <p:cond delay="0"/>
                                          </p:stCondLst>
                                        </p:cTn>
                                        <p:tgtEl>
                                          <p:spTgt spid="5">
                                            <p:txEl>
                                              <p:pRg st="2" end="2"/>
                                            </p:txEl>
                                          </p:spTgt>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5">
                                            <p:txEl>
                                              <p:pRg st="2" end="2"/>
                                            </p:txEl>
                                          </p:spTgt>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5">
                                            <p:txEl>
                                              <p:pRg st="2" end="2"/>
                                            </p:txEl>
                                          </p:spTgt>
                                        </p:tgtEl>
                                        <p:attrNameLst>
                                          <p:attrName>ppt_w</p:attrName>
                                        </p:attrNameLst>
                                      </p:cBhvr>
                                      <p:tavLst>
                                        <p:tav tm="0">
                                          <p:val>
                                            <p:strVal val="#ppt_w*.05"/>
                                          </p:val>
                                        </p:tav>
                                        <p:tav tm="100000">
                                          <p:val>
                                            <p:strVal val="#ppt_w"/>
                                          </p:val>
                                        </p:tav>
                                      </p:tavLst>
                                    </p:anim>
                                    <p:anim calcmode="lin" valueType="num">
                                      <p:cBhvr>
                                        <p:cTn id="33" dur="1000" fill="hold"/>
                                        <p:tgtEl>
                                          <p:spTgt spid="5">
                                            <p:txEl>
                                              <p:pRg st="2" end="2"/>
                                            </p:txEl>
                                          </p:spTgt>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5">
                                            <p:txEl>
                                              <p:pRg st="2" end="2"/>
                                            </p:txEl>
                                          </p:spTgt>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5">
                                            <p:txEl>
                                              <p:pRg st="2" end="2"/>
                                            </p:txEl>
                                          </p:spTgt>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5">
                                            <p:txEl>
                                              <p:pRg st="2" end="2"/>
                                            </p:txEl>
                                          </p:spTgt>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5">
                                            <p:txEl>
                                              <p:pRg st="2" end="2"/>
                                            </p:txEl>
                                          </p:spTgt>
                                        </p:tgtEl>
                                      </p:cBhvr>
                                    </p:animEffect>
                                  </p:childTnLst>
                                </p:cTn>
                              </p:par>
                              <p:par>
                                <p:cTn id="38" presetID="25" presetClass="entr" presetSubtype="0" fill="hold" grpId="0" nodeType="withEffect">
                                  <p:stCondLst>
                                    <p:cond delay="0"/>
                                  </p:stCondLst>
                                  <p:childTnLst>
                                    <p:set>
                                      <p:cBhvr>
                                        <p:cTn id="39" dur="1" fill="hold">
                                          <p:stCondLst>
                                            <p:cond delay="0"/>
                                          </p:stCondLst>
                                        </p:cTn>
                                        <p:tgtEl>
                                          <p:spTgt spid="5">
                                            <p:txEl>
                                              <p:pRg st="3" end="3"/>
                                            </p:txEl>
                                          </p:spTgt>
                                        </p:tgtEl>
                                        <p:attrNameLst>
                                          <p:attrName>style.visibility</p:attrName>
                                        </p:attrNameLst>
                                      </p:cBhvr>
                                      <p:to>
                                        <p:strVal val="visible"/>
                                      </p:to>
                                    </p:set>
                                    <p:anim calcmode="lin" valueType="num">
                                      <p:cBhvr>
                                        <p:cTn id="40" dur="500" decel="50000" fill="hold">
                                          <p:stCondLst>
                                            <p:cond delay="0"/>
                                          </p:stCondLst>
                                        </p:cTn>
                                        <p:tgtEl>
                                          <p:spTgt spid="5">
                                            <p:txEl>
                                              <p:pRg st="3" end="3"/>
                                            </p:txEl>
                                          </p:spTgt>
                                        </p:tgtEl>
                                        <p:attrNameLst>
                                          <p:attrName>style.rotation</p:attrName>
                                        </p:attrNameLst>
                                      </p:cBhvr>
                                      <p:tavLst>
                                        <p:tav tm="0">
                                          <p:val>
                                            <p:fltVal val="-90"/>
                                          </p:val>
                                        </p:tav>
                                        <p:tav tm="100000">
                                          <p:val>
                                            <p:fltVal val="0"/>
                                          </p:val>
                                        </p:tav>
                                      </p:tavLst>
                                    </p:anim>
                                    <p:anim calcmode="lin" valueType="num">
                                      <p:cBhvr>
                                        <p:cTn id="41" dur="500" decel="50000" fill="hold">
                                          <p:stCondLst>
                                            <p:cond delay="0"/>
                                          </p:stCondLst>
                                        </p:cTn>
                                        <p:tgtEl>
                                          <p:spTgt spid="5">
                                            <p:txEl>
                                              <p:pRg st="3" end="3"/>
                                            </p:txEl>
                                          </p:spTgt>
                                        </p:tgtEl>
                                        <p:attrNameLst>
                                          <p:attrName>ppt_w</p:attrName>
                                        </p:attrNameLst>
                                      </p:cBhvr>
                                      <p:tavLst>
                                        <p:tav tm="0">
                                          <p:val>
                                            <p:strVal val="#ppt_w"/>
                                          </p:val>
                                        </p:tav>
                                        <p:tav tm="100000">
                                          <p:val>
                                            <p:strVal val="#ppt_w*.05"/>
                                          </p:val>
                                        </p:tav>
                                      </p:tavLst>
                                    </p:anim>
                                    <p:anim calcmode="lin" valueType="num">
                                      <p:cBhvr>
                                        <p:cTn id="42" dur="500" accel="50000" fill="hold">
                                          <p:stCondLst>
                                            <p:cond delay="500"/>
                                          </p:stCondLst>
                                        </p:cTn>
                                        <p:tgtEl>
                                          <p:spTgt spid="5">
                                            <p:txEl>
                                              <p:pRg st="3" end="3"/>
                                            </p:txEl>
                                          </p:spTgt>
                                        </p:tgtEl>
                                        <p:attrNameLst>
                                          <p:attrName>ppt_w</p:attrName>
                                        </p:attrNameLst>
                                      </p:cBhvr>
                                      <p:tavLst>
                                        <p:tav tm="0">
                                          <p:val>
                                            <p:strVal val="#ppt_w*.05"/>
                                          </p:val>
                                        </p:tav>
                                        <p:tav tm="100000">
                                          <p:val>
                                            <p:strVal val="#ppt_w"/>
                                          </p:val>
                                        </p:tav>
                                      </p:tavLst>
                                    </p:anim>
                                    <p:anim calcmode="lin" valueType="num">
                                      <p:cBhvr>
                                        <p:cTn id="43" dur="1000" fill="hold"/>
                                        <p:tgtEl>
                                          <p:spTgt spid="5">
                                            <p:txEl>
                                              <p:pRg st="3" end="3"/>
                                            </p:txEl>
                                          </p:spTgt>
                                        </p:tgtEl>
                                        <p:attrNameLst>
                                          <p:attrName>ppt_h</p:attrName>
                                        </p:attrNameLst>
                                      </p:cBhvr>
                                      <p:tavLst>
                                        <p:tav tm="0">
                                          <p:val>
                                            <p:strVal val="#ppt_h"/>
                                          </p:val>
                                        </p:tav>
                                        <p:tav tm="100000">
                                          <p:val>
                                            <p:strVal val="#ppt_h"/>
                                          </p:val>
                                        </p:tav>
                                      </p:tavLst>
                                    </p:anim>
                                    <p:anim calcmode="lin" valueType="num">
                                      <p:cBhvr>
                                        <p:cTn id="44" dur="500" decel="50000" fill="hold">
                                          <p:stCondLst>
                                            <p:cond delay="0"/>
                                          </p:stCondLst>
                                        </p:cTn>
                                        <p:tgtEl>
                                          <p:spTgt spid="5">
                                            <p:txEl>
                                              <p:pRg st="3" end="3"/>
                                            </p:txEl>
                                          </p:spTgt>
                                        </p:tgtEl>
                                        <p:attrNameLst>
                                          <p:attrName>ppt_x</p:attrName>
                                        </p:attrNameLst>
                                      </p:cBhvr>
                                      <p:tavLst>
                                        <p:tav tm="0">
                                          <p:val>
                                            <p:strVal val="#ppt_x+.4"/>
                                          </p:val>
                                        </p:tav>
                                        <p:tav tm="100000">
                                          <p:val>
                                            <p:strVal val="#ppt_x"/>
                                          </p:val>
                                        </p:tav>
                                      </p:tavLst>
                                    </p:anim>
                                    <p:anim calcmode="lin" valueType="num">
                                      <p:cBhvr>
                                        <p:cTn id="45" dur="500" decel="50000" fill="hold">
                                          <p:stCondLst>
                                            <p:cond delay="0"/>
                                          </p:stCondLst>
                                        </p:cTn>
                                        <p:tgtEl>
                                          <p:spTgt spid="5">
                                            <p:txEl>
                                              <p:pRg st="3" end="3"/>
                                            </p:txEl>
                                          </p:spTgt>
                                        </p:tgtEl>
                                        <p:attrNameLst>
                                          <p:attrName>ppt_y</p:attrName>
                                        </p:attrNameLst>
                                      </p:cBhvr>
                                      <p:tavLst>
                                        <p:tav tm="0">
                                          <p:val>
                                            <p:strVal val="#ppt_y-.2"/>
                                          </p:val>
                                        </p:tav>
                                        <p:tav tm="100000">
                                          <p:val>
                                            <p:strVal val="#ppt_y+.1"/>
                                          </p:val>
                                        </p:tav>
                                      </p:tavLst>
                                    </p:anim>
                                    <p:anim calcmode="lin" valueType="num">
                                      <p:cBhvr>
                                        <p:cTn id="46" dur="500" accel="50000" fill="hold">
                                          <p:stCondLst>
                                            <p:cond delay="500"/>
                                          </p:stCondLst>
                                        </p:cTn>
                                        <p:tgtEl>
                                          <p:spTgt spid="5">
                                            <p:txEl>
                                              <p:pRg st="3" end="3"/>
                                            </p:txEl>
                                          </p:spTgt>
                                        </p:tgtEl>
                                        <p:attrNameLst>
                                          <p:attrName>ppt_y</p:attrName>
                                        </p:attrNameLst>
                                      </p:cBhvr>
                                      <p:tavLst>
                                        <p:tav tm="0">
                                          <p:val>
                                            <p:strVal val="#ppt_y+.1"/>
                                          </p:val>
                                        </p:tav>
                                        <p:tav tm="100000">
                                          <p:val>
                                            <p:strVal val="#ppt_y"/>
                                          </p:val>
                                        </p:tav>
                                      </p:tavLst>
                                    </p:anim>
                                    <p:animEffect transition="in" filter="fade">
                                      <p:cBhvr>
                                        <p:cTn id="47" dur="1000" decel="50000">
                                          <p:stCondLst>
                                            <p:cond delay="0"/>
                                          </p:stCondLst>
                                        </p:cTn>
                                        <p:tgtEl>
                                          <p:spTgt spid="5">
                                            <p:txEl>
                                              <p:pRg st="3" end="3"/>
                                            </p:txEl>
                                          </p:spTgt>
                                        </p:tgtEl>
                                      </p:cBhvr>
                                    </p:animEffect>
                                  </p:childTnLst>
                                </p:cTn>
                              </p:par>
                              <p:par>
                                <p:cTn id="48" presetID="25" presetClass="entr" presetSubtype="0" fill="hold" grpId="0" nodeType="withEffect">
                                  <p:stCondLst>
                                    <p:cond delay="0"/>
                                  </p:stCondLst>
                                  <p:childTnLst>
                                    <p:set>
                                      <p:cBhvr>
                                        <p:cTn id="49" dur="1" fill="hold">
                                          <p:stCondLst>
                                            <p:cond delay="0"/>
                                          </p:stCondLst>
                                        </p:cTn>
                                        <p:tgtEl>
                                          <p:spTgt spid="5">
                                            <p:txEl>
                                              <p:pRg st="4" end="4"/>
                                            </p:txEl>
                                          </p:spTgt>
                                        </p:tgtEl>
                                        <p:attrNameLst>
                                          <p:attrName>style.visibility</p:attrName>
                                        </p:attrNameLst>
                                      </p:cBhvr>
                                      <p:to>
                                        <p:strVal val="visible"/>
                                      </p:to>
                                    </p:set>
                                    <p:anim calcmode="lin" valueType="num">
                                      <p:cBhvr>
                                        <p:cTn id="50" dur="500" decel="50000" fill="hold">
                                          <p:stCondLst>
                                            <p:cond delay="0"/>
                                          </p:stCondLst>
                                        </p:cTn>
                                        <p:tgtEl>
                                          <p:spTgt spid="5">
                                            <p:txEl>
                                              <p:pRg st="4" end="4"/>
                                            </p:txEl>
                                          </p:spTgt>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5">
                                            <p:txEl>
                                              <p:pRg st="4" end="4"/>
                                            </p:txEl>
                                          </p:spTgt>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5">
                                            <p:txEl>
                                              <p:pRg st="4" end="4"/>
                                            </p:txEl>
                                          </p:spTgt>
                                        </p:tgtEl>
                                        <p:attrNameLst>
                                          <p:attrName>ppt_w</p:attrName>
                                        </p:attrNameLst>
                                      </p:cBhvr>
                                      <p:tavLst>
                                        <p:tav tm="0">
                                          <p:val>
                                            <p:strVal val="#ppt_w*.05"/>
                                          </p:val>
                                        </p:tav>
                                        <p:tav tm="100000">
                                          <p:val>
                                            <p:strVal val="#ppt_w"/>
                                          </p:val>
                                        </p:tav>
                                      </p:tavLst>
                                    </p:anim>
                                    <p:anim calcmode="lin" valueType="num">
                                      <p:cBhvr>
                                        <p:cTn id="53" dur="10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5">
                                            <p:txEl>
                                              <p:pRg st="4" end="4"/>
                                            </p:txEl>
                                          </p:spTgt>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5">
                                            <p:txEl>
                                              <p:pRg st="4" end="4"/>
                                            </p:txEl>
                                          </p:spTgt>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5">
                                            <p:txEl>
                                              <p:pRg st="4" end="4"/>
                                            </p:txEl>
                                          </p:spTgt>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533400"/>
            <a:ext cx="7924800" cy="6019800"/>
          </a:xfrm>
        </p:spPr>
        <p:txBody>
          <a:bodyPr>
            <a:noAutofit/>
          </a:bodyPr>
          <a:lstStyle/>
          <a:p>
            <a:r>
              <a:rPr lang="ru-RU" sz="2400" dirty="0" smtClean="0">
                <a:solidFill>
                  <a:schemeClr val="tx1"/>
                </a:solidFill>
                <a:latin typeface="Times New Roman" pitchFamily="18" charset="0"/>
                <a:cs typeface="Times New Roman" pitchFamily="18" charset="0"/>
              </a:rPr>
              <a:t>Актуальность</a:t>
            </a:r>
            <a:r>
              <a:rPr lang="ru-RU" sz="1600" b="0" dirty="0" smtClean="0">
                <a:solidFill>
                  <a:schemeClr val="tx1"/>
                </a:solidFill>
                <a:latin typeface="Times New Roman" pitchFamily="18" charset="0"/>
                <a:cs typeface="Times New Roman" pitchFamily="18" charset="0"/>
              </a:rPr>
              <a:t/>
            </a:r>
            <a:br>
              <a:rPr lang="ru-RU" sz="1600" b="0" dirty="0" smtClean="0">
                <a:solidFill>
                  <a:schemeClr val="tx1"/>
                </a:solidFill>
                <a:latin typeface="Times New Roman" pitchFamily="18" charset="0"/>
                <a:cs typeface="Times New Roman" pitchFamily="18" charset="0"/>
              </a:rPr>
            </a:br>
            <a:r>
              <a:rPr lang="ru-RU" sz="1600" b="0" dirty="0" smtClean="0">
                <a:solidFill>
                  <a:schemeClr val="tx1"/>
                </a:solidFill>
                <a:latin typeface="Times New Roman" pitchFamily="18" charset="0"/>
                <a:cs typeface="Times New Roman" pitchFamily="18" charset="0"/>
              </a:rPr>
              <a:t> </a:t>
            </a:r>
            <a:br>
              <a:rPr lang="ru-RU" sz="1600" b="0" dirty="0" smtClean="0">
                <a:solidFill>
                  <a:schemeClr val="tx1"/>
                </a:solidFill>
                <a:latin typeface="Times New Roman" pitchFamily="18" charset="0"/>
                <a:cs typeface="Times New Roman" pitchFamily="18" charset="0"/>
              </a:rPr>
            </a:br>
            <a:r>
              <a:rPr lang="ru-RU" sz="1600" dirty="0" smtClean="0"/>
              <a:t> </a:t>
            </a:r>
            <a:r>
              <a:rPr lang="ru-RU" sz="1400" b="0" dirty="0" smtClean="0">
                <a:solidFill>
                  <a:schemeClr val="tx1"/>
                </a:solidFill>
                <a:latin typeface="Times New Roman" pitchFamily="18" charset="0"/>
                <a:cs typeface="Times New Roman" pitchFamily="18" charset="0"/>
              </a:rPr>
              <a:t>Ребенок – существо социальное с самого рождения. </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Вначале он имитирует поведение взрослых.</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затем принимает на себя какую-либо роль. </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На следующем этапе ребенок уже предвидит социальные ожидания окружающих и их реакцию на его действия в избранной роли.</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Таким образом, механизм взаимодействия с окружающей социальной действительностью заключается в пополнении «своего репертуара» различными ролями. Взрослеть – это определяться в системе социальных ролей.</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Одной из первых социальных ролей, которую ребенок берет на себя  является роль культурного человека, принимающего пищу. Правильное исполнение этой роли придает уверенность, помогает не растеряться на торжественном банкете или праздничном приеме, дает возможность творчески применять свои знания и умения в нестандартных ситуациях. Кроме того, человек, умеющий вести себя за столом, выглядит красивым и привлекательным, оставляет приятное впечатление о себе.</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           Несмотря на банальность, тема остается актуальной и сегодня. Именно поэтому я хотела уделить особое внимание обучению дошкольников  столовому этикету. </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
            </a:r>
            <a:br>
              <a:rPr lang="ru-RU" sz="1400" b="0" dirty="0" smtClean="0">
                <a:solidFill>
                  <a:schemeClr val="tx1"/>
                </a:solidFill>
                <a:latin typeface="Times New Roman" pitchFamily="18" charset="0"/>
                <a:cs typeface="Times New Roman" pitchFamily="18" charset="0"/>
              </a:rPr>
            </a:br>
            <a:r>
              <a:rPr lang="ru-RU" sz="1400" b="0" dirty="0" smtClean="0">
                <a:solidFill>
                  <a:schemeClr val="tx1"/>
                </a:solidFill>
                <a:latin typeface="Times New Roman" pitchFamily="18" charset="0"/>
                <a:cs typeface="Times New Roman" pitchFamily="18" charset="0"/>
              </a:rPr>
              <a:t>Поведение человека во время приема пищи регулируется правилами столового этикета, поэтому для успешного овладения детьми роли культурного человека за столом необходимо организовать обучение этим правилам. </a:t>
            </a:r>
            <a:br>
              <a:rPr lang="ru-RU" sz="1400" b="0" dirty="0" smtClean="0">
                <a:solidFill>
                  <a:schemeClr val="tx1"/>
                </a:solidFill>
                <a:latin typeface="Times New Roman" pitchFamily="18" charset="0"/>
                <a:cs typeface="Times New Roman" pitchFamily="18" charset="0"/>
              </a:rPr>
            </a:br>
            <a:endParaRPr lang="ru-RU" sz="1400" b="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1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1500" accel="50000" fill="hold">
                                          <p:stCondLst>
                                            <p:cond delay="1500"/>
                                          </p:stCondLst>
                                        </p:cTn>
                                        <p:tgtEl>
                                          <p:spTgt spid="2"/>
                                        </p:tgtEl>
                                        <p:attrNameLst>
                                          <p:attrName>ppt_w</p:attrName>
                                        </p:attrNameLst>
                                      </p:cBhvr>
                                      <p:tavLst>
                                        <p:tav tm="0">
                                          <p:val>
                                            <p:strVal val="#ppt_w*.05"/>
                                          </p:val>
                                        </p:tav>
                                        <p:tav tm="100000">
                                          <p:val>
                                            <p:strVal val="#ppt_w"/>
                                          </p:val>
                                        </p:tav>
                                      </p:tavLst>
                                    </p:anim>
                                    <p:anim calcmode="lin" valueType="num">
                                      <p:cBhvr>
                                        <p:cTn id="10" dur="3000" fill="hold"/>
                                        <p:tgtEl>
                                          <p:spTgt spid="2"/>
                                        </p:tgtEl>
                                        <p:attrNameLst>
                                          <p:attrName>ppt_h</p:attrName>
                                        </p:attrNameLst>
                                      </p:cBhvr>
                                      <p:tavLst>
                                        <p:tav tm="0">
                                          <p:val>
                                            <p:strVal val="#ppt_h"/>
                                          </p:val>
                                        </p:tav>
                                        <p:tav tm="100000">
                                          <p:val>
                                            <p:strVal val="#ppt_h"/>
                                          </p:val>
                                        </p:tav>
                                      </p:tavLst>
                                    </p:anim>
                                    <p:anim calcmode="lin" valueType="num">
                                      <p:cBhvr>
                                        <p:cTn id="11" dur="1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1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1500" accel="50000" fill="hold">
                                          <p:stCondLst>
                                            <p:cond delay="1500"/>
                                          </p:stCondLst>
                                        </p:cTn>
                                        <p:tgtEl>
                                          <p:spTgt spid="2"/>
                                        </p:tgtEl>
                                        <p:attrNameLst>
                                          <p:attrName>ppt_y</p:attrName>
                                        </p:attrNameLst>
                                      </p:cBhvr>
                                      <p:tavLst>
                                        <p:tav tm="0">
                                          <p:val>
                                            <p:strVal val="#ppt_y+.1"/>
                                          </p:val>
                                        </p:tav>
                                        <p:tav tm="100000">
                                          <p:val>
                                            <p:strVal val="#ppt_y"/>
                                          </p:val>
                                        </p:tav>
                                      </p:tavLst>
                                    </p:anim>
                                    <p:animEffect transition="in" filter="fade">
                                      <p:cBhvr>
                                        <p:cTn id="14" dur="3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solidFill>
                  <a:schemeClr val="tx1"/>
                </a:solidFill>
                <a:latin typeface="Times New Roman" pitchFamily="18" charset="0"/>
                <a:cs typeface="Times New Roman" pitchFamily="18" charset="0"/>
              </a:rPr>
              <a:t>В настоящее время правила столового этикета стали общепринятыми формулами поведения во время приема пищи. Их можно условно разделить на несколько групп:</a:t>
            </a:r>
            <a:endParaRPr lang="ru-RU" sz="18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lvl="0"/>
            <a:r>
              <a:rPr lang="ru-RU" sz="2000" b="1" dirty="0" smtClean="0">
                <a:latin typeface="Times New Roman" pitchFamily="18" charset="0"/>
                <a:cs typeface="Times New Roman" pitchFamily="18" charset="0"/>
              </a:rPr>
              <a:t>1. Как сидеть за столом</a:t>
            </a:r>
          </a:p>
        </p:txBody>
      </p:sp>
      <p:pic>
        <p:nvPicPr>
          <p:cNvPr id="4" name="Рисунок 3" descr="img1.jpg"/>
          <p:cNvPicPr>
            <a:picLocks noChangeAspect="1"/>
          </p:cNvPicPr>
          <p:nvPr/>
        </p:nvPicPr>
        <p:blipFill>
          <a:blip r:embed="rId2" cstate="print"/>
          <a:stretch>
            <a:fillRect/>
          </a:stretch>
        </p:blipFill>
        <p:spPr>
          <a:xfrm>
            <a:off x="838200" y="2171700"/>
            <a:ext cx="6248400" cy="46863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41" presetClass="entr" presetSubtype="0" fill="hold" grpId="0" nodeType="withEffect">
                                  <p:stCondLst>
                                    <p:cond delay="0"/>
                                  </p:stCondLst>
                                  <p:iterate type="lt">
                                    <p:tmPct val="10000"/>
                                  </p:iterate>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3">
                                            <p:txEl>
                                              <p:pRg st="0" end="0"/>
                                            </p:txEl>
                                          </p:spTgt>
                                        </p:tgtEl>
                                      </p:cBhvr>
                                    </p:animEffect>
                                  </p:childTnLst>
                                </p:cTn>
                              </p:par>
                              <p:par>
                                <p:cTn id="19" presetID="25"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22"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23"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4" dur="1000" fill="hold"/>
                                        <p:tgtEl>
                                          <p:spTgt spid="4"/>
                                        </p:tgtEl>
                                        <p:attrNameLst>
                                          <p:attrName>ppt_h</p:attrName>
                                        </p:attrNameLst>
                                      </p:cBhvr>
                                      <p:tavLst>
                                        <p:tav tm="0">
                                          <p:val>
                                            <p:strVal val="#ppt_h"/>
                                          </p:val>
                                        </p:tav>
                                        <p:tav tm="100000">
                                          <p:val>
                                            <p:strVal val="#ppt_h"/>
                                          </p:val>
                                        </p:tav>
                                      </p:tavLst>
                                    </p:anim>
                                    <p:anim calcmode="lin" valueType="num">
                                      <p:cBhvr>
                                        <p:cTn id="25"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6"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7"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8"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236343.jpg"/>
          <p:cNvPicPr>
            <a:picLocks noGrp="1" noChangeAspect="1"/>
          </p:cNvPicPr>
          <p:nvPr>
            <p:ph idx="1"/>
          </p:nvPr>
        </p:nvPicPr>
        <p:blipFill>
          <a:blip r:embed="rId2" cstate="print"/>
          <a:stretch>
            <a:fillRect/>
          </a:stretch>
        </p:blipFill>
        <p:spPr>
          <a:xfrm>
            <a:off x="228600" y="3048000"/>
            <a:ext cx="4488873" cy="3657600"/>
          </a:xfrm>
        </p:spPr>
      </p:pic>
      <p:sp>
        <p:nvSpPr>
          <p:cNvPr id="5" name="Прямоугольник 4"/>
          <p:cNvSpPr/>
          <p:nvPr/>
        </p:nvSpPr>
        <p:spPr>
          <a:xfrm>
            <a:off x="609600" y="304800"/>
            <a:ext cx="7391400" cy="707886"/>
          </a:xfrm>
          <a:prstGeom prst="rect">
            <a:avLst/>
          </a:prstGeom>
        </p:spPr>
        <p:txBody>
          <a:bodyPr wrap="square">
            <a:spAutoFit/>
          </a:bodyPr>
          <a:lstStyle/>
          <a:p>
            <a:r>
              <a:rPr lang="ru-RU" sz="2000" b="1" dirty="0" smtClean="0">
                <a:solidFill>
                  <a:schemeClr val="tx1"/>
                </a:solidFill>
                <a:latin typeface="Times New Roman" pitchFamily="18" charset="0"/>
                <a:cs typeface="Times New Roman" pitchFamily="18" charset="0"/>
              </a:rPr>
              <a:t>2. Как пользоваться столовыми приборами и принадлежностями </a:t>
            </a:r>
            <a:endParaRPr lang="ru-RU" sz="2000" b="1" dirty="0"/>
          </a:p>
        </p:txBody>
      </p:sp>
      <p:pic>
        <p:nvPicPr>
          <p:cNvPr id="6" name="Содержимое 3" descr="0060.jpg"/>
          <p:cNvPicPr>
            <a:picLocks noChangeAspect="1"/>
          </p:cNvPicPr>
          <p:nvPr/>
        </p:nvPicPr>
        <p:blipFill>
          <a:blip r:embed="rId3" cstate="print"/>
          <a:stretch>
            <a:fillRect/>
          </a:stretch>
        </p:blipFill>
        <p:spPr>
          <a:xfrm>
            <a:off x="4648200" y="914400"/>
            <a:ext cx="4495799" cy="33173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with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cTn>
                              </p:par>
                              <p:par>
                                <p:cTn id="12" presetID="35"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anim calcmode="lin" valueType="num">
                                      <p:cBhvr>
                                        <p:cTn id="15" dur="2000" fill="hold"/>
                                        <p:tgtEl>
                                          <p:spTgt spid="6"/>
                                        </p:tgtEl>
                                        <p:attrNameLst>
                                          <p:attrName>style.rotation</p:attrName>
                                        </p:attrNameLst>
                                      </p:cBhvr>
                                      <p:tavLst>
                                        <p:tav tm="0">
                                          <p:val>
                                            <p:fltVal val="720"/>
                                          </p:val>
                                        </p:tav>
                                        <p:tav tm="100000">
                                          <p:val>
                                            <p:fltVal val="0"/>
                                          </p:val>
                                        </p:tav>
                                      </p:tavLst>
                                    </p:anim>
                                    <p:anim calcmode="lin" valueType="num">
                                      <p:cBhvr>
                                        <p:cTn id="16" dur="2000" fill="hold"/>
                                        <p:tgtEl>
                                          <p:spTgt spid="6"/>
                                        </p:tgtEl>
                                        <p:attrNameLst>
                                          <p:attrName>ppt_h</p:attrName>
                                        </p:attrNameLst>
                                      </p:cBhvr>
                                      <p:tavLst>
                                        <p:tav tm="0">
                                          <p:val>
                                            <p:fltVal val="0"/>
                                          </p:val>
                                        </p:tav>
                                        <p:tav tm="100000">
                                          <p:val>
                                            <p:strVal val="#ppt_h"/>
                                          </p:val>
                                        </p:tav>
                                      </p:tavLst>
                                    </p:anim>
                                    <p:anim calcmode="lin" valueType="num">
                                      <p:cBhvr>
                                        <p:cTn id="17" dur="2000" fill="hold"/>
                                        <p:tgtEl>
                                          <p:spTgt spid="6"/>
                                        </p:tgtEl>
                                        <p:attrNameLst>
                                          <p:attrName>ppt_w</p:attrName>
                                        </p:attrNameLst>
                                      </p:cBhvr>
                                      <p:tavLst>
                                        <p:tav tm="0">
                                          <p:val>
                                            <p:fltVal val="0"/>
                                          </p:val>
                                        </p:tav>
                                        <p:tav tm="100000">
                                          <p:val>
                                            <p:strVal val="#ppt_w"/>
                                          </p:val>
                                        </p:tav>
                                      </p:tavLst>
                                    </p:anim>
                                  </p:childTnLst>
                                </p:cTn>
                              </p:par>
                              <p:par>
                                <p:cTn id="18" presetID="35"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2000"/>
                                        <p:tgtEl>
                                          <p:spTgt spid="4"/>
                                        </p:tgtEl>
                                      </p:cBhvr>
                                    </p:animEffect>
                                    <p:anim calcmode="lin" valueType="num">
                                      <p:cBhvr>
                                        <p:cTn id="21" dur="2000" fill="hold"/>
                                        <p:tgtEl>
                                          <p:spTgt spid="4"/>
                                        </p:tgtEl>
                                        <p:attrNameLst>
                                          <p:attrName>style.rotation</p:attrName>
                                        </p:attrNameLst>
                                      </p:cBhvr>
                                      <p:tavLst>
                                        <p:tav tm="0">
                                          <p:val>
                                            <p:fltVal val="720"/>
                                          </p:val>
                                        </p:tav>
                                        <p:tav tm="100000">
                                          <p:val>
                                            <p:fltVal val="0"/>
                                          </p:val>
                                        </p:tav>
                                      </p:tavLst>
                                    </p:anim>
                                    <p:anim calcmode="lin" valueType="num">
                                      <p:cBhvr>
                                        <p:cTn id="22" dur="2000" fill="hold"/>
                                        <p:tgtEl>
                                          <p:spTgt spid="4"/>
                                        </p:tgtEl>
                                        <p:attrNameLst>
                                          <p:attrName>ppt_h</p:attrName>
                                        </p:attrNameLst>
                                      </p:cBhvr>
                                      <p:tavLst>
                                        <p:tav tm="0">
                                          <p:val>
                                            <p:fltVal val="0"/>
                                          </p:val>
                                        </p:tav>
                                        <p:tav tm="100000">
                                          <p:val>
                                            <p:strVal val="#ppt_h"/>
                                          </p:val>
                                        </p:tav>
                                      </p:tavLst>
                                    </p:anim>
                                    <p:anim calcmode="lin" valueType="num">
                                      <p:cBhvr>
                                        <p:cTn id="23"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441960"/>
          </a:xfrm>
        </p:spPr>
        <p:txBody>
          <a:bodyPr>
            <a:normAutofit/>
          </a:bodyPr>
          <a:lstStyle/>
          <a:p>
            <a:r>
              <a:rPr lang="ru-RU" sz="1400" dirty="0" smtClean="0">
                <a:solidFill>
                  <a:schemeClr val="tx1"/>
                </a:solidFill>
                <a:latin typeface="Times New Roman" pitchFamily="18" charset="0"/>
                <a:cs typeface="Times New Roman" pitchFamily="18" charset="0"/>
              </a:rPr>
              <a:t>3. Что, чем и как есть</a:t>
            </a:r>
            <a:endParaRPr lang="ru-RU" sz="1400" dirty="0">
              <a:solidFill>
                <a:schemeClr val="tx1"/>
              </a:solidFill>
              <a:latin typeface="Times New Roman" pitchFamily="18" charset="0"/>
              <a:cs typeface="Times New Roman" pitchFamily="18" charset="0"/>
            </a:endParaRPr>
          </a:p>
        </p:txBody>
      </p:sp>
      <p:pic>
        <p:nvPicPr>
          <p:cNvPr id="4" name="Содержимое 3" descr="3d0ff1563869.jpg"/>
          <p:cNvPicPr>
            <a:picLocks noGrp="1" noChangeAspect="1"/>
          </p:cNvPicPr>
          <p:nvPr>
            <p:ph idx="1"/>
          </p:nvPr>
        </p:nvPicPr>
        <p:blipFill>
          <a:blip r:embed="rId2" cstate="print"/>
          <a:stretch>
            <a:fillRect/>
          </a:stretch>
        </p:blipFill>
        <p:spPr>
          <a:xfrm>
            <a:off x="517186" y="1676399"/>
            <a:ext cx="7026614" cy="465210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5"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7" dur="1000" fill="hold"/>
                                        <p:tgtEl>
                                          <p:spTgt spid="4"/>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18160"/>
          </a:xfrm>
        </p:spPr>
        <p:txBody>
          <a:bodyPr>
            <a:normAutofit/>
          </a:bodyPr>
          <a:lstStyle/>
          <a:p>
            <a:r>
              <a:rPr lang="ru-RU" sz="1400" dirty="0" smtClean="0">
                <a:solidFill>
                  <a:schemeClr val="tx1"/>
                </a:solidFill>
              </a:rPr>
              <a:t>4. Как общаться за столом</a:t>
            </a:r>
            <a:endParaRPr lang="ru-RU" sz="1400" dirty="0">
              <a:solidFill>
                <a:schemeClr val="tx1"/>
              </a:solidFill>
              <a:latin typeface="Times New Roman" pitchFamily="18" charset="0"/>
              <a:cs typeface="Times New Roman" pitchFamily="18" charset="0"/>
            </a:endParaRPr>
          </a:p>
        </p:txBody>
      </p:sp>
      <p:pic>
        <p:nvPicPr>
          <p:cNvPr id="4" name="Содержимое 3" descr="depositphotos_5456972-Vector-cute-kids-eat.jpg"/>
          <p:cNvPicPr>
            <a:picLocks noGrp="1" noChangeAspect="1"/>
          </p:cNvPicPr>
          <p:nvPr>
            <p:ph idx="1"/>
          </p:nvPr>
        </p:nvPicPr>
        <p:blipFill>
          <a:blip r:embed="rId2" cstate="print"/>
          <a:stretch>
            <a:fillRect/>
          </a:stretch>
        </p:blipFill>
        <p:spPr>
          <a:xfrm>
            <a:off x="457200" y="1860636"/>
            <a:ext cx="7239000" cy="4344815"/>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49" presetClass="entr" presetSubtype="0" decel="10000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style.rotation</p:attrName>
                                        </p:attrNameLst>
                                      </p:cBhvr>
                                      <p:tavLst>
                                        <p:tav tm="0">
                                          <p:val>
                                            <p:fltVal val="360"/>
                                          </p:val>
                                        </p:tav>
                                        <p:tav tm="100000">
                                          <p:val>
                                            <p:fltVal val="0"/>
                                          </p:val>
                                        </p:tav>
                                      </p:tavLst>
                                    </p:anim>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7239000" cy="381000"/>
          </a:xfrm>
        </p:spPr>
        <p:txBody>
          <a:bodyPr>
            <a:normAutofit/>
          </a:bodyPr>
          <a:lstStyle/>
          <a:p>
            <a:r>
              <a:rPr lang="ru-RU" sz="1400" dirty="0" smtClean="0">
                <a:solidFill>
                  <a:schemeClr val="tx1"/>
                </a:solidFill>
              </a:rPr>
              <a:t>5. Как правильно и красиво сервировать стол</a:t>
            </a:r>
            <a:endParaRPr lang="ru-RU" sz="1400" dirty="0">
              <a:solidFill>
                <a:schemeClr val="tx1"/>
              </a:solidFill>
              <a:latin typeface="Times New Roman" pitchFamily="18" charset="0"/>
              <a:cs typeface="Times New Roman" pitchFamily="18" charset="0"/>
            </a:endParaRPr>
          </a:p>
        </p:txBody>
      </p:sp>
      <p:pic>
        <p:nvPicPr>
          <p:cNvPr id="4" name="Содержимое 3" descr="42009_html_2b3f92.jpg"/>
          <p:cNvPicPr>
            <a:picLocks noGrp="1" noChangeAspect="1"/>
          </p:cNvPicPr>
          <p:nvPr>
            <p:ph idx="1"/>
          </p:nvPr>
        </p:nvPicPr>
        <p:blipFill>
          <a:blip r:embed="rId2" cstate="print"/>
          <a:stretch>
            <a:fillRect/>
          </a:stretch>
        </p:blipFill>
        <p:spPr>
          <a:xfrm>
            <a:off x="1" y="3298934"/>
            <a:ext cx="5334000" cy="3559066"/>
          </a:xfrm>
        </p:spPr>
      </p:pic>
      <p:pic>
        <p:nvPicPr>
          <p:cNvPr id="6" name="Рисунок 5" descr="IMG_2736.JPG"/>
          <p:cNvPicPr>
            <a:picLocks noChangeAspect="1"/>
          </p:cNvPicPr>
          <p:nvPr/>
        </p:nvPicPr>
        <p:blipFill>
          <a:blip r:embed="rId3" cstate="print"/>
          <a:stretch>
            <a:fillRect/>
          </a:stretch>
        </p:blipFill>
        <p:spPr>
          <a:xfrm>
            <a:off x="4876800" y="685800"/>
            <a:ext cx="4267200" cy="6172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par>
                                <p:cTn id="15" presetID="5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Scale>
                                      <p:cBhvr>
                                        <p:cTn id="1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6"/>
                                        </p:tgtEl>
                                        <p:attrNameLst>
                                          <p:attrName>ppt_x</p:attrName>
                                          <p:attrName>ppt_y</p:attrName>
                                        </p:attrNameLst>
                                      </p:cBhvr>
                                    </p:animMotion>
                                    <p:animEffect transition="in" filter="fade">
                                      <p:cBhvr>
                                        <p:cTn id="19" dur="1000"/>
                                        <p:tgtEl>
                                          <p:spTgt spid="6"/>
                                        </p:tgtEl>
                                      </p:cBhvr>
                                    </p:animEffect>
                                  </p:childTnLst>
                                </p:cTn>
                              </p:par>
                              <p:par>
                                <p:cTn id="20" presetID="34"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from="(-#ppt_w/2)" to="(#ppt_x)" calcmode="lin" valueType="num">
                                      <p:cBhvr>
                                        <p:cTn id="22" dur="600" fill="hold">
                                          <p:stCondLst>
                                            <p:cond delay="0"/>
                                          </p:stCondLst>
                                        </p:cTn>
                                        <p:tgtEl>
                                          <p:spTgt spid="4"/>
                                        </p:tgtEl>
                                        <p:attrNameLst>
                                          <p:attrName>ppt_x</p:attrName>
                                        </p:attrNameLst>
                                      </p:cBhvr>
                                    </p:anim>
                                    <p:anim from="0" to="-1.0" calcmode="lin" valueType="num">
                                      <p:cBhvr>
                                        <p:cTn id="23" dur="200" decel="50000" autoRev="1" fill="hold">
                                          <p:stCondLst>
                                            <p:cond delay="600"/>
                                          </p:stCondLst>
                                        </p:cTn>
                                        <p:tgtEl>
                                          <p:spTgt spid="4"/>
                                        </p:tgtEl>
                                        <p:attrNameLst>
                                          <p:attrName>xshear</p:attrName>
                                        </p:attrNameLst>
                                      </p:cBhvr>
                                    </p:anim>
                                    <p:animScale>
                                      <p:cBhvr>
                                        <p:cTn id="24" dur="200" decel="100000" autoRev="1" fill="hold">
                                          <p:stCondLst>
                                            <p:cond delay="600"/>
                                          </p:stCondLst>
                                        </p:cTn>
                                        <p:tgtEl>
                                          <p:spTgt spid="4"/>
                                        </p:tgtEl>
                                      </p:cBhvr>
                                      <p:from x="100000" y="100000"/>
                                      <p:to x="80000" y="100000"/>
                                    </p:animScale>
                                    <p:anim by="(#ppt_h/3+#ppt_w*0.1)" calcmode="lin" valueType="num">
                                      <p:cBhvr additive="sum">
                                        <p:cTn id="25" dur="200" decel="100000" autoRev="1" fill="hold">
                                          <p:stCondLst>
                                            <p:cond delay="600"/>
                                          </p:stCondLst>
                                        </p:cTn>
                                        <p:tgtEl>
                                          <p:spTgt spid="4"/>
                                        </p:tgtEl>
                                        <p:attrNameLst>
                                          <p:attrName>ppt_x</p:attrName>
                                        </p:attrNameLst>
                                      </p:cBhvr>
                                    </p:anim>
                                  </p:childTnLst>
                                </p:cTn>
                              </p:par>
                              <p:par>
                                <p:cTn id="26" presetID="41" presetClass="entr" presetSubtype="0" fill="hold" grpId="1" nodeType="withEffect">
                                  <p:stCondLst>
                                    <p:cond delay="0"/>
                                  </p:stCondLst>
                                  <p:iterate type="lt">
                                    <p:tmPct val="10000"/>
                                  </p:iterate>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
                                        </p:tgtEl>
                                        <p:attrNameLst>
                                          <p:attrName>ppt_y</p:attrName>
                                        </p:attrNameLst>
                                      </p:cBhvr>
                                      <p:tavLst>
                                        <p:tav tm="0">
                                          <p:val>
                                            <p:strVal val="#ppt_y"/>
                                          </p:val>
                                        </p:tav>
                                        <p:tav tm="100000">
                                          <p:val>
                                            <p:strVal val="#ppt_y"/>
                                          </p:val>
                                        </p:tav>
                                      </p:tavLst>
                                    </p:anim>
                                    <p:anim calcmode="lin" valueType="num">
                                      <p:cBhvr>
                                        <p:cTn id="30"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46760"/>
          </a:xfrm>
        </p:spPr>
        <p:txBody>
          <a:bodyPr>
            <a:normAutofit/>
          </a:bodyPr>
          <a:lstStyle/>
          <a:p>
            <a:r>
              <a:rPr lang="ru-RU" sz="2000" dirty="0" smtClean="0"/>
              <a:t>Проблемы в овладении этикетом</a:t>
            </a:r>
            <a:r>
              <a:rPr lang="ru-RU" sz="1600" dirty="0" smtClean="0"/>
              <a:t/>
            </a:r>
            <a:br>
              <a:rPr lang="ru-RU" sz="1600" dirty="0" smtClean="0"/>
            </a:br>
            <a:endParaRPr lang="ru-RU" sz="1600" dirty="0">
              <a:solidFill>
                <a:schemeClr val="tx1"/>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914400"/>
            <a:ext cx="7239000" cy="5541336"/>
          </a:xfrm>
        </p:spPr>
        <p:txBody>
          <a:bodyPr>
            <a:normAutofit/>
          </a:bodyPr>
          <a:lstStyle/>
          <a:p>
            <a:pPr algn="just"/>
            <a:r>
              <a:rPr lang="ru-RU" sz="1600" dirty="0" smtClean="0">
                <a:latin typeface="Times New Roman" pitchFamily="18" charset="0"/>
                <a:cs typeface="Times New Roman" pitchFamily="18" charset="0"/>
              </a:rPr>
              <a:t>Знание правила и даже его понимание далеко не всегда обеспечивают его выполнение. Запоминание правила и его словесное воспроизведение также не гарантирует того, что человек будет руководствоваться им в практической деятельности; в своих высказываниях и суждениях ребенок может основываться на заученных правилах и нормах, а в реальной практике все делать вопреки им. Чтобы правило стало осознанным, оно должно стать эмоционально привлекательным, личностно значимым мотивом действия ребенка. </a:t>
            </a:r>
          </a:p>
          <a:p>
            <a:pPr algn="just"/>
            <a:r>
              <a:rPr lang="ru-RU" sz="1600" dirty="0" smtClean="0">
                <a:latin typeface="Times New Roman" pitchFamily="18" charset="0"/>
                <a:cs typeface="Times New Roman" pitchFamily="18" charset="0"/>
              </a:rPr>
              <a:t>В педагогической и психологической литературе можно найти несколько продуктивных решений этого вопроса. Одно из них связано с </a:t>
            </a:r>
            <a:r>
              <a:rPr lang="ru-RU" sz="1600" b="1" dirty="0" smtClean="0">
                <a:latin typeface="Times New Roman" pitchFamily="18" charset="0"/>
                <a:cs typeface="Times New Roman" pitchFamily="18" charset="0"/>
              </a:rPr>
              <a:t>«мотивирующей силой» детского коллектива</a:t>
            </a:r>
            <a:r>
              <a:rPr lang="ru-RU" sz="1600" dirty="0" smtClean="0">
                <a:latin typeface="Times New Roman" pitchFamily="18" charset="0"/>
                <a:cs typeface="Times New Roman" pitchFamily="18" charset="0"/>
              </a:rPr>
              <a:t>; другое </a:t>
            </a:r>
            <a:r>
              <a:rPr lang="ru-RU" sz="1600" b="1" dirty="0" smtClean="0">
                <a:latin typeface="Times New Roman" pitchFamily="18" charset="0"/>
                <a:cs typeface="Times New Roman" pitchFamily="18" charset="0"/>
              </a:rPr>
              <a:t>– с признанием и поддержкой взрослого</a:t>
            </a:r>
            <a:r>
              <a:rPr lang="ru-RU" sz="1600" dirty="0" smtClean="0">
                <a:latin typeface="Times New Roman" pitchFamily="18" charset="0"/>
                <a:cs typeface="Times New Roman" pitchFamily="18" charset="0"/>
              </a:rPr>
              <a:t>; третье основывается </a:t>
            </a:r>
            <a:r>
              <a:rPr lang="ru-RU" sz="1600" b="1" dirty="0" smtClean="0">
                <a:latin typeface="Times New Roman" pitchFamily="18" charset="0"/>
                <a:cs typeface="Times New Roman" pitchFamily="18" charset="0"/>
              </a:rPr>
              <a:t>на ценности и привлекательности для ребенка отдельных литературных персонажей</a:t>
            </a:r>
            <a:r>
              <a:rPr lang="ru-RU" sz="1600" dirty="0" smtClean="0">
                <a:latin typeface="Times New Roman" pitchFamily="18" charset="0"/>
                <a:cs typeface="Times New Roman" pitchFamily="18" charset="0"/>
              </a:rPr>
              <a:t>.</a:t>
            </a:r>
          </a:p>
          <a:p>
            <a:pPr algn="just"/>
            <a:r>
              <a:rPr lang="ru-RU" sz="1600" dirty="0" smtClean="0">
                <a:latin typeface="Times New Roman" pitchFamily="18" charset="0"/>
                <a:cs typeface="Times New Roman" pitchFamily="18" charset="0"/>
              </a:rPr>
              <a:t>      Кроме того, говоря об усвоении правил столового этикета, которые включают в себя орудийные действия, необходимо коснуться вопроса </a:t>
            </a:r>
            <a:r>
              <a:rPr lang="ru-RU" sz="1600" b="1" dirty="0" smtClean="0">
                <a:latin typeface="Times New Roman" pitchFamily="18" charset="0"/>
                <a:cs typeface="Times New Roman" pitchFamily="18" charset="0"/>
              </a:rPr>
              <a:t>развития мелкой моторики и координации частей тела ребенка</a:t>
            </a:r>
            <a:r>
              <a:rPr lang="ru-RU" sz="1600" dirty="0" smtClean="0">
                <a:latin typeface="Times New Roman" pitchFamily="18" charset="0"/>
                <a:cs typeface="Times New Roman" pitchFamily="18" charset="0"/>
              </a:rPr>
              <a:t>. Уровень их развития имеет важное значение в формировании ручной умелости. </a:t>
            </a:r>
          </a:p>
          <a:p>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25" presetClass="entr" presetSubtype="0" fill="hold" grpId="0" nodeType="with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3">
                                            <p:txEl>
                                              <p:pRg st="0" end="0"/>
                                            </p:txEl>
                                          </p:spTgt>
                                        </p:tgtEl>
                                      </p:cBhvr>
                                    </p:animEffect>
                                  </p:childTnLst>
                                </p:cTn>
                              </p:par>
                              <p:par>
                                <p:cTn id="22" presetID="25" presetClass="entr" presetSubtype="0" fill="hold" grpId="0" nodeType="with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3">
                                            <p:txEl>
                                              <p:pRg st="1" end="1"/>
                                            </p:txEl>
                                          </p:spTgt>
                                        </p:tgtEl>
                                      </p:cBhvr>
                                    </p:animEffect>
                                  </p:childTnLst>
                                </p:cTn>
                              </p:par>
                              <p:par>
                                <p:cTn id="32" presetID="25" presetClass="entr" presetSubtype="0" fill="hold" grpId="0" nodeType="withEffect">
                                  <p:stCondLst>
                                    <p:cond delay="0"/>
                                  </p:stCondLst>
                                  <p:childTnLst>
                                    <p:set>
                                      <p:cBhvr>
                                        <p:cTn id="33" dur="1" fill="hold">
                                          <p:stCondLst>
                                            <p:cond delay="0"/>
                                          </p:stCondLst>
                                        </p:cTn>
                                        <p:tgtEl>
                                          <p:spTgt spid="3">
                                            <p:txEl>
                                              <p:pRg st="2" end="2"/>
                                            </p:txEl>
                                          </p:spTgt>
                                        </p:tgtEl>
                                        <p:attrNameLst>
                                          <p:attrName>style.visibility</p:attrName>
                                        </p:attrNameLst>
                                      </p:cBhvr>
                                      <p:to>
                                        <p:strVal val="visible"/>
                                      </p:to>
                                    </p:set>
                                    <p:anim calcmode="lin" valueType="num">
                                      <p:cBhvr>
                                        <p:cTn id="34"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37"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990</TotalTime>
  <Words>659</Words>
  <Application>Microsoft Office PowerPoint</Application>
  <PresentationFormat>Экран (4:3)</PresentationFormat>
  <Paragraphs>93</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Изящная</vt:lpstr>
      <vt:lpstr>Консультация для воспитателей на тему:  </vt:lpstr>
      <vt:lpstr>Категориальный аппарат</vt:lpstr>
      <vt:lpstr>Актуальность    Ребенок – существо социальное с самого рождения.  Вначале он имитирует поведение взрослых. затем принимает на себя какую-либо роль.  На следующем этапе ребенок уже предвидит социальные ожидания окружающих и их реакцию на его действия в избранной роли. Таким образом, механизм взаимодействия с окружающей социальной действительностью заключается в пополнении «своего репертуара» различными ролями. Взрослеть – это определяться в системе социальных ролей.  Одной из первых социальных ролей, которую ребенок берет на себя  является роль культурного человека, принимающего пищу. Правильное исполнение этой роли придает уверенность, помогает не растеряться на торжественном банкете или праздничном приеме, дает возможность творчески применять свои знания и умения в нестандартных ситуациях. Кроме того, человек, умеющий вести себя за столом, выглядит красивым и привлекательным, оставляет приятное впечатление о себе.            Несмотря на банальность, тема остается актуальной и сегодня. Именно поэтому я хотела уделить особое внимание обучению дошкольников  столовому этикету.   Поведение человека во время приема пищи регулируется правилами столового этикета, поэтому для успешного овладения детьми роли культурного человека за столом необходимо организовать обучение этим правилам.  </vt:lpstr>
      <vt:lpstr>В настоящее время правила столового этикета стали общепринятыми формулами поведения во время приема пищи. Их можно условно разделить на несколько групп:</vt:lpstr>
      <vt:lpstr>Слайд 5</vt:lpstr>
      <vt:lpstr>3. Что, чем и как есть</vt:lpstr>
      <vt:lpstr>4. Как общаться за столом</vt:lpstr>
      <vt:lpstr>5. Как правильно и красиво сервировать стол</vt:lpstr>
      <vt:lpstr>Проблемы в овладении этикетом </vt:lpstr>
      <vt:lpstr>В связи с этим обучение правилам столового этикета необходимо сочетать с занятиями по развитию мелкой моторики.</vt:lpstr>
      <vt:lpstr>ЗАДАЧИ:</vt:lpstr>
      <vt:lpstr>Слайд 12</vt:lpstr>
      <vt:lpstr>Слайд 13</vt:lpstr>
      <vt:lpstr>Слайд 14</vt:lpstr>
      <vt:lpstr>Слайд 15</vt:lpstr>
      <vt:lpstr>ОСНОВНЫЕ МЕТОДЫ И ПРИЕМЫ, ИСПОЛЬЗУЕМЫЕ НА ЗАНЯТИЯХ ПО ЭТИКЕТУ</vt:lpstr>
      <vt:lpstr>9. Наглядные приемы    </vt:lpstr>
      <vt:lpstr>10. Практические действия детей     </vt:lpstr>
      <vt:lpstr>Сервировка стола по схеме , составление схемы сервировки стола</vt:lpstr>
      <vt:lpstr>  ТРЕБОВАНИЕ К ВОСПИТАТЕЛЮ </vt:lpstr>
      <vt:lpstr>Слайд 21</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Консультация для воспитателей на тему:</dc:title>
  <dc:creator>Эмиль</dc:creator>
  <cp:lastModifiedBy>Эмиль</cp:lastModifiedBy>
  <cp:revision>98</cp:revision>
  <dcterms:created xsi:type="dcterms:W3CDTF">2015-02-04T04:12:36Z</dcterms:created>
  <dcterms:modified xsi:type="dcterms:W3CDTF">2015-04-25T21:45:58Z</dcterms:modified>
</cp:coreProperties>
</file>