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6" r:id="rId15"/>
    <p:sldId id="277" r:id="rId16"/>
    <p:sldId id="274" r:id="rId17"/>
    <p:sldId id="280" r:id="rId18"/>
    <p:sldId id="268" r:id="rId19"/>
    <p:sldId id="281" r:id="rId20"/>
    <p:sldId id="275" r:id="rId21"/>
    <p:sldId id="269" r:id="rId22"/>
    <p:sldId id="270" r:id="rId23"/>
    <p:sldId id="271" r:id="rId24"/>
    <p:sldId id="278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7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9AFC4-5921-4739-A777-DDD45C75A944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7A3D9-93B5-4629-BECC-03FD9D59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slideLayout" Target="../slideLayouts/slideLayout8.xml"/><Relationship Id="rId7" Type="http://schemas.openxmlformats.org/officeDocument/2006/relationships/hyperlink" Target="http://u.to/4m7fAQ" TargetMode="Externa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jpeg"/><Relationship Id="rId11" Type="http://schemas.openxmlformats.org/officeDocument/2006/relationships/image" Target="../media/image37.wmf"/><Relationship Id="rId5" Type="http://schemas.openxmlformats.org/officeDocument/2006/relationships/hyperlink" Target="http://u.to/3W7fAQ" TargetMode="External"/><Relationship Id="rId10" Type="http://schemas.openxmlformats.org/officeDocument/2006/relationships/image" Target="../media/image36.jpeg"/><Relationship Id="rId4" Type="http://schemas.openxmlformats.org/officeDocument/2006/relationships/image" Target="../media/image33.jpeg"/><Relationship Id="rId9" Type="http://schemas.openxmlformats.org/officeDocument/2006/relationships/hyperlink" Target="http://u.to/7W7fAQ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raditio-ru.org/wiki/%D0%A4%D0%B0%D0%B9%D0%BB:MezenskayaRospis1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jpeg"/><Relationship Id="rId5" Type="http://schemas.openxmlformats.org/officeDocument/2006/relationships/hyperlink" Target="http://mezenart.ru/tuesok.htm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traditio-ru.org/wiki/%D0%A4%D0%B0%D0%B9%D0%BB:MezenskayaRospis2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" TargetMode="External"/><Relationship Id="rId7" Type="http://schemas.openxmlformats.org/officeDocument/2006/relationships/hyperlink" Target="http://texnomagia.ru/forum/3-369-1" TargetMode="External"/><Relationship Id="rId2" Type="http://schemas.openxmlformats.org/officeDocument/2006/relationships/hyperlink" Target="http://fb.ru/article/147000/simvolika-i-elementyi-mezenskoy-rospisi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kudesa.ru/masterklassy/mezenskaya-rospis.html" TargetMode="External"/><Relationship Id="rId5" Type="http://schemas.openxmlformats.org/officeDocument/2006/relationships/hyperlink" Target="http://dekor.nm.ru/Mezen/Mezen.htm" TargetMode="External"/><Relationship Id="rId4" Type="http://schemas.openxmlformats.org/officeDocument/2006/relationships/hyperlink" Target="http://mnenie.zhulebertsyi.ru/post/2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olgerd.ru/images/ypWpIs0u8_w.jpg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olgerd.ru/images/vw5IUvdq2Xc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3166120" cy="6408711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Урок в 5 классе по теме: </a:t>
            </a:r>
            <a:r>
              <a:rPr lang="ru-RU" dirty="0" err="1" smtClean="0">
                <a:solidFill>
                  <a:srgbClr val="C00000"/>
                </a:solidFill>
              </a:rPr>
              <a:t>Мезеньская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роспись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725144"/>
            <a:ext cx="2736304" cy="135254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Учитель изобразительного искусства: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Остова Тамара </a:t>
            </a:r>
            <a:r>
              <a:rPr lang="ru-RU" dirty="0">
                <a:solidFill>
                  <a:schemeClr val="bg1"/>
                </a:solidFill>
              </a:rPr>
              <a:t>А</a:t>
            </a:r>
            <a:r>
              <a:rPr lang="ru-RU" dirty="0" smtClean="0">
                <a:solidFill>
                  <a:schemeClr val="bg1"/>
                </a:solidFill>
              </a:rPr>
              <a:t>натольевна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www.perunica.ru/uploads/posts/2009-12/1260894037_00_oblozhk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8721" y="1372020"/>
            <a:ext cx="4805696" cy="3144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44705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ГБОУ СОШ № 591 Невского района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Санкт-Петербурга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Сила ветра и огня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008313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Символика мезенской росписи включает в себя также знаки воздуха и огня. Эти стихии многое значат. Воздух сродни Духу Божьему, положившему начало всей жизни, а огонь близок по значению к Солнцу. Мезенские мастера обозначали воздух короткими штрихами, окружавшими персонажей. Ветер же далеко не всегда был дружественной стихией для охотников и земледельцев. Чтобы он «не вышел из-под контроля» и из необузданной разрушающей силы превратился в подчиненную и созидательную, мастера изображали его «пойманным»: размещали короткие черточки как бы надетыми на скрещенные линии. Изображение огня могло напоминать рисунок солнца, а иногда его обозначали спиралью. Спираль как символ используется во многих культурах мира, двойная спираль выражает единство двух начал – женского и мужского.</a:t>
            </a:r>
          </a:p>
          <a:p>
            <a:endParaRPr lang="ru-RU" dirty="0"/>
          </a:p>
        </p:txBody>
      </p:sp>
      <p:pic>
        <p:nvPicPr>
          <p:cNvPr id="15362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0030" y="4500570"/>
            <a:ext cx="5393970" cy="1071570"/>
          </a:xfrm>
          <a:prstGeom prst="rect">
            <a:avLst/>
          </a:prstGeom>
          <a:noFill/>
        </p:spPr>
      </p:pic>
      <p:pic>
        <p:nvPicPr>
          <p:cNvPr id="15364" name="Picture 4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432" y="3286124"/>
            <a:ext cx="5753568" cy="1143008"/>
          </a:xfrm>
          <a:prstGeom prst="rect">
            <a:avLst/>
          </a:prstGeom>
          <a:noFill/>
        </p:spPr>
      </p:pic>
      <p:pic>
        <p:nvPicPr>
          <p:cNvPr id="15366" name="Picture 6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0030" y="5572140"/>
            <a:ext cx="5393970" cy="1071570"/>
          </a:xfrm>
          <a:prstGeom prst="rect">
            <a:avLst/>
          </a:prstGeom>
          <a:noFill/>
        </p:spPr>
      </p:pic>
      <p:pic>
        <p:nvPicPr>
          <p:cNvPr id="15368" name="Picture 8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57166"/>
            <a:ext cx="1666875" cy="283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Символика животного и растительного мира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Другие значимые образы мезенской росписи – деревья, птицы, лоси, кони, олени, снег и холод, который сопровождает жизнь северных народов большую часть года.</a:t>
            </a:r>
          </a:p>
          <a:p>
            <a:endParaRPr lang="ru-RU" sz="1800" dirty="0"/>
          </a:p>
        </p:txBody>
      </p:sp>
      <p:pic>
        <p:nvPicPr>
          <p:cNvPr id="29698" name="Picture 2" descr="художественная роспись по дереву мезенская роспис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290"/>
            <a:ext cx="4757748" cy="6385399"/>
          </a:xfrm>
          <a:prstGeom prst="rect">
            <a:avLst/>
          </a:prstGeom>
          <a:noFill/>
        </p:spPr>
      </p:pic>
      <p:pic>
        <p:nvPicPr>
          <p:cNvPr id="29700" name="Picture 4" descr="изделия мезенских мастер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500438"/>
            <a:ext cx="3143272" cy="3165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Елки и другие деревья художники писали традиционно: вертикальная палочка снабжалась штрихами-ветвями, нередко они были изогнуты плавными дугами, дерево всегда изображали либо с корнями, либо растущим на земле. Холод художник мог условно изобразить вертикальной линией, на которую часто были нанизаны перпендикулярные короткие штрихи. И, конечно, в ходу были разнообразные снежинки.</a:t>
            </a:r>
          </a:p>
          <a:p>
            <a:endParaRPr lang="ru-RU" dirty="0"/>
          </a:p>
        </p:txBody>
      </p:sp>
      <p:pic>
        <p:nvPicPr>
          <p:cNvPr id="24578" name="Picture 2" descr="http://img-fotki.yandex.ru/get/5624/125705038.22/0_a1287_fcfb3ca4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5412" y="857232"/>
            <a:ext cx="5444266" cy="5072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Птицы – предвестники счастья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Птицы в народной культуре обещают богатство и благо, связаны со светом и добрыми силами. Любимые персонажи мезенских мастеров – лебеди и утки. Лебедь связан со стихиями воздуха и воды, его рисовали продолговатым, с изящно изогнутой длинной шеей. Утка указывает на культ солнца – она прячет дневное светило на ночь под землю или в воду, чтобы не нарушился мировой порядок. Ее рисовали в виде слегка вытянутого круга с более короткой петелькой-шейкой</a:t>
            </a:r>
          </a:p>
          <a:p>
            <a:endParaRPr lang="ru-RU" dirty="0"/>
          </a:p>
        </p:txBody>
      </p:sp>
      <p:pic>
        <p:nvPicPr>
          <p:cNvPr id="23554" name="Picture 2" descr="http://s45.radikal.ru/i108/0809/70/e073df8682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85728"/>
            <a:ext cx="5238787" cy="3929090"/>
          </a:xfrm>
          <a:prstGeom prst="rect">
            <a:avLst/>
          </a:prstGeom>
          <a:noFill/>
        </p:spPr>
      </p:pic>
      <p:pic>
        <p:nvPicPr>
          <p:cNvPr id="23556" name="Picture 4" descr="http://img-fotki.yandex.ru/get/6439/125705038.23/0_a1292_1e62b0ee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429132"/>
            <a:ext cx="3071834" cy="2303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-fotki.yandex.ru/get/6437/125705038.22/0_a1288_a28a3070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4357718" cy="6019807"/>
          </a:xfrm>
          <a:prstGeom prst="rect">
            <a:avLst/>
          </a:prstGeom>
          <a:noFill/>
        </p:spPr>
      </p:pic>
      <p:pic>
        <p:nvPicPr>
          <p:cNvPr id="33796" name="Picture 4" descr="http://img-fotki.yandex.ru/get/5630/125705038.22/0_a1289_18d0c45a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20" y="285728"/>
            <a:ext cx="4286280" cy="3071834"/>
          </a:xfrm>
          <a:prstGeom prst="rect">
            <a:avLst/>
          </a:prstGeom>
          <a:noFill/>
        </p:spPr>
      </p:pic>
      <p:pic>
        <p:nvPicPr>
          <p:cNvPr id="11266" name="Picture 2" descr="http://im0-tub-ru.yandex.net/i?id=d5f5152f4e3b37c582848fa24da5d464-02-144&amp;n=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143380"/>
            <a:ext cx="4044309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-fotki.yandex.ru/get/5643/125705038.23/0_a128f_8dad0b29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650085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/>
              <a:t>. Туловище птиц представляло собой в росписи ярко-красный густой мазок с волнистыми штрихами, обозначавшими обобщенно хвост. В мезенских творениях уточка часто соседствует с лошадью, тоже связанной с обожествлением солнца. Конь, по фольклорно-языческим представлениям, утром возводит солнышко на небосвод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4" descr="http://img-fotki.yandex.ru/get/4118/125705038.22/0_a1279_13ae715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28604"/>
            <a:ext cx="4856313" cy="4848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785" y="714356"/>
            <a:ext cx="8698579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Лошади и олени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142984"/>
            <a:ext cx="3008313" cy="4911741"/>
          </a:xfrm>
        </p:spPr>
        <p:txBody>
          <a:bodyPr/>
          <a:lstStyle/>
          <a:p>
            <a:r>
              <a:rPr lang="ru-RU" dirty="0" smtClean="0"/>
              <a:t>Конь - главная фигура в творчестве мезенских авторов. Он имеет значение оберега, символизирует семейные ценности, благополучие и счастье. Условность изображения, а также подрисованные к ногам в нижней части перышки, намекали на неземное происхождение этих героев, которым отдавала особое предпочтение мезенская роспись. Лошадь раскрашивали в красный цвет или штриховали мелкой решеточкой, реже контуры заполняли черной краской.</a:t>
            </a:r>
          </a:p>
          <a:p>
            <a:endParaRPr lang="ru-RU" dirty="0"/>
          </a:p>
        </p:txBody>
      </p:sp>
      <p:pic>
        <p:nvPicPr>
          <p:cNvPr id="22530" name="Picture 2" descr="символы мезенской роспи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85728"/>
            <a:ext cx="5267336" cy="3421055"/>
          </a:xfrm>
          <a:prstGeom prst="rect">
            <a:avLst/>
          </a:prstGeom>
          <a:noFill/>
        </p:spPr>
      </p:pic>
      <p:pic>
        <p:nvPicPr>
          <p:cNvPr id="21508" name="Picture 4" descr="http://img-fotki.yandex.ru/get/6102/31834806.1/0_6ccf0_281e2555_S.jpg">
            <a:hlinkClick r:id="rId5" tooltip="http://fotki.yandex.ru/users/mudrik-natalya/view/445680/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9" y="4013860"/>
            <a:ext cx="2714612" cy="2642223"/>
          </a:xfrm>
          <a:prstGeom prst="rect">
            <a:avLst/>
          </a:prstGeom>
          <a:noFill/>
        </p:spPr>
      </p:pic>
      <p:pic>
        <p:nvPicPr>
          <p:cNvPr id="21512" name="Picture 8" descr="http://img-fotki.yandex.ru/get/6202/31834806.1/0_6ccf2_67deaf15_S.jpg">
            <a:hlinkClick r:id="rId7" tooltip="http://fotki.yandex.ru/users/mudrik-natalya/view/445682/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4258155"/>
            <a:ext cx="3071834" cy="2314117"/>
          </a:xfrm>
          <a:prstGeom prst="rect">
            <a:avLst/>
          </a:prstGeom>
          <a:noFill/>
        </p:spPr>
      </p:pic>
      <p:pic>
        <p:nvPicPr>
          <p:cNvPr id="21516" name="Picture 12" descr="http://img-fotki.yandex.ru/get/6203/31834806.1/0_6ccf8_66dfa333_S.jpg">
            <a:hlinkClick r:id="rId9" tooltip="http://fotki.yandex.ru/users/mudrik-natalya/view/445688/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68" y="4000494"/>
            <a:ext cx="2714644" cy="2714644"/>
          </a:xfrm>
          <a:prstGeom prst="rect">
            <a:avLst/>
          </a:prstGeom>
          <a:noFill/>
        </p:spPr>
      </p:pic>
    </p:spTree>
    <p:controls>
      <mc:AlternateContent xmlns:mc="http://schemas.openxmlformats.org/markup-compatibility/2006">
        <mc:Choice xmlns:v="urn:schemas-microsoft-com:vml" Requires="v">
          <p:control spid="21507" name="DefaultOcx" r:id="rId2" imgW="914400" imgH="228600"/>
        </mc:Choice>
        <mc:Fallback>
          <p:control name="DefaultOcx" r:id="rId2" imgW="914400" imgH="22860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2315" y="2571720"/>
            <a:ext cx="5051685" cy="4286280"/>
          </a:xfrm>
          <a:prstGeom prst="rect">
            <a:avLst/>
          </a:prstGeom>
          <a:noFill/>
        </p:spPr>
      </p:pic>
      <p:pic>
        <p:nvPicPr>
          <p:cNvPr id="38916" name="Picture 4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285728"/>
            <a:ext cx="412554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/>
          <a:lstStyle/>
          <a:p>
            <a:r>
              <a:rPr lang="ru-RU" sz="1600" b="1" dirty="0"/>
              <a:t>Мезенская роспись</a:t>
            </a:r>
            <a:r>
              <a:rPr lang="ru-RU" sz="1600" dirty="0"/>
              <a:t> возникла в начале XIX века в низовьях реки Мезень Архангельской области. Ею расписывали различную домашнюю утварь — прялки, ковши, короба, сундуки, </a:t>
            </a:r>
            <a:r>
              <a:rPr lang="ru-RU" sz="1600" dirty="0" smtClean="0"/>
              <a:t>шкатулки</a:t>
            </a:r>
            <a:endParaRPr lang="ru-RU" sz="1600" dirty="0"/>
          </a:p>
          <a:p>
            <a:endParaRPr lang="ru-RU" dirty="0"/>
          </a:p>
        </p:txBody>
      </p:sp>
      <p:pic>
        <p:nvPicPr>
          <p:cNvPr id="30722" name="Picture 2" descr="MezenskayaRospis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643314"/>
            <a:ext cx="3429024" cy="2777509"/>
          </a:xfrm>
          <a:prstGeom prst="rect">
            <a:avLst/>
          </a:prstGeom>
          <a:noFill/>
        </p:spPr>
      </p:pic>
      <p:pic>
        <p:nvPicPr>
          <p:cNvPr id="30724" name="Picture 4" descr="http://img-fotki.yandex.ru/get/4127/125705038.23/0_a1297_8b996157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14290"/>
            <a:ext cx="4762500" cy="3819525"/>
          </a:xfrm>
          <a:prstGeom prst="rect">
            <a:avLst/>
          </a:prstGeom>
          <a:noFill/>
        </p:spPr>
      </p:pic>
      <p:pic>
        <p:nvPicPr>
          <p:cNvPr id="38914" name="Picture 2" descr="5[1]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4214818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-fotki.yandex.ru/get/5630/125705038.23/0_a1293_b06179e8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3810000" cy="5610225"/>
          </a:xfrm>
          <a:prstGeom prst="rect">
            <a:avLst/>
          </a:prstGeom>
          <a:noFill/>
        </p:spPr>
      </p:pic>
      <p:pic>
        <p:nvPicPr>
          <p:cNvPr id="3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52"/>
            <a:ext cx="3872987" cy="3286172"/>
          </a:xfrm>
          <a:prstGeom prst="rect">
            <a:avLst/>
          </a:prstGeom>
          <a:noFill/>
        </p:spPr>
      </p:pic>
      <p:pic>
        <p:nvPicPr>
          <p:cNvPr id="4" name="Picture 4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357538"/>
            <a:ext cx="412554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/>
          <a:lstStyle/>
          <a:p>
            <a:pPr algn="just"/>
            <a:r>
              <a:rPr lang="ru-RU" dirty="0" smtClean="0"/>
              <a:t>Олени и лоси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3008313" cy="4000529"/>
          </a:xfrm>
        </p:spPr>
        <p:txBody>
          <a:bodyPr/>
          <a:lstStyle/>
          <a:p>
            <a:r>
              <a:rPr lang="ru-RU" sz="1800" dirty="0" smtClean="0"/>
              <a:t>Олени или лоси олицетворяли счастье и появление чего-то нового. Задевая рогами тучи и облака, они могут вызвать дождь или бурю. Обычно художник схематично рисовал один выразительный рог, касающийся спины животного.</a:t>
            </a:r>
          </a:p>
          <a:p>
            <a:endParaRPr lang="ru-RU" dirty="0"/>
          </a:p>
        </p:txBody>
      </p:sp>
      <p:pic>
        <p:nvPicPr>
          <p:cNvPr id="6146" name="Picture 2" descr="Бочонок. Мезенская роспис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85728"/>
            <a:ext cx="4762517" cy="6317625"/>
          </a:xfrm>
          <a:prstGeom prst="rect">
            <a:avLst/>
          </a:prstGeom>
          <a:noFill/>
        </p:spPr>
      </p:pic>
      <p:pic>
        <p:nvPicPr>
          <p:cNvPr id="26626" name="Picture 2" descr="мезенская роспись орнаменты 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4"/>
            <a:ext cx="4211040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Красноречивый язык цвета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53578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Чем еще привлекает и завораживает мезенская роспись? Цвета, которыми пользовались древние «дизайнеры», поражают лаконичностью и эмоциональным накалом. Основную нагрузку несет на себе, конечно, графика, которую отличают всего два цвета – красный и черный. Образуя экспрессивный контраст, они не оставляют места для других оттенков столь знаковой живописи, какой является искусство мезенской росписи.</a:t>
            </a:r>
          </a:p>
          <a:p>
            <a:r>
              <a:rPr lang="ru-RU" dirty="0" smtClean="0"/>
              <a:t>Чтобы добыть красную охру, использовали глину. Порошок смешивали с растворенной в теплой воде смолой. Ее собирали с лиственниц. Черную краску готовили из сажи, тоже замешанной на смоле. Яркие красные пятна, окаймленные строгими черными контурами – типичный стиль мезенских искусников. Рисовали птичьим пером и измочаленным кончиком деревянной палочки.</a:t>
            </a:r>
          </a:p>
          <a:p>
            <a:endParaRPr lang="ru-RU" dirty="0"/>
          </a:p>
        </p:txBody>
      </p:sp>
      <p:pic>
        <p:nvPicPr>
          <p:cNvPr id="29698" name="Picture 2" descr="http://s42.radikal.ru/i096/0809/2b/611273340a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28"/>
            <a:ext cx="45720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MezenskayaRospis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3143272" cy="3876702"/>
          </a:xfrm>
          <a:prstGeom prst="rect">
            <a:avLst/>
          </a:prstGeom>
          <a:noFill/>
        </p:spPr>
      </p:pic>
      <p:pic>
        <p:nvPicPr>
          <p:cNvPr id="28676" name="Picture 4" descr="http://img-fotki.yandex.ru/get/4118/125705038.22/0_a1279_13ae715b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57166"/>
            <a:ext cx="5715000" cy="570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-fotki.yandex.ru/get/6429/125705038.23/0_a1296_d51a1dca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786742" cy="6242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00042"/>
            <a:ext cx="450059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0477"/>
            <a:ext cx="4786346" cy="6381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642918"/>
            <a:ext cx="7334299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471490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86805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01014" cy="584182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Истоки творчества наших предков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72074"/>
            <a:ext cx="7758138" cy="150019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Вдоль реки Мезень, протекающей по территории Коми АССР и Архангельской области и впадающей в Белое море, с древности жили народы, привыкшие смирять суровый характер величественной и дикой природы. Лес делился с людьми пушным зверьем и птицей, полноводная речка одаривала рыбой. Кони и олени были лучшими помощниками человека в промыслах и земледелии. Все эти образы не могли не найти места в мезенской росписи</a:t>
            </a:r>
            <a:endParaRPr lang="ru-RU" sz="1600" dirty="0"/>
          </a:p>
        </p:txBody>
      </p:sp>
      <p:pic>
        <p:nvPicPr>
          <p:cNvPr id="1026" name="Picture 2" descr="мезенской росписи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5857916" cy="440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90478"/>
            <a:ext cx="4429156" cy="6477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357166"/>
            <a:ext cx="8001053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102332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90580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357166"/>
            <a:ext cx="8001053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72494" cy="6054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86742" cy="5840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69" y="214290"/>
            <a:ext cx="4822065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интернет-ресурсы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928802"/>
            <a:ext cx="78581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hlinkClick r:id="rId2"/>
              </a:rPr>
              <a:t>Символика и элементы мезенской росписи - </a:t>
            </a:r>
            <a:r>
              <a:rPr lang="en-US" b="1" dirty="0">
                <a:hlinkClick r:id="rId2"/>
              </a:rPr>
              <a:t>FB.ru</a:t>
            </a:r>
            <a:endParaRPr lang="en-US" b="1" dirty="0"/>
          </a:p>
          <a:p>
            <a:r>
              <a:rPr lang="en-US" dirty="0" err="1" smtClean="0">
                <a:hlinkClick r:id="rId3"/>
              </a:rPr>
              <a:t>fb.ru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2"/>
              </a:rPr>
              <a:t>article</a:t>
            </a:r>
            <a:r>
              <a:rPr lang="en-US" dirty="0" smtClean="0">
                <a:hlinkClick r:id="rId2"/>
              </a:rPr>
              <a:t>/147000/</a:t>
            </a:r>
            <a:r>
              <a:rPr lang="en-US" dirty="0" err="1" smtClean="0">
                <a:hlinkClick r:id="rId2"/>
              </a:rPr>
              <a:t>simvolika-i-elementyi</a:t>
            </a:r>
            <a:r>
              <a:rPr lang="en-US" dirty="0" smtClean="0">
                <a:hlinkClick r:id="rId2"/>
              </a:rPr>
              <a:t>…</a:t>
            </a:r>
            <a:r>
              <a:rPr lang="en-US" b="1" dirty="0" err="1" smtClean="0">
                <a:hlinkClick r:id="rId2"/>
              </a:rPr>
              <a:t>rospis</a:t>
            </a:r>
            <a:r>
              <a:rPr lang="en-US" dirty="0" err="1" smtClean="0">
                <a:hlinkClick r:id="rId2"/>
              </a:rPr>
              <a:t>i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http://mnenie.zhulebertsyi.ru/post/21/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http://dekor.nm.ru/Mezen/Mezen.htm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6"/>
              </a:rPr>
              <a:t>http://www.kudesa.ru/masterklassy/mezenskaya-rospis.html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4429132"/>
            <a:ext cx="78715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hlinkClick r:id="rId7"/>
              </a:rPr>
              <a:t>http://texnomagia.ru/forum/3-369-1</a:t>
            </a:r>
            <a:endParaRPr lang="en-US" dirty="0" smtClean="0"/>
          </a:p>
          <a:p>
            <a:r>
              <a:rPr lang="en-US" i="1" dirty="0" smtClean="0"/>
              <a:t>http://www.perunica.ru/rukodelie/1562-mezenskaya-rospisistoriya-i-tradicii.html  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800600"/>
            <a:ext cx="3571900" cy="566738"/>
          </a:xfrm>
        </p:spPr>
        <p:txBody>
          <a:bodyPr>
            <a:normAutofit fontScale="90000"/>
          </a:bodyPr>
          <a:lstStyle/>
          <a:p>
            <a:r>
              <a:rPr lang="ru-RU" dirty="0"/>
              <a:t>Главная среди вещей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367338"/>
            <a:ext cx="7786742" cy="804862"/>
          </a:xfrm>
        </p:spPr>
        <p:txBody>
          <a:bodyPr>
            <a:noAutofit/>
          </a:bodyPr>
          <a:lstStyle/>
          <a:p>
            <a:r>
              <a:rPr lang="ru-RU" sz="1600" dirty="0" smtClean="0"/>
              <a:t>Самыми популярными предметами для росписи у местных мастеров были прялки. Изящные и тонкие, они целиком вырезались из дерева – березки или ели с загибом ствола. Поверхность прялки не грунтовали, по коричнево-золотистому цвету писали красные фигурки, заключая их в тонкий черный контур.</a:t>
            </a:r>
          </a:p>
          <a:p>
            <a:endParaRPr lang="ru-RU" sz="1600" dirty="0"/>
          </a:p>
        </p:txBody>
      </p:sp>
      <p:pic>
        <p:nvPicPr>
          <p:cNvPr id="15362" name="Picture 2" descr="мезенская роспись элементы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85728"/>
            <a:ext cx="4188193" cy="5066916"/>
          </a:xfrm>
          <a:prstGeom prst="rect">
            <a:avLst/>
          </a:prstGeom>
          <a:noFill/>
        </p:spPr>
      </p:pic>
      <p:pic>
        <p:nvPicPr>
          <p:cNvPr id="21506" name="Picture 2" descr="http://gorod.tomsk.ru/uploads/31439/1284620703/Mez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643338" cy="447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643446"/>
            <a:ext cx="5486400" cy="352424"/>
          </a:xfrm>
        </p:spPr>
        <p:txBody>
          <a:bodyPr>
            <a:normAutofit fontScale="90000"/>
          </a:bodyPr>
          <a:lstStyle/>
          <a:p>
            <a:r>
              <a:rPr lang="ru-RU" dirty="0"/>
              <a:t>Мезенская роспись: орнаменты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5000636"/>
            <a:ext cx="7572428" cy="1571636"/>
          </a:xfrm>
        </p:spPr>
        <p:txBody>
          <a:bodyPr>
            <a:normAutofit fontScale="62500" lnSpcReduction="20000"/>
          </a:bodyPr>
          <a:lstStyle/>
          <a:p>
            <a:r>
              <a:rPr lang="ru-RU" sz="2300" dirty="0" smtClean="0"/>
              <a:t>Спецификой рисунка на знаменитых прялках мезенских художников искусствоведы называют присутствие трех содержательных ярусов. Каждый из них представляет миры – небесный, земной и подземный. На нижнем ярусе нарисованы кони и олени, в среднем к ним присоединяются птицы, а верхний ярус заполнен изображениями одних пернатых. Возможно, присутствие коней и оленей в нижнем ярусе обозначает, что это мир не только живых, но и мертвых. Кони у древних народов были связаны с погребальным культом. Границами ярусов являются горизонтальные полосы, внутри которых располагаются узоры. Изюминка этих узоров – геометрические фигуры, которыми и отличается мезенская роспись.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18434" name="Picture 2" descr="история мезенской росписи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14290"/>
            <a:ext cx="3248025" cy="4333875"/>
          </a:xfrm>
          <a:prstGeom prst="rect">
            <a:avLst/>
          </a:prstGeom>
          <a:noFill/>
        </p:spPr>
      </p:pic>
      <p:pic>
        <p:nvPicPr>
          <p:cNvPr id="20484" name="Picture 4" descr="http://m-der.ru/uploadedFiles/images/katalog/xod/rospis/ros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42852"/>
            <a:ext cx="3056171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Отголоски язычества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214950"/>
            <a:ext cx="7572428" cy="12858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Ученые предполагают, что раньше художники пользовались не кистью, а резцом. Этим и объясняется геометрический характер орнамента. Поскольку в резьбе по дереву орнаменты более несли идею оберега, нежели украшения, они могли выражать языческую символику. Стихии и светила наши предки возводили в ранг божеств, немудрено, что присутствие этих знаков на ритуальных предметах и предметах быта обозначало нечто большее, чем просто радующий глаз рисунок </a:t>
            </a:r>
            <a:endParaRPr lang="ru-RU" dirty="0"/>
          </a:p>
        </p:txBody>
      </p:sp>
      <p:pic>
        <p:nvPicPr>
          <p:cNvPr id="17410" name="Picture 2" descr="мезенская роспись элементы роспис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85728"/>
            <a:ext cx="2357454" cy="4442056"/>
          </a:xfrm>
          <a:prstGeom prst="rect">
            <a:avLst/>
          </a:prstGeom>
          <a:noFill/>
        </p:spPr>
      </p:pic>
      <p:pic>
        <p:nvPicPr>
          <p:cNvPr id="6" name="Picture 2" descr="http://m-der.ru/uploadedFiles/images/katalog/xod/rospis/ros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14290"/>
            <a:ext cx="3221713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Значимость солнца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Солнце</a:t>
            </a:r>
            <a:r>
              <a:rPr lang="ru-RU" sz="1600" dirty="0" smtClean="0"/>
              <a:t> в художественном пространстве, присутствие солнечных знаков имело значение амулета.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 Миры-ярусы </a:t>
            </a:r>
            <a:r>
              <a:rPr lang="ru-RU" sz="1600" dirty="0" smtClean="0"/>
              <a:t>на прялках мезенской росписи содержали изображение солнца во всех трех рядах. Его изображали в виде заключенного в окружность крестика. Для того чтобы передать на рисунке ход солнца по небосклону, ряд кружочков с крестом внутри соединяли плавными диагональными линиями, иногда впечатления движущегося солнца достигали при помощи вписанных в окружность дугообразных черточек-спиц.</a:t>
            </a:r>
          </a:p>
          <a:p>
            <a:endParaRPr lang="ru-RU" dirty="0"/>
          </a:p>
        </p:txBody>
      </p:sp>
      <p:pic>
        <p:nvPicPr>
          <p:cNvPr id="6" name="Picture 2" descr="http://solgerd.ru/images/ypWpIs0u8_w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290"/>
            <a:ext cx="3357586" cy="6383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Земля-кормилица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14884"/>
            <a:ext cx="8186766" cy="178595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Символом плодородия были земля и семена. Ромбики, треугольники и квадраты, пустые внутри, обозначали вспаханную землю, а символом засеянной земли были помещенные внутрь полых фигур точки и овалы. Иногда ромбики и квадраты расчерчивали на четыре и больше частей, украшали различными элементами в виде черточек и завитушек. Зернышки имели вид почти круглой маленькой фигурки либо вытянутого эллипса, полого, закрашенного или разделенного посередине линией. Прорастающее зерно рисовали как каплю, окруженную с обеих сторон изящными завитушками. Нередко в мезенской росписи можно увидеть изображение земли, прогретой солнцем и напитанной влагой, с ростками семян – все эти графические знаки умещались в искусно созданный квадрат либо ромб.</a:t>
            </a:r>
            <a:endParaRPr lang="ru-RU" dirty="0"/>
          </a:p>
        </p:txBody>
      </p:sp>
      <p:pic>
        <p:nvPicPr>
          <p:cNvPr id="19458" name="Picture 2" descr="мезенская роспись прялка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4786346" cy="3571900"/>
          </a:xfrm>
          <a:prstGeom prst="rect">
            <a:avLst/>
          </a:prstGeom>
          <a:noFill/>
        </p:spPr>
      </p:pic>
      <p:pic>
        <p:nvPicPr>
          <p:cNvPr id="17410" name="Picture 2" descr="http://solgerd.ru/images/vw5IUvdq2Xc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500042"/>
            <a:ext cx="3200400" cy="326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Водная стихия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Вода издавна считается олицетворением очищающей и одаривающей стихии. Не только в орнаментах, но и в сюжетных изображениях встречаются разбросанные вокруг объектов капли воды. Воду принято было изображать волнистой линией, завитками и перышками. Она могла находиться и в наполненном влагой небе, тогда над прямой горизонтальной линией, обозначавшей небесную твердь, вилась волнообразная линия воды, а дождь рисовали в виде вертикальных или диагональных волнистых палочек. Если хотели передать интенсивность дождевых потоков, то просто рисовали прямые диагональные черточки.</a:t>
            </a:r>
          </a:p>
          <a:p>
            <a:endParaRPr lang="ru-RU" dirty="0"/>
          </a:p>
        </p:txBody>
      </p:sp>
      <p:pic>
        <p:nvPicPr>
          <p:cNvPr id="16386" name="Picture 2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131"/>
          <a:stretch>
            <a:fillRect/>
          </a:stretch>
        </p:blipFill>
        <p:spPr bwMode="auto">
          <a:xfrm>
            <a:off x="4143372" y="214290"/>
            <a:ext cx="4816962" cy="1714512"/>
          </a:xfrm>
          <a:prstGeom prst="rect">
            <a:avLst/>
          </a:prstGeom>
          <a:noFill/>
        </p:spPr>
      </p:pic>
      <p:pic>
        <p:nvPicPr>
          <p:cNvPr id="16388" name="Picture 4" descr="Мезенская роспись.История и традиц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933251"/>
            <a:ext cx="3214710" cy="4721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1223</Words>
  <Application>Microsoft Office PowerPoint</Application>
  <PresentationFormat>Экран (4:3)</PresentationFormat>
  <Paragraphs>49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Урок в 5 классе по теме: Мезеньская роспись</vt:lpstr>
      <vt:lpstr>Презентация PowerPoint</vt:lpstr>
      <vt:lpstr>Истоки творчества наших предков </vt:lpstr>
      <vt:lpstr>Главная среди вещей </vt:lpstr>
      <vt:lpstr>Мезенская роспись: орнаменты </vt:lpstr>
      <vt:lpstr>Отголоски язычества </vt:lpstr>
      <vt:lpstr>Значимость солнца </vt:lpstr>
      <vt:lpstr>Земля-кормилица </vt:lpstr>
      <vt:lpstr>Водная стихия </vt:lpstr>
      <vt:lpstr>Сила ветра и огня </vt:lpstr>
      <vt:lpstr>Символика животного и растительного мира </vt:lpstr>
      <vt:lpstr>Презентация PowerPoint</vt:lpstr>
      <vt:lpstr>Птицы – предвестники счастья </vt:lpstr>
      <vt:lpstr>Презентация PowerPoint</vt:lpstr>
      <vt:lpstr>Презентация PowerPoint</vt:lpstr>
      <vt:lpstr>птицы</vt:lpstr>
      <vt:lpstr>Презентация PowerPoint</vt:lpstr>
      <vt:lpstr>Лошади и олени </vt:lpstr>
      <vt:lpstr>Презентация PowerPoint</vt:lpstr>
      <vt:lpstr>Презентация PowerPoint</vt:lpstr>
      <vt:lpstr>Олени и лоси</vt:lpstr>
      <vt:lpstr>Красноречивый язык цвета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Мезеньская роспись</dc:title>
  <dc:creator>212</dc:creator>
  <cp:lastModifiedBy>Samsung</cp:lastModifiedBy>
  <cp:revision>15</cp:revision>
  <dcterms:created xsi:type="dcterms:W3CDTF">2015-02-04T10:06:53Z</dcterms:created>
  <dcterms:modified xsi:type="dcterms:W3CDTF">2015-04-26T17:16:52Z</dcterms:modified>
</cp:coreProperties>
</file>