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application/vnd.openxmlformats-officedocument.vmlDrawing" Extension="vml"/>
  <Default ContentType="application/msword" Extension="doc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chart+xml" PartName="/ppt/charts/chart1.xml"/>
  <Override ContentType="application/vnd.openxmlformats-officedocument.themeOverride+xml" PartName="/ppt/theme/themeOverr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6" r:id="rId1"/>
  </p:sldMasterIdLst>
  <p:sldIdLst>
    <p:sldId id="256" r:id="rId2"/>
    <p:sldId id="294" r:id="rId3"/>
    <p:sldId id="306" r:id="rId4"/>
    <p:sldId id="269" r:id="rId5"/>
    <p:sldId id="271" r:id="rId6"/>
    <p:sldId id="270" r:id="rId7"/>
    <p:sldId id="289" r:id="rId8"/>
    <p:sldId id="290" r:id="rId9"/>
    <p:sldId id="288" r:id="rId10"/>
    <p:sldId id="291" r:id="rId11"/>
    <p:sldId id="292" r:id="rId12"/>
    <p:sldId id="272" r:id="rId13"/>
    <p:sldId id="296" r:id="rId14"/>
    <p:sldId id="303" r:id="rId15"/>
    <p:sldId id="309" r:id="rId16"/>
    <p:sldId id="310" r:id="rId17"/>
    <p:sldId id="311" r:id="rId18"/>
    <p:sldId id="274" r:id="rId19"/>
    <p:sldId id="277" r:id="rId20"/>
    <p:sldId id="324" r:id="rId21"/>
    <p:sldId id="325" r:id="rId22"/>
    <p:sldId id="323" r:id="rId23"/>
    <p:sldId id="278" r:id="rId24"/>
    <p:sldId id="326" r:id="rId25"/>
    <p:sldId id="322" r:id="rId26"/>
    <p:sldId id="279" r:id="rId27"/>
    <p:sldId id="317" r:id="rId28"/>
    <p:sldId id="281" r:id="rId29"/>
    <p:sldId id="282" r:id="rId30"/>
    <p:sldId id="319" r:id="rId31"/>
    <p:sldId id="286" r:id="rId32"/>
    <p:sldId id="295" r:id="rId33"/>
    <p:sldId id="315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4660"/>
  </p:normalViewPr>
  <p:slideViewPr>
    <p:cSldViewPr>
      <p:cViewPr>
        <p:scale>
          <a:sx n="82" d="100"/>
          <a:sy n="82" d="100"/>
        </p:scale>
        <p:origin x="-888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Elena\Documents\&#1082;&#1088;&#1091;&#1075;&#1086;&#1074;&#1072;&#1103;%20&#1076;&#1080;&#1072;&#1075;&#1088;&#1072;&#1084;&#1084;&#1072;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имеют сведения о здоровом образе жизни</c:v>
                </c:pt>
                <c:pt idx="1">
                  <c:v>проводят закаливание</c:v>
                </c:pt>
                <c:pt idx="2">
                  <c:v>проводят совместный досуг</c:v>
                </c:pt>
                <c:pt idx="3">
                  <c:v>причины заболеваний ребенка - недостаток знаний</c:v>
                </c:pt>
                <c:pt idx="4">
                  <c:v>внесли предложения для улучшения работы по ЗОЖ</c:v>
                </c:pt>
                <c:pt idx="5">
                  <c:v>мешает вести ЗОЖ - недостаток времени</c:v>
                </c:pt>
                <c:pt idx="6">
                  <c:v>считают свой образ жизни здоровым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0.55000000000000004</c:v>
                </c:pt>
                <c:pt idx="1">
                  <c:v>0.2</c:v>
                </c:pt>
                <c:pt idx="2">
                  <c:v>0.45</c:v>
                </c:pt>
                <c:pt idx="3">
                  <c:v>0.30000000000000032</c:v>
                </c:pt>
                <c:pt idx="4">
                  <c:v>0.55000000000000004</c:v>
                </c:pt>
                <c:pt idx="5">
                  <c:v>0.60000000000000064</c:v>
                </c:pt>
                <c:pt idx="6">
                  <c:v>0.60000000000000064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имеют сведения о здоровом образе жизни</c:v>
                </c:pt>
                <c:pt idx="1">
                  <c:v>проводят закаливание</c:v>
                </c:pt>
                <c:pt idx="2">
                  <c:v>проводят совместный досуг</c:v>
                </c:pt>
                <c:pt idx="3">
                  <c:v>причины заболеваний ребенка - недостаток знаний</c:v>
                </c:pt>
                <c:pt idx="4">
                  <c:v>внесли предложения для улучшения работы по ЗОЖ</c:v>
                </c:pt>
                <c:pt idx="5">
                  <c:v>мешает вести ЗОЖ - недостаток времени</c:v>
                </c:pt>
                <c:pt idx="6">
                  <c:v>считают свой образ жизни здоровым</c:v>
                </c:pt>
              </c:strCache>
            </c:strRef>
          </c:cat>
          <c:val>
            <c:numRef>
              <c:f>Лист1!$C$2:$C$8</c:f>
              <c:numCache>
                <c:formatCode>0%</c:formatCode>
                <c:ptCount val="7"/>
                <c:pt idx="0">
                  <c:v>0.8</c:v>
                </c:pt>
                <c:pt idx="1">
                  <c:v>0.30000000000000032</c:v>
                </c:pt>
                <c:pt idx="2">
                  <c:v>0.68</c:v>
                </c:pt>
                <c:pt idx="3">
                  <c:v>0.2</c:v>
                </c:pt>
                <c:pt idx="4">
                  <c:v>0.64000000000000123</c:v>
                </c:pt>
                <c:pt idx="5">
                  <c:v>0.4</c:v>
                </c:pt>
                <c:pt idx="6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7182976"/>
        <c:axId val="90459520"/>
        <c:axId val="0"/>
      </c:bar3DChart>
      <c:catAx>
        <c:axId val="117182976"/>
        <c:scaling>
          <c:orientation val="minMax"/>
        </c:scaling>
        <c:delete val="0"/>
        <c:axPos val="b"/>
        <c:majorTickMark val="out"/>
        <c:minorTickMark val="none"/>
        <c:tickLblPos val="nextTo"/>
        <c:crossAx val="90459520"/>
        <c:crosses val="autoZero"/>
        <c:auto val="1"/>
        <c:lblAlgn val="ctr"/>
        <c:lblOffset val="100"/>
        <c:noMultiLvlLbl val="0"/>
      </c:catAx>
      <c:valAx>
        <c:axId val="904595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71829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 w="57150">
      <a:solidFill>
        <a:srgbClr val="C00000"/>
      </a:solidFill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329D5D-2F0D-4F4F-978D-D29D39A97817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9907B4B-C2C2-4D7C-A87E-2C236ACA8A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54A0A0-41A0-4EB2-B4B9-98C8A96B6952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66798-4C13-4097-95CE-98614E3B0E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21AB4F-3FE5-4FAC-8846-FA09E1405026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9F6E8-ECBE-4692-80DB-6D72AAB304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286C0D-AB92-4D92-8F0E-72258C4C18F3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E489B84-AC31-4FE9-8C6D-067035ABD0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E018EE-485D-4E2C-A1D1-1C71D26F2295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1AA4B-91DA-447C-9AF1-24565A3D44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5685EB-F402-4DDC-8BF1-E1905817FBAC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5CCA4-0BBC-4B1B-ABD7-11D544FD7A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98FCFC-8116-4058-BF23-33F8F10221A2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E3DD538C-A36E-4DC2-8952-7C1E5D09FD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E49822-58AE-471B-9E34-2BA9DD3A7A23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31F11-BF2E-47ED-A4FF-FE11475680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EBCD9F-0192-4B36-8321-4C3EA04F5D00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EB96D-6BB3-48FC-B8D4-3F3CAB03D3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2DB164-CE02-4851-8490-3F101960A762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78A124-546C-4DE3-A154-A8754E0970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780A20-C3C0-435A-B5E1-E0C0DE7DC8BE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213804-8D10-4314-B590-B2DDDFB75A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5690A7C-1757-4C4A-9246-355D0C49A83A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EC91119-C3D3-4C17-A9E2-219849F86B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73" r:id="rId7"/>
    <p:sldLayoutId id="2147484374" r:id="rId8"/>
    <p:sldLayoutId id="2147484375" r:id="rId9"/>
    <p:sldLayoutId id="2147484376" r:id="rId10"/>
    <p:sldLayoutId id="214748437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 ?><Relationships xmlns="http://schemas.openxmlformats.org/package/2006/relationships"><Relationship Id="rId3" Target="../media/image25.jp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764704"/>
            <a:ext cx="8458200" cy="144016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Проект “За здоровьем  в детский сад!” 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5106988"/>
            <a:ext cx="87487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 свыше нам дано,</a:t>
            </a:r>
          </a:p>
          <a:p>
            <a:pPr algn="r" eaLnBrk="0" hangingPunct="0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Учись, малыш, беречь его.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8001" y="3861048"/>
            <a:ext cx="2996704" cy="2247528"/>
          </a:xfrm>
          <a:prstGeom prst="rect">
            <a:avLst/>
          </a:prstGeom>
          <a:noFill/>
          <a:ln w="190500" cap="sq">
            <a:solidFill>
              <a:srgbClr val="C8C6BD"/>
            </a:solidFill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3976" y="2492896"/>
            <a:ext cx="3413838" cy="2275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323850" y="1052513"/>
            <a:ext cx="8569325" cy="591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500" b="1" u="sng">
                <a:latin typeface="Constantia" pitchFamily="18" charset="0"/>
              </a:rPr>
              <a:t>Предполагаемый результат: </a:t>
            </a:r>
            <a:r>
              <a:rPr lang="ru-RU" sz="2500" u="sng">
                <a:latin typeface="Constantia" pitchFamily="18" charset="0"/>
              </a:rPr>
              <a:t/>
            </a:r>
            <a:br>
              <a:rPr lang="ru-RU" sz="2500" u="sng">
                <a:latin typeface="Constantia" pitchFamily="18" charset="0"/>
              </a:rPr>
            </a:br>
            <a:r>
              <a:rPr lang="ru-RU" sz="2500" i="1">
                <a:latin typeface="Constantia" pitchFamily="18" charset="0"/>
              </a:rPr>
              <a:t>Для детей:</a:t>
            </a:r>
            <a:r>
              <a:rPr lang="ru-RU" sz="2500">
                <a:latin typeface="Constantia" pitchFamily="18" charset="0"/>
              </a:rPr>
              <a:t/>
            </a:r>
            <a:br>
              <a:rPr lang="ru-RU" sz="2500">
                <a:latin typeface="Constantia" pitchFamily="18" charset="0"/>
              </a:rPr>
            </a:br>
            <a:r>
              <a:rPr lang="ru-RU" sz="2500">
                <a:latin typeface="Constantia" pitchFamily="18" charset="0"/>
              </a:rPr>
              <a:t>1) Сформированные навыки здорового образа жизни.</a:t>
            </a:r>
            <a:br>
              <a:rPr lang="ru-RU" sz="2500">
                <a:latin typeface="Constantia" pitchFamily="18" charset="0"/>
              </a:rPr>
            </a:br>
            <a:r>
              <a:rPr lang="ru-RU" sz="2500">
                <a:latin typeface="Constantia" pitchFamily="18" charset="0"/>
              </a:rPr>
              <a:t>2) Правильное физическое развитие детского организма, повышение его сопротивляемости инфекциям.</a:t>
            </a:r>
            <a:br>
              <a:rPr lang="ru-RU" sz="2500">
                <a:latin typeface="Constantia" pitchFamily="18" charset="0"/>
              </a:rPr>
            </a:br>
            <a:r>
              <a:rPr lang="ru-RU" sz="2500">
                <a:latin typeface="Constantia" pitchFamily="18" charset="0"/>
              </a:rPr>
              <a:t>3) Сформированность гигиенической культуры, наличие потребности в здоровом образе жизни и возможностей его обеспечения.</a:t>
            </a:r>
            <a:br>
              <a:rPr lang="ru-RU" sz="2500">
                <a:latin typeface="Constantia" pitchFamily="18" charset="0"/>
              </a:rPr>
            </a:br>
            <a:r>
              <a:rPr lang="ru-RU" sz="2500" i="1">
                <a:latin typeface="Constantia" pitchFamily="18" charset="0"/>
              </a:rPr>
              <a:t>Для родителей:</a:t>
            </a:r>
            <a:r>
              <a:rPr lang="ru-RU" sz="2500">
                <a:latin typeface="Constantia" pitchFamily="18" charset="0"/>
              </a:rPr>
              <a:t/>
            </a:r>
            <a:br>
              <a:rPr lang="ru-RU" sz="2500">
                <a:latin typeface="Constantia" pitchFamily="18" charset="0"/>
              </a:rPr>
            </a:br>
            <a:r>
              <a:rPr lang="ru-RU" sz="2500">
                <a:latin typeface="Constantia" pitchFamily="18" charset="0"/>
              </a:rPr>
              <a:t>1) Сформированная активная родительская позиция.</a:t>
            </a:r>
            <a:br>
              <a:rPr lang="ru-RU" sz="2500">
                <a:latin typeface="Constantia" pitchFamily="18" charset="0"/>
              </a:rPr>
            </a:br>
            <a:r>
              <a:rPr lang="ru-RU" sz="2500">
                <a:latin typeface="Constantia" pitchFamily="18" charset="0"/>
              </a:rPr>
              <a:t>2) Повышение компетентности родителей в вопросах физического развития и здоровья.</a:t>
            </a:r>
            <a:br>
              <a:rPr lang="ru-RU" sz="2500">
                <a:latin typeface="Constantia" pitchFamily="18" charset="0"/>
              </a:rPr>
            </a:br>
            <a:r>
              <a:rPr lang="ru-RU" sz="2500">
                <a:latin typeface="Constantia" pitchFamily="18" charset="0"/>
              </a:rPr>
              <a:t>3) Активное участие родителей в жизнедеятельности ДОУ.</a:t>
            </a:r>
            <a:r>
              <a:rPr lang="ru-RU" sz="2800">
                <a:latin typeface="Constantia" pitchFamily="18" charset="0"/>
              </a:rPr>
              <a:t/>
            </a:r>
            <a:br>
              <a:rPr lang="ru-RU" sz="2800">
                <a:latin typeface="Constantia" pitchFamily="18" charset="0"/>
              </a:rPr>
            </a:br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250825" y="908050"/>
            <a:ext cx="864235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u="sng">
                <a:latin typeface="Constantia" pitchFamily="18" charset="0"/>
              </a:rPr>
              <a:t>Основными компонентами здорового образа жизни являются: </a:t>
            </a:r>
            <a:r>
              <a:rPr lang="ru-RU" sz="2200">
                <a:latin typeface="Constantia" pitchFamily="18" charset="0"/>
              </a:rPr>
              <a:t/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Рациональное питание (объем пищи, последовательность ее приема, разнообразие в питании, питьевой режим) </a:t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Регулярные физические нагрузки. </a:t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Личная гигиена. Воспитание культурно-гигиенических навыков.</a:t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Закаливание организма. </a:t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Отказ от вредных привычек.</a:t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Режим дня.</a:t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Знакомство с особенностями строения и функциями организма человека.</a:t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Умение использовать специальные физические упражнения для укрепления своих органов и систем.</a:t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  Представления о роли солнечного света, воздуха и воды в жизни человека и их влияние на здоровье.</a:t>
            </a:r>
            <a:br>
              <a:rPr lang="ru-RU" sz="2200">
                <a:latin typeface="Constantia" pitchFamily="18" charset="0"/>
              </a:rPr>
            </a:br>
            <a:r>
              <a:rPr lang="ru-RU" sz="2200">
                <a:latin typeface="Constantia" pitchFamily="18" charset="0"/>
              </a:rPr>
              <a:t>Активный отдых.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Роль родителей в реализации проекта.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1. Участие в родительских собраниях, семинарах – практикумах, консультациях.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2. Участие в индивидуальных и групповых беседах  по  проблемам укрепления и сохранения здоровья детей.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3. Дни открытых дверей.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4.Экскурсии по детскому саду для вновь прибывших.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5.Просмотр непосредственно образовательной деятельности детей (как уже посещавших дошкольное учреждение, так и вновь прибывших).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6.Совместные занятия для детей и родителей.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7.Круглые столы с привлечением специалистов детского сада (логопеда,  медицинской сестры, врача).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8.Организация совместных дел.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9. Анкетирование.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10.Участие в спортивном празднике «Папа, мама, я – спортивная семья»</a:t>
            </a:r>
          </a:p>
          <a:p>
            <a:pPr marL="274320" indent="-27432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908050"/>
            <a:ext cx="8569077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600" b="1" i="1" dirty="0">
                <a:latin typeface="+mn-lt"/>
              </a:rPr>
              <a:t>Проект осуществляется в течение года.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600" b="1" i="1" dirty="0">
                <a:latin typeface="+mn-lt"/>
              </a:rPr>
              <a:t>Этапы реализации проекта:</a:t>
            </a:r>
            <a:r>
              <a:rPr lang="ru-RU" sz="3600" b="1" dirty="0">
                <a:latin typeface="+mn-lt"/>
              </a:rPr>
              <a:t/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  <a:cs typeface="Times New Roman" pitchFamily="18" charset="0"/>
              </a:rPr>
              <a:t>I этап – Подготовительный: </a:t>
            </a:r>
            <a:r>
              <a:rPr lang="ru-RU" sz="3600" b="1" dirty="0" smtClean="0">
                <a:latin typeface="+mn-lt"/>
                <a:cs typeface="Times New Roman" pitchFamily="18" charset="0"/>
              </a:rPr>
              <a:t>2013 год</a:t>
            </a:r>
            <a:r>
              <a:rPr lang="ru-RU" sz="3600" b="1" dirty="0">
                <a:latin typeface="+mn-lt"/>
                <a:cs typeface="Times New Roman" pitchFamily="18" charset="0"/>
              </a:rPr>
              <a:t/>
            </a:r>
            <a:br>
              <a:rPr lang="ru-RU" sz="3600" b="1" dirty="0">
                <a:latin typeface="+mn-lt"/>
                <a:cs typeface="Times New Roman" pitchFamily="18" charset="0"/>
              </a:rPr>
            </a:br>
            <a:r>
              <a:rPr lang="ru-RU" sz="3600" b="1" dirty="0">
                <a:latin typeface="+mn-lt"/>
                <a:cs typeface="Times New Roman" pitchFamily="18" charset="0"/>
              </a:rPr>
              <a:t>II этап –  Основной: </a:t>
            </a:r>
            <a:r>
              <a:rPr lang="ru-RU" sz="3600" b="1" dirty="0" smtClean="0">
                <a:latin typeface="+mn-lt"/>
                <a:cs typeface="Times New Roman" pitchFamily="18" charset="0"/>
              </a:rPr>
              <a:t>2014 год</a:t>
            </a:r>
            <a:r>
              <a:rPr lang="ru-RU" sz="3600" b="1" dirty="0">
                <a:latin typeface="+mn-lt"/>
                <a:cs typeface="Times New Roman" pitchFamily="18" charset="0"/>
              </a:rPr>
              <a:t/>
            </a:r>
            <a:br>
              <a:rPr lang="ru-RU" sz="3600" b="1" dirty="0">
                <a:latin typeface="+mn-lt"/>
                <a:cs typeface="Times New Roman" pitchFamily="18" charset="0"/>
              </a:rPr>
            </a:br>
            <a:r>
              <a:rPr lang="ru-RU" sz="3600" b="1" dirty="0">
                <a:latin typeface="+mn-lt"/>
                <a:cs typeface="Times New Roman" pitchFamily="18" charset="0"/>
              </a:rPr>
              <a:t>III этап – Заключительный:     </a:t>
            </a:r>
            <a:r>
              <a:rPr lang="ru-RU" sz="3600" b="1" dirty="0" smtClean="0">
                <a:latin typeface="+mn-lt"/>
                <a:cs typeface="Times New Roman" pitchFamily="18" charset="0"/>
              </a:rPr>
              <a:t>2015 год      </a:t>
            </a:r>
            <a:r>
              <a:rPr lang="ru-RU" sz="3200" dirty="0">
                <a:latin typeface="+mn-lt"/>
                <a:cs typeface="Times New Roman" pitchFamily="18" charset="0"/>
              </a:rPr>
              <a:t/>
            </a:r>
            <a:br>
              <a:rPr lang="ru-RU" sz="3200" dirty="0">
                <a:latin typeface="+mn-lt"/>
                <a:cs typeface="Times New Roman" pitchFamily="18" charset="0"/>
              </a:rPr>
            </a:br>
            <a:r>
              <a:rPr lang="ru-RU" sz="3200" dirty="0">
                <a:latin typeface="+mn-lt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4766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Первый этап.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755650" y="1196975"/>
            <a:ext cx="1655763" cy="863600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635375" y="3500438"/>
            <a:ext cx="1657350" cy="792162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Декабрь-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февраль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516688" y="3500438"/>
            <a:ext cx="1655762" cy="792162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группы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755650" y="3500438"/>
            <a:ext cx="1655763" cy="792162"/>
          </a:xfrm>
          <a:prstGeom prst="round2DiagRect">
            <a:avLst>
              <a:gd name="adj1" fmla="val 26027"/>
              <a:gd name="adj2" fmla="val 0"/>
            </a:avLst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  родителей «Что такое ЗОЖ?»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635375" y="2349500"/>
            <a:ext cx="1657350" cy="792163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Сентябрь - ноябрь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516688" y="2420938"/>
            <a:ext cx="1655762" cy="792162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группы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635375" y="1196975"/>
            <a:ext cx="1657350" cy="863600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Сроки выполнения</a:t>
            </a: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6516688" y="1268413"/>
            <a:ext cx="1655762" cy="865187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Ответственные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755650" y="4581525"/>
            <a:ext cx="1655763" cy="792163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 детей группы №4</a:t>
            </a: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755650" y="2349500"/>
            <a:ext cx="1655763" cy="863600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научной и методической литературы.</a:t>
            </a: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755650" y="5589588"/>
            <a:ext cx="1655763" cy="1008062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«Здоровый образ жизни детей»</a:t>
            </a: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3635375" y="4581525"/>
            <a:ext cx="1657350" cy="792163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Март-апрель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6516688" y="4581525"/>
            <a:ext cx="1655762" cy="792163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группы</a:t>
            </a: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6516688" y="5589588"/>
            <a:ext cx="1655762" cy="935037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группы</a:t>
            </a: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3635375" y="5661025"/>
            <a:ext cx="1657350" cy="792163"/>
          </a:xfrm>
          <a:prstGeom prst="round2Diag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Май-август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2411413" y="1484313"/>
            <a:ext cx="1223962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2411413" y="2636838"/>
            <a:ext cx="1223962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2411413" y="3789363"/>
            <a:ext cx="1223962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2411413" y="4868863"/>
            <a:ext cx="1223962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2411413" y="5949950"/>
            <a:ext cx="1223962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5292725" y="5876925"/>
            <a:ext cx="1223963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5292725" y="4868863"/>
            <a:ext cx="1223963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5292725" y="3789363"/>
            <a:ext cx="1223963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>
            <a:off x="5292725" y="2708275"/>
            <a:ext cx="1223963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>
            <a:off x="5292725" y="1557338"/>
            <a:ext cx="1223963" cy="215900"/>
          </a:xfrm>
          <a:prstGeom prst="rightArrow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Молния 36"/>
          <p:cNvSpPr/>
          <p:nvPr/>
        </p:nvSpPr>
        <p:spPr>
          <a:xfrm>
            <a:off x="1403350" y="2060575"/>
            <a:ext cx="360363" cy="288925"/>
          </a:xfrm>
          <a:prstGeom prst="lightningBolt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Молния 37"/>
          <p:cNvSpPr/>
          <p:nvPr/>
        </p:nvSpPr>
        <p:spPr>
          <a:xfrm>
            <a:off x="1403350" y="3213100"/>
            <a:ext cx="360363" cy="287338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Молния 38"/>
          <p:cNvSpPr/>
          <p:nvPr/>
        </p:nvSpPr>
        <p:spPr>
          <a:xfrm>
            <a:off x="4284663" y="5373688"/>
            <a:ext cx="358775" cy="287337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Молния 39"/>
          <p:cNvSpPr/>
          <p:nvPr/>
        </p:nvSpPr>
        <p:spPr>
          <a:xfrm>
            <a:off x="4356100" y="4292600"/>
            <a:ext cx="360363" cy="288925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Молния 40"/>
          <p:cNvSpPr/>
          <p:nvPr/>
        </p:nvSpPr>
        <p:spPr>
          <a:xfrm>
            <a:off x="4284663" y="3141663"/>
            <a:ext cx="358775" cy="358775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Молния 41"/>
          <p:cNvSpPr/>
          <p:nvPr/>
        </p:nvSpPr>
        <p:spPr>
          <a:xfrm>
            <a:off x="4284663" y="2060575"/>
            <a:ext cx="358775" cy="288925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Молния 42"/>
          <p:cNvSpPr/>
          <p:nvPr/>
        </p:nvSpPr>
        <p:spPr>
          <a:xfrm>
            <a:off x="7164388" y="5300663"/>
            <a:ext cx="360362" cy="288925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Молния 43"/>
          <p:cNvSpPr/>
          <p:nvPr/>
        </p:nvSpPr>
        <p:spPr>
          <a:xfrm>
            <a:off x="7235825" y="4292600"/>
            <a:ext cx="360363" cy="288925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Молния 44"/>
          <p:cNvSpPr/>
          <p:nvPr/>
        </p:nvSpPr>
        <p:spPr>
          <a:xfrm>
            <a:off x="7235825" y="3213100"/>
            <a:ext cx="360363" cy="287338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Молния 45"/>
          <p:cNvSpPr/>
          <p:nvPr/>
        </p:nvSpPr>
        <p:spPr>
          <a:xfrm>
            <a:off x="7164388" y="2133600"/>
            <a:ext cx="360362" cy="287338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Молния 46"/>
          <p:cNvSpPr/>
          <p:nvPr/>
        </p:nvSpPr>
        <p:spPr>
          <a:xfrm>
            <a:off x="1403350" y="5300663"/>
            <a:ext cx="360363" cy="287337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Молния 47"/>
          <p:cNvSpPr/>
          <p:nvPr/>
        </p:nvSpPr>
        <p:spPr>
          <a:xfrm>
            <a:off x="1403350" y="4292600"/>
            <a:ext cx="360363" cy="287338"/>
          </a:xfrm>
          <a:prstGeom prst="lightningBol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" name="Соединительная линия уступом 3"/>
          <p:cNvCxnSpPr>
            <a:stCxn id="38" idx="3"/>
          </p:cNvCxnSpPr>
          <p:nvPr/>
        </p:nvCxnSpPr>
        <p:spPr>
          <a:xfrm>
            <a:off x="1583531" y="3356769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30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Третий этап.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Блок-схема: карточка 4"/>
          <p:cNvSpPr/>
          <p:nvPr/>
        </p:nvSpPr>
        <p:spPr>
          <a:xfrm>
            <a:off x="611188" y="1341438"/>
            <a:ext cx="2016125" cy="719137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Мероприятия</a:t>
            </a:r>
          </a:p>
        </p:txBody>
      </p:sp>
      <p:sp>
        <p:nvSpPr>
          <p:cNvPr id="6" name="Блок-схема: карточка 5"/>
          <p:cNvSpPr/>
          <p:nvPr/>
        </p:nvSpPr>
        <p:spPr>
          <a:xfrm>
            <a:off x="3419475" y="1412875"/>
            <a:ext cx="2016125" cy="720725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Сроки выполнения</a:t>
            </a:r>
          </a:p>
        </p:txBody>
      </p:sp>
      <p:sp>
        <p:nvSpPr>
          <p:cNvPr id="7" name="Блок-схема: карточка 6"/>
          <p:cNvSpPr/>
          <p:nvPr/>
        </p:nvSpPr>
        <p:spPr>
          <a:xfrm>
            <a:off x="539750" y="2708275"/>
            <a:ext cx="2016125" cy="720725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Мониторинг детей</a:t>
            </a:r>
          </a:p>
        </p:txBody>
      </p:sp>
      <p:sp>
        <p:nvSpPr>
          <p:cNvPr id="8" name="Блок-схема: карточка 7"/>
          <p:cNvSpPr/>
          <p:nvPr/>
        </p:nvSpPr>
        <p:spPr>
          <a:xfrm>
            <a:off x="3492500" y="2708275"/>
            <a:ext cx="2016125" cy="649288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май</a:t>
            </a:r>
          </a:p>
        </p:txBody>
      </p:sp>
      <p:sp>
        <p:nvSpPr>
          <p:cNvPr id="9" name="Блок-схема: карточка 8"/>
          <p:cNvSpPr/>
          <p:nvPr/>
        </p:nvSpPr>
        <p:spPr>
          <a:xfrm>
            <a:off x="6372225" y="1341438"/>
            <a:ext cx="2016125" cy="719137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Ответственные </a:t>
            </a:r>
          </a:p>
        </p:txBody>
      </p:sp>
      <p:sp>
        <p:nvSpPr>
          <p:cNvPr id="10" name="Блок-схема: карточка 9"/>
          <p:cNvSpPr/>
          <p:nvPr/>
        </p:nvSpPr>
        <p:spPr>
          <a:xfrm>
            <a:off x="6372225" y="2708275"/>
            <a:ext cx="2016125" cy="720725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err="1" smtClean="0">
                <a:solidFill>
                  <a:schemeClr val="tx1"/>
                </a:solidFill>
              </a:rPr>
              <a:t>Швандырева</a:t>
            </a:r>
            <a:r>
              <a:rPr lang="ru-RU" sz="1600" dirty="0" smtClean="0">
                <a:solidFill>
                  <a:schemeClr val="tx1"/>
                </a:solidFill>
              </a:rPr>
              <a:t> Е. Н.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Шухмина</a:t>
            </a:r>
            <a:r>
              <a:rPr lang="ru-RU" sz="1600" dirty="0" smtClean="0">
                <a:solidFill>
                  <a:schemeClr val="tx1"/>
                </a:solidFill>
              </a:rPr>
              <a:t> С.А.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Блок-схема: карточка 10"/>
          <p:cNvSpPr/>
          <p:nvPr/>
        </p:nvSpPr>
        <p:spPr>
          <a:xfrm>
            <a:off x="6372225" y="5516563"/>
            <a:ext cx="2016125" cy="792162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err="1" smtClean="0">
                <a:solidFill>
                  <a:schemeClr val="tx1"/>
                </a:solidFill>
              </a:rPr>
              <a:t>Швандырева</a:t>
            </a:r>
            <a:r>
              <a:rPr lang="ru-RU" sz="1600" dirty="0" smtClean="0">
                <a:solidFill>
                  <a:schemeClr val="tx1"/>
                </a:solidFill>
              </a:rPr>
              <a:t> Е.Н.</a:t>
            </a:r>
            <a:r>
              <a:rPr lang="ru-RU" sz="1600" dirty="0" smtClean="0">
                <a:solidFill>
                  <a:schemeClr val="tx1"/>
                </a:solidFill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</a:rPr>
              <a:t>Шухмина</a:t>
            </a:r>
            <a:r>
              <a:rPr lang="ru-RU" sz="1600" dirty="0" smtClean="0">
                <a:solidFill>
                  <a:schemeClr val="tx1"/>
                </a:solidFill>
              </a:rPr>
              <a:t> С. А.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Блок-схема: карточка 11"/>
          <p:cNvSpPr/>
          <p:nvPr/>
        </p:nvSpPr>
        <p:spPr>
          <a:xfrm>
            <a:off x="3563938" y="5445125"/>
            <a:ext cx="2016125" cy="720725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май</a:t>
            </a:r>
          </a:p>
        </p:txBody>
      </p:sp>
      <p:sp>
        <p:nvSpPr>
          <p:cNvPr id="13" name="Блок-схема: карточка 12"/>
          <p:cNvSpPr/>
          <p:nvPr/>
        </p:nvSpPr>
        <p:spPr>
          <a:xfrm>
            <a:off x="611188" y="5300663"/>
            <a:ext cx="2016125" cy="1152525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>
                <a:solidFill>
                  <a:schemeClr val="tx1"/>
                </a:solidFill>
              </a:rPr>
              <a:t>Презентация проекта «За здоровьем в детский сад!»</a:t>
            </a:r>
          </a:p>
        </p:txBody>
      </p:sp>
      <p:sp>
        <p:nvSpPr>
          <p:cNvPr id="14" name="Выгнутая вверх стрелка 13"/>
          <p:cNvSpPr/>
          <p:nvPr/>
        </p:nvSpPr>
        <p:spPr>
          <a:xfrm>
            <a:off x="2627313" y="1484313"/>
            <a:ext cx="792162" cy="431800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2627313" y="5300663"/>
            <a:ext cx="936625" cy="431800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2555875" y="2852738"/>
            <a:ext cx="936625" cy="431800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верх стрелка 17"/>
          <p:cNvSpPr/>
          <p:nvPr/>
        </p:nvSpPr>
        <p:spPr>
          <a:xfrm>
            <a:off x="5580063" y="5300663"/>
            <a:ext cx="792162" cy="431800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5508625" y="2781300"/>
            <a:ext cx="863600" cy="503238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5435600" y="1557338"/>
            <a:ext cx="936625" cy="431800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1258888" y="2060575"/>
            <a:ext cx="360362" cy="647700"/>
          </a:xfrm>
          <a:prstGeom prst="curved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лево стрелка 21"/>
          <p:cNvSpPr/>
          <p:nvPr/>
        </p:nvSpPr>
        <p:spPr>
          <a:xfrm>
            <a:off x="1476375" y="4652963"/>
            <a:ext cx="358775" cy="647700"/>
          </a:xfrm>
          <a:prstGeom prst="curved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право стрелка 22"/>
          <p:cNvSpPr/>
          <p:nvPr/>
        </p:nvSpPr>
        <p:spPr>
          <a:xfrm>
            <a:off x="7164388" y="2060575"/>
            <a:ext cx="431800" cy="647700"/>
          </a:xfrm>
          <a:prstGeom prst="curved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право стрелка 23"/>
          <p:cNvSpPr/>
          <p:nvPr/>
        </p:nvSpPr>
        <p:spPr>
          <a:xfrm>
            <a:off x="7235825" y="4797425"/>
            <a:ext cx="504825" cy="719138"/>
          </a:xfrm>
          <a:prstGeom prst="curved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Блок-схема: карточка 24"/>
          <p:cNvSpPr/>
          <p:nvPr/>
        </p:nvSpPr>
        <p:spPr>
          <a:xfrm>
            <a:off x="539750" y="3933825"/>
            <a:ext cx="2016125" cy="719138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tx1"/>
                </a:solidFill>
              </a:rPr>
              <a:t>Спецопрос</a:t>
            </a:r>
            <a:r>
              <a:rPr lang="ru-RU" sz="1600" dirty="0">
                <a:solidFill>
                  <a:schemeClr val="tx1"/>
                </a:solidFill>
              </a:rPr>
              <a:t> родителей</a:t>
            </a:r>
          </a:p>
        </p:txBody>
      </p:sp>
      <p:sp>
        <p:nvSpPr>
          <p:cNvPr id="26" name="Блок-схема: карточка 25"/>
          <p:cNvSpPr/>
          <p:nvPr/>
        </p:nvSpPr>
        <p:spPr>
          <a:xfrm>
            <a:off x="3492500" y="4005263"/>
            <a:ext cx="2016125" cy="647700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май</a:t>
            </a:r>
          </a:p>
        </p:txBody>
      </p:sp>
      <p:sp>
        <p:nvSpPr>
          <p:cNvPr id="27" name="Блок-схема: карточка 26"/>
          <p:cNvSpPr/>
          <p:nvPr/>
        </p:nvSpPr>
        <p:spPr>
          <a:xfrm>
            <a:off x="6443663" y="4076700"/>
            <a:ext cx="2016125" cy="720725"/>
          </a:xfrm>
          <a:prstGeom prst="flowChartPunchedCar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err="1" smtClean="0">
                <a:solidFill>
                  <a:schemeClr val="tx1"/>
                </a:solidFill>
              </a:rPr>
              <a:t>Швандырева</a:t>
            </a:r>
            <a:r>
              <a:rPr lang="ru-RU" sz="1600" dirty="0" smtClean="0">
                <a:solidFill>
                  <a:schemeClr val="tx1"/>
                </a:solidFill>
              </a:rPr>
              <a:t> Е. Н.</a:t>
            </a:r>
            <a:r>
              <a:rPr lang="ru-RU" sz="1600" dirty="0" smtClean="0">
                <a:solidFill>
                  <a:schemeClr val="tx1"/>
                </a:solidFill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</a:rPr>
              <a:t>Шухмина</a:t>
            </a:r>
            <a:r>
              <a:rPr lang="ru-RU" sz="1600" dirty="0" smtClean="0">
                <a:solidFill>
                  <a:schemeClr val="tx1"/>
                </a:solidFill>
              </a:rPr>
              <a:t> С. А.,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8" name="Выгнутая вправо стрелка 27"/>
          <p:cNvSpPr/>
          <p:nvPr/>
        </p:nvSpPr>
        <p:spPr>
          <a:xfrm>
            <a:off x="7308850" y="3429000"/>
            <a:ext cx="431800" cy="647700"/>
          </a:xfrm>
          <a:prstGeom prst="curved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верх стрелка 28"/>
          <p:cNvSpPr/>
          <p:nvPr/>
        </p:nvSpPr>
        <p:spPr>
          <a:xfrm>
            <a:off x="5508625" y="4149725"/>
            <a:ext cx="935038" cy="431800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верх стрелка 29"/>
          <p:cNvSpPr/>
          <p:nvPr/>
        </p:nvSpPr>
        <p:spPr>
          <a:xfrm>
            <a:off x="2555875" y="4005263"/>
            <a:ext cx="936625" cy="431800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5032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Литература и пособия по теме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»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Здоровье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r>
              <a:rPr lang="ru-RU" sz="1600" dirty="0" smtClean="0"/>
              <a:t>Е.Н. Вавилова «Укрепляйте здоровье детей»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В.П. Спирина «Природные факторы в воспитании дошкольников»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Р.В. Тонкова-Ямпольская «Ради здоровья детей»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В.А. </a:t>
            </a:r>
            <a:r>
              <a:rPr lang="ru-RU" sz="1600" dirty="0" err="1" smtClean="0"/>
              <a:t>Доскин</a:t>
            </a:r>
            <a:r>
              <a:rPr lang="ru-RU" sz="1600" dirty="0" smtClean="0"/>
              <a:t> «Растем здоровыми!»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С.А. Левина «Физкультминутки»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С.Г. </a:t>
            </a:r>
            <a:r>
              <a:rPr lang="ru-RU" sz="1600" dirty="0" err="1" smtClean="0"/>
              <a:t>Файнберг</a:t>
            </a:r>
            <a:r>
              <a:rPr lang="ru-RU" sz="1600" dirty="0" smtClean="0"/>
              <a:t> «Почему ребенок стал нервным»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Р.С. </a:t>
            </a:r>
            <a:r>
              <a:rPr lang="ru-RU" sz="1600" dirty="0" err="1" smtClean="0"/>
              <a:t>Чиркова</a:t>
            </a:r>
            <a:r>
              <a:rPr lang="ru-RU" sz="1600" dirty="0" smtClean="0"/>
              <a:t> «Родительские собрания в детском саду»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В.В. Коноваленко «Артикуляционная, пальчиковая гимнастика и дыхательно-голосовые упражнения»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Т.Н. </a:t>
            </a:r>
            <a:r>
              <a:rPr lang="ru-RU" sz="1600" dirty="0" err="1" smtClean="0"/>
              <a:t>Зенина</a:t>
            </a:r>
            <a:r>
              <a:rPr lang="ru-RU" sz="1600" dirty="0" smtClean="0"/>
              <a:t> «Родительские собрания в детском саду»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Тематический словарь в картинках «Гигиена и здоровье»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Энциклопедия для детей «Тело человека»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Демонстрационный материал: «Чувства и эмоции», «Предметы гигиены», «Части тела», «Летние виды спорта», «Зимние виды спорта»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Информационно-деловое оснащение: «Олимпийские игры. Прошлое и настоящее».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Иллюстрации о спорте, портреты известных спортсменов.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Плакаты: «Правила поведения за столом», «Правильная осанка», «Гимнастика для глаз», «Веселые часики» – режим дня, «Строение  человека»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85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Консультации для родителей.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2879725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Закаливание детей дошкольного возраста.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Эмоциональное здоровье детей.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Гигиена зрения.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Охрана жизни и здоровья детей дошкольного возраста.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Когда нужно обращаться к психологу?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Хорошее зрение бережем с рождения.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Берегите жизнь и здоровье своих детей.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Памятка «Осторожно: тепловой и солнечный удар»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Профилактика сколиоза.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Газета для родителей «Будь здоров!»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50825" y="4005263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0" hangingPunct="0"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Ширмы для родителей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25605" name="Содержимое 2"/>
          <p:cNvSpPr txBox="1">
            <a:spLocks/>
          </p:cNvSpPr>
          <p:nvPr/>
        </p:nvSpPr>
        <p:spPr bwMode="auto">
          <a:xfrm>
            <a:off x="468313" y="4437063"/>
            <a:ext cx="80121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q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Игры, которые лечат.</a:t>
            </a:r>
          </a:p>
          <a:p>
            <a:pPr marL="514350" indent="-5143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q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Режим дня.</a:t>
            </a:r>
          </a:p>
          <a:p>
            <a:pPr marL="514350" indent="-5143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q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Здоровый образ жизни семьи.</a:t>
            </a:r>
          </a:p>
          <a:p>
            <a:pPr marL="514350" indent="-5143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q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Как уберечь ребенка от простуды.</a:t>
            </a:r>
          </a:p>
          <a:p>
            <a:pPr marL="514350" indent="-5143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q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Как уберечь ребенка от травм.</a:t>
            </a:r>
          </a:p>
          <a:p>
            <a:pPr marL="514350" indent="-5143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q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Детские заболевания.</a:t>
            </a:r>
          </a:p>
          <a:p>
            <a:pPr marL="514350" indent="-5143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q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Роль семьи в воспитании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50825" y="765175"/>
            <a:ext cx="8893175" cy="93503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Здоровый образ  жизни в семье.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50825" y="2420938"/>
            <a:ext cx="88931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>
              <a:defRPr/>
            </a:pPr>
            <a:endParaRPr lang="ru-RU" sz="5000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2279269"/>
            <a:ext cx="3527425" cy="2353436"/>
          </a:xfrm>
          <a:prstGeom prst="rect">
            <a:avLst/>
          </a:prstGeom>
          <a:ln w="57150">
            <a:solidFill>
              <a:schemeClr val="tx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7135" y="3367729"/>
            <a:ext cx="3670543" cy="2445055"/>
          </a:xfrm>
          <a:prstGeom prst="rect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D:\Elena\Pictures\img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2420938"/>
            <a:ext cx="2781300" cy="392906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8675" name="Picture 5" descr="D:\Elena\Pictures\img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773238"/>
            <a:ext cx="2879725" cy="397351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388" y="704850"/>
            <a:ext cx="8964612" cy="923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Здоровый образ  жизни в семье.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95288" y="-741363"/>
            <a:ext cx="8424862" cy="646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r>
              <a:rPr lang="ru-RU" dirty="0"/>
              <a:t> </a:t>
            </a:r>
            <a:r>
              <a:rPr lang="ru-RU" b="1" u="sng" dirty="0"/>
              <a:t>Здоровье</a:t>
            </a:r>
            <a:r>
              <a:rPr lang="ru-RU" dirty="0"/>
              <a:t> - наличие у здорового человека состояния       полного    физического, психического и социального благополучия, а не только отсутствие болезней или физических   дефектов. </a:t>
            </a:r>
          </a:p>
          <a:p>
            <a:r>
              <a:rPr lang="ru-RU" dirty="0"/>
              <a:t>                                                         Всемирная организация здравоохранения  </a:t>
            </a:r>
          </a:p>
          <a:p>
            <a:r>
              <a:rPr lang="ru-RU" dirty="0"/>
              <a:t>                    </a:t>
            </a:r>
          </a:p>
          <a:p>
            <a:r>
              <a:rPr lang="ru-RU" dirty="0"/>
              <a:t>                     </a:t>
            </a:r>
          </a:p>
          <a:p>
            <a:endParaRPr lang="ru-RU" b="1" u="sng" dirty="0"/>
          </a:p>
          <a:p>
            <a:endParaRPr lang="ru-RU" b="1" u="sng" dirty="0"/>
          </a:p>
          <a:p>
            <a:r>
              <a:rPr lang="ru-RU" b="1" u="sng" dirty="0"/>
              <a:t>Здоровье</a:t>
            </a:r>
            <a:r>
              <a:rPr lang="ru-RU" b="1" dirty="0"/>
              <a:t> </a:t>
            </a:r>
            <a:r>
              <a:rPr lang="ru-RU" dirty="0"/>
              <a:t>- состояние устойчивости, невосприимчивости</a:t>
            </a:r>
          </a:p>
          <a:p>
            <a:r>
              <a:rPr lang="ru-RU" dirty="0"/>
              <a:t>  к экстремальным, т.е. неожиданно возникающим и не обычным, патологическим, болезненным воздействиям. </a:t>
            </a:r>
          </a:p>
          <a:p>
            <a:r>
              <a:rPr lang="ru-RU" dirty="0"/>
              <a:t>                                                                                                   </a:t>
            </a:r>
            <a:r>
              <a:rPr lang="ru-RU" dirty="0" err="1"/>
              <a:t>Змановский</a:t>
            </a:r>
            <a:r>
              <a:rPr lang="ru-RU" dirty="0"/>
              <a:t> Ю. Ф.</a:t>
            </a:r>
          </a:p>
          <a:p>
            <a:r>
              <a:rPr lang="ru-RU" dirty="0"/>
              <a:t>                                           </a:t>
            </a:r>
          </a:p>
          <a:p>
            <a:r>
              <a:rPr lang="ru-RU" dirty="0"/>
              <a:t>Такое определение предполагает, что  здоровый   человек обладает настолько сильной верой в здоровье,  что ему не страшны какие-либо неблагоприятные ситуации, в которых каждый                                                 из нас всегда может оказаться.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70026" y="5157192"/>
            <a:ext cx="1261748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536" y="1916113"/>
            <a:ext cx="1345116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388" y="704850"/>
            <a:ext cx="8964612" cy="923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Здоровый образ  жизни в семье.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988840"/>
            <a:ext cx="3815655" cy="2430556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3026348"/>
            <a:ext cx="3375896" cy="2250597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57884"/>
            <a:ext cx="3336968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</a:ln>
        </p:spPr>
      </p:pic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235" y="1173898"/>
            <a:ext cx="3600165" cy="24001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/>
        </p:spPr>
      </p:pic>
      <p:pic>
        <p:nvPicPr>
          <p:cNvPr id="593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4646" y="3933056"/>
            <a:ext cx="3761611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0882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Совместное художественное творчество родителей и детей.</a:t>
            </a:r>
          </a:p>
        </p:txBody>
      </p:sp>
      <p:pic>
        <p:nvPicPr>
          <p:cNvPr id="3174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756022"/>
            <a:ext cx="3744416" cy="2455029"/>
          </a:xfrm>
          <a:noFill/>
          <a:ln w="57150">
            <a:solidFill>
              <a:srgbClr val="0070C0"/>
            </a:solidFill>
          </a:ln>
        </p:spPr>
      </p:pic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3971" y="2707588"/>
            <a:ext cx="3161925" cy="2503463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79388" y="908050"/>
            <a:ext cx="8785225" cy="12969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Здоровый образ жизни в детском саду.</a:t>
            </a:r>
          </a:p>
        </p:txBody>
      </p:sp>
      <p:pic>
        <p:nvPicPr>
          <p:cNvPr id="3277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2494677"/>
            <a:ext cx="4032250" cy="2479833"/>
          </a:xfrm>
          <a:noFill/>
          <a:ln w="38100">
            <a:solidFill>
              <a:srgbClr val="0070C0"/>
            </a:solidFill>
          </a:ln>
        </p:spPr>
      </p:pic>
      <p:pic>
        <p:nvPicPr>
          <p:cNvPr id="32771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6796" y="3500438"/>
            <a:ext cx="3758558" cy="282257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79388" y="908050"/>
            <a:ext cx="8785225" cy="12969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Здоровый образ жизни в детском саду.</a:t>
            </a:r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2653833"/>
            <a:ext cx="4006850" cy="2250422"/>
          </a:xfrm>
          <a:noFill/>
          <a:ln w="57150">
            <a:solidFill>
              <a:srgbClr val="0070C0"/>
            </a:solidFill>
          </a:ln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0373" y="3068960"/>
            <a:ext cx="3994723" cy="2655028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21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Беседы с детьми о здоровье.</a:t>
            </a:r>
          </a:p>
        </p:txBody>
      </p:sp>
      <p:pic>
        <p:nvPicPr>
          <p:cNvPr id="34819" name="Picture 4" descr="D:\Elena\Documents\распечатать фото\P10008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22120" y="1622584"/>
            <a:ext cx="5852160" cy="4389120"/>
          </a:xfr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357046" y="692696"/>
            <a:ext cx="8229600" cy="7794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Сюжетно-ролевые игры.</a:t>
            </a:r>
          </a:p>
        </p:txBody>
      </p:sp>
      <p:pic>
        <p:nvPicPr>
          <p:cNvPr id="3584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9" y="1760439"/>
            <a:ext cx="3744663" cy="2496442"/>
          </a:xfrm>
          <a:noFill/>
          <a:ln w="38100">
            <a:solidFill>
              <a:srgbClr val="0070C0"/>
            </a:solidFill>
          </a:ln>
        </p:spPr>
      </p:pic>
      <p:pic>
        <p:nvPicPr>
          <p:cNvPr id="35844" name="Picture 5" descr="D:\Elena\Documents\распечатать фото\P10009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1008"/>
            <a:ext cx="3746046" cy="273628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Играем в настольные игры.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88" y="1484313"/>
            <a:ext cx="3771900" cy="2828925"/>
          </a:xfrm>
          <a:ln w="38100" cap="sq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4002582"/>
            <a:ext cx="3600400" cy="2309222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</a:rPr>
              <a:t>Видеопросмотры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39941" name="Picture 6" descr="D:\Elena\Documents\распечатать фото\P10009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0804326">
            <a:off x="422275" y="1835150"/>
            <a:ext cx="3344863" cy="2508250"/>
          </a:xfrm>
          <a:noFill/>
          <a:ln w="38100">
            <a:solidFill>
              <a:srgbClr val="0070C0"/>
            </a:solidFill>
          </a:ln>
        </p:spPr>
      </p:pic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68313" y="1773238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endParaRPr lang="ru-RU" sz="2600">
              <a:latin typeface="+mn-lt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620713" y="206851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endParaRPr lang="ru-RU" sz="2600">
              <a:latin typeface="+mn-lt"/>
              <a:cs typeface="+mn-cs"/>
            </a:endParaRPr>
          </a:p>
        </p:txBody>
      </p:sp>
      <p:pic>
        <p:nvPicPr>
          <p:cNvPr id="39942" name="Picture 7" descr="D:\Elena\Documents\распечатать фото\P1000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2349500"/>
            <a:ext cx="5364163" cy="402272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0" y="704850"/>
            <a:ext cx="9144000" cy="708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</a:rPr>
              <a:t>ХУДОЖЕСТВЕННОЕ ТВОРЧЕСТВО.</a:t>
            </a:r>
          </a:p>
        </p:txBody>
      </p:sp>
      <p:pic>
        <p:nvPicPr>
          <p:cNvPr id="40963" name="Picture 4" descr="D:\Elena\Documents\распечатать фото\P10008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1590675"/>
            <a:ext cx="6553200" cy="4733925"/>
          </a:xfr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008063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Актуальность проекта.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323850" y="1412875"/>
            <a:ext cx="82089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20000"/>
              </a:spcBef>
              <a:buFont typeface="Wingdings" pitchFamily="2" charset="2"/>
              <a:buChar char="q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Совершенствование работы по укреплению здоровья, развитию движений и физическому развитию детей всегда актуально. 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q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Установлено,  что  здоровье  только  на 7 - 8% зависит от здравоохранения и более чем на половину – от образа жизни человека. 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q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Забота о здоровом образе жизни - это основа физического и нравственного здоровья, а обеспечить укрепление здоровья можно только путем комплексного решения педагогических, медицинских и социальных вопросов.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79388" y="704850"/>
            <a:ext cx="8964612" cy="7080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Семейный спортивный праздник.</a:t>
            </a:r>
          </a:p>
        </p:txBody>
      </p:sp>
      <p:pic>
        <p:nvPicPr>
          <p:cNvPr id="419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1824881"/>
            <a:ext cx="3745111" cy="2808833"/>
          </a:xfrm>
          <a:noFill/>
          <a:ln w="38100">
            <a:solidFill>
              <a:srgbClr val="0070C0"/>
            </a:solidFill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3122966"/>
            <a:ext cx="3894460" cy="292084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179388" y="836613"/>
            <a:ext cx="8785225" cy="11525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Результаты использования проектной деятельности.</a:t>
            </a:r>
          </a:p>
        </p:txBody>
      </p:sp>
      <p:sp>
        <p:nvSpPr>
          <p:cNvPr id="47107" name="Прямоугольник 2"/>
          <p:cNvSpPr>
            <a:spLocks noChangeArrowheads="1"/>
          </p:cNvSpPr>
          <p:nvPr/>
        </p:nvSpPr>
        <p:spPr bwMode="auto">
          <a:xfrm>
            <a:off x="539750" y="2133600"/>
            <a:ext cx="83534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Проект «За здоровьем в детский сад!»  помог в реализации поставленных задач:</a:t>
            </a:r>
          </a:p>
          <a:p>
            <a:r>
              <a:rPr lang="ru-RU" sz="1600"/>
              <a:t> 12% родителей с огромным желанием приняли участие в спортивном развлечении «Папа, мама, я – спортивная семья»;</a:t>
            </a:r>
          </a:p>
          <a:p>
            <a:r>
              <a:rPr lang="ru-RU" sz="1600"/>
              <a:t> заинтересовались физоборудованием, изготовленным из бросового материала, выразили желание принять участие в его изготовлении для группы и дома. </a:t>
            </a:r>
          </a:p>
          <a:p>
            <a:r>
              <a:rPr lang="ru-RU" sz="1600"/>
              <a:t>Родители приобрели массажеры для профилактики плоскостопия.  </a:t>
            </a:r>
          </a:p>
          <a:p>
            <a:r>
              <a:rPr lang="ru-RU" sz="1600"/>
              <a:t>Итогом совместной работы всех участников образовательного процесса стала увлекательная викторина  «Путешествие в страну здоровья», </a:t>
            </a:r>
          </a:p>
          <a:p>
            <a:r>
              <a:rPr lang="ru-RU" sz="1600"/>
              <a:t>создание устойчивой мотивации в сохранении своего собственного здоровья и здоровья окружающих.</a:t>
            </a:r>
          </a:p>
          <a:p>
            <a:r>
              <a:rPr lang="ru-RU" sz="1600"/>
              <a:t>Участие в проекте раскрыло потенциальные возможности семьи в формировании представления о здоровом образе жизни и развитии потребности в здоровом образе жизни у детей, способствовало  тесному общению родителей и ребенка.</a:t>
            </a:r>
          </a:p>
          <a:p>
            <a:r>
              <a:rPr lang="ru-RU" sz="1600"/>
              <a:t>На родительском собрании делились семейным опытом в воспитании культуры здорового образа жизни; в формировании положительной самооценки  у детей, принимавших участие в проекте.</a:t>
            </a:r>
          </a:p>
          <a:p>
            <a:endParaRPr lang="ru-RU" sz="1600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751" y="692150"/>
            <a:ext cx="6984578" cy="954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Результаты и продукты</a:t>
            </a:r>
            <a:r>
              <a:rPr lang="ru-RU" sz="2800" dirty="0">
                <a:latin typeface="+mn-lt"/>
              </a:rPr>
              <a:t>.</a:t>
            </a:r>
            <a:br>
              <a:rPr lang="ru-RU" sz="2800" dirty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48131" name="Прямоугольник 4"/>
          <p:cNvSpPr>
            <a:spLocks noChangeArrowheads="1"/>
          </p:cNvSpPr>
          <p:nvPr/>
        </p:nvSpPr>
        <p:spPr bwMode="auto">
          <a:xfrm>
            <a:off x="395288" y="1196975"/>
            <a:ext cx="8424862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19088" indent="-319088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Перспективное планирование по физическому воспитанию с применением указанных оздоровительных методик ; </a:t>
            </a:r>
          </a:p>
          <a:p>
            <a:pPr marL="319088" indent="-319088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Система дыхательных упражнений  в игровой форме  по возрастам; </a:t>
            </a:r>
          </a:p>
          <a:p>
            <a:pPr marL="319088" indent="-319088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Дидактические игры; </a:t>
            </a:r>
          </a:p>
          <a:p>
            <a:pPr marL="319088" indent="-319088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Игровые комплексы  упражнений по профилактике нарушений  осанки  и  стопы;</a:t>
            </a:r>
          </a:p>
          <a:p>
            <a:pPr marL="319088" indent="-319088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Методическая копилка;</a:t>
            </a:r>
          </a:p>
          <a:p>
            <a:pPr marL="319088" indent="-319088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Фотографии непосредственно образовательной деятельности в области «Здоровье»;</a:t>
            </a:r>
          </a:p>
          <a:p>
            <a:pPr marL="319088" indent="-319088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Подготовка проекта «За здоровьем в детский сад»;</a:t>
            </a:r>
          </a:p>
          <a:p>
            <a:pPr marL="319088" indent="-319088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Рисунки детей;                                                </a:t>
            </a:r>
          </a:p>
          <a:p>
            <a:pPr marL="319088" indent="-319088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Электронная и печатная презентация для дошкольников по теме: «За здоровьем в детский сад!»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Прямоугольник 2"/>
          <p:cNvSpPr>
            <a:spLocks noChangeArrowheads="1"/>
          </p:cNvSpPr>
          <p:nvPr/>
        </p:nvSpPr>
        <p:spPr bwMode="auto">
          <a:xfrm>
            <a:off x="539750" y="1052513"/>
            <a:ext cx="8353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  <a:p>
            <a:endParaRPr lang="ru-RU"/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79388" y="1052513"/>
            <a:ext cx="8785225" cy="13684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Анкетирование родителей «Здоровый образ жизни».</a:t>
            </a:r>
            <a:b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899593" y="1916832"/>
          <a:ext cx="748883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351122"/>
              </p:ext>
            </p:extLst>
          </p:nvPr>
        </p:nvGraphicFramePr>
        <p:xfrm>
          <a:off x="250825" y="404813"/>
          <a:ext cx="8893175" cy="6119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cument" r:id="rId3" imgW="9981709" imgH="6377419" progId="Word.Document.8">
                  <p:embed/>
                </p:oleObj>
              </mc:Choice>
              <mc:Fallback>
                <p:oleObj name="Document" r:id="rId3" imgW="9981709" imgH="6377419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404813"/>
                        <a:ext cx="8893175" cy="6119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179388" y="549275"/>
          <a:ext cx="8496300" cy="604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Document" r:id="rId3" imgW="9238519" imgH="6197631" progId="Word.Document.8">
                  <p:embed/>
                </p:oleObj>
              </mc:Choice>
              <mc:Fallback>
                <p:oleObj name="Document" r:id="rId3" imgW="9238519" imgH="6197631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549275"/>
                        <a:ext cx="8496300" cy="604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50825" y="476250"/>
          <a:ext cx="8642350" cy="612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Document" r:id="rId3" imgW="9238519" imgH="6244763" progId="Word.Document.8">
                  <p:embed/>
                </p:oleObj>
              </mc:Choice>
              <mc:Fallback>
                <p:oleObj name="Document" r:id="rId3" imgW="9238519" imgH="624476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476250"/>
                        <a:ext cx="8642350" cy="612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381635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endParaRPr lang="ru-RU" sz="2800" u="sng" smtClean="0"/>
          </a:p>
          <a:p>
            <a:pPr eaLnBrk="1" hangingPunct="1"/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Установление сотрудничества детского сада и семьи по проблемам укрепления физического и психического здоровья ребёнка.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Воспитание  у детей                 ценностного  отношения к        к своему здоровью.                                     </a:t>
            </a:r>
          </a:p>
        </p:txBody>
      </p:sp>
      <p:pic>
        <p:nvPicPr>
          <p:cNvPr id="1229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25176" y="4437112"/>
            <a:ext cx="2149428" cy="168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395288" y="908050"/>
            <a:ext cx="82804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 dirty="0">
                <a:latin typeface="Constantia" pitchFamily="18" charset="0"/>
              </a:rPr>
              <a:t>Задачи  проекта: </a:t>
            </a:r>
            <a:r>
              <a:rPr lang="ru-RU" sz="2800" dirty="0">
                <a:latin typeface="Constantia" pitchFamily="18" charset="0"/>
              </a:rPr>
              <a:t/>
            </a:r>
            <a:br>
              <a:rPr lang="ru-RU" sz="2800" dirty="0">
                <a:latin typeface="Constantia" pitchFamily="18" charset="0"/>
              </a:rPr>
            </a:br>
            <a:r>
              <a:rPr lang="ru-RU" sz="2800" dirty="0">
                <a:latin typeface="Constantia" pitchFamily="18" charset="0"/>
              </a:rPr>
              <a:t>Побуждать детей осознанно относиться к собственному здоровью.</a:t>
            </a:r>
            <a:br>
              <a:rPr lang="ru-RU" sz="2800" dirty="0">
                <a:latin typeface="Constantia" pitchFamily="18" charset="0"/>
              </a:rPr>
            </a:br>
            <a:r>
              <a:rPr lang="ru-RU" sz="2800" dirty="0">
                <a:latin typeface="Constantia" pitchFamily="18" charset="0"/>
              </a:rPr>
              <a:t>Знакомить с доступными средствами сохранения здоровья.</a:t>
            </a:r>
            <a:br>
              <a:rPr lang="ru-RU" sz="2800" dirty="0">
                <a:latin typeface="Constantia" pitchFamily="18" charset="0"/>
              </a:rPr>
            </a:br>
            <a:r>
              <a:rPr lang="ru-RU" sz="2800" dirty="0">
                <a:latin typeface="Constantia" pitchFamily="18" charset="0"/>
              </a:rPr>
              <a:t>Развивать у детей самостоятельность, ответственность и понимание значения правильного поведения для охраны своей жизни и здоровья.</a:t>
            </a:r>
            <a:br>
              <a:rPr lang="ru-RU" sz="2800" dirty="0">
                <a:latin typeface="Constantia" pitchFamily="18" charset="0"/>
              </a:rPr>
            </a:br>
            <a:r>
              <a:rPr lang="ru-RU" sz="2800" i="1" dirty="0">
                <a:latin typeface="Constantia" pitchFamily="18" charset="0"/>
              </a:rPr>
              <a:t> </a:t>
            </a:r>
            <a:r>
              <a:rPr lang="ru-RU" sz="2800" dirty="0">
                <a:latin typeface="Constantia" pitchFamily="18" charset="0"/>
              </a:rPr>
              <a:t>Воспитывать потребность в здоровом образе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3492500" y="2708275"/>
            <a:ext cx="1511300" cy="12969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44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Aft>
                <a:spcPts val="1000"/>
              </a:spcAft>
              <a:buFont typeface="Times New Roman" pitchFamily="16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GB" sz="2000" b="1" u="sng" dirty="0" err="1">
                <a:solidFill>
                  <a:srgbClr val="000000"/>
                </a:solidFill>
                <a:latin typeface="Times New Roman" pitchFamily="16" charset="0"/>
              </a:rPr>
              <a:t>Участники</a:t>
            </a:r>
            <a:r>
              <a:rPr lang="en-GB" sz="2000" b="1" u="sng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2000" b="1" u="sng" dirty="0" err="1">
                <a:solidFill>
                  <a:srgbClr val="000000"/>
                </a:solidFill>
                <a:latin typeface="Times New Roman" pitchFamily="16" charset="0"/>
              </a:rPr>
              <a:t>проекта</a:t>
            </a:r>
            <a:r>
              <a:rPr lang="en-GB" sz="2000" b="1" u="sng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900113" y="836613"/>
            <a:ext cx="2743200" cy="1500187"/>
          </a:xfrm>
          <a:prstGeom prst="wedgeRoundRectCallout">
            <a:avLst>
              <a:gd name="adj1" fmla="val 43979"/>
              <a:gd name="adj2" fmla="val 68536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28440">
            <a:solidFill>
              <a:srgbClr val="008000"/>
            </a:solidFill>
            <a:prstDash val="sysDot"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b="1" u="sng" dirty="0" err="1">
                <a:solidFill>
                  <a:srgbClr val="000000"/>
                </a:solidFill>
                <a:latin typeface="Times New Roman" pitchFamily="16" charset="0"/>
              </a:rPr>
              <a:t>Методическая</a:t>
            </a:r>
            <a:r>
              <a:rPr lang="en-GB" sz="1400" b="1" u="sng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b="1" u="sng" dirty="0" err="1">
                <a:solidFill>
                  <a:srgbClr val="000000"/>
                </a:solidFill>
                <a:latin typeface="Times New Roman" pitchFamily="16" charset="0"/>
              </a:rPr>
              <a:t>служба</a:t>
            </a:r>
            <a:endParaRPr lang="en-GB" sz="1400" b="1" u="sng" dirty="0">
              <a:solidFill>
                <a:srgbClr val="000000"/>
              </a:solidFill>
              <a:latin typeface="Times New Roman" pitchFamily="16" charset="0"/>
            </a:endParaRP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оказывает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методическую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помощь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в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работе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над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проектом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.</a:t>
            </a: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осуществляет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взаимосвязь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и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взаимодействие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всех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участников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проекта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.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5292725" y="908050"/>
            <a:ext cx="2528888" cy="1482725"/>
          </a:xfrm>
          <a:prstGeom prst="wedgeRoundRectCallout">
            <a:avLst>
              <a:gd name="adj1" fmla="val -54671"/>
              <a:gd name="adj2" fmla="val 76139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28440">
            <a:solidFill>
              <a:srgbClr val="008000"/>
            </a:solidFill>
            <a:prstDash val="sysDot"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b="1" u="sng" dirty="0" err="1">
                <a:solidFill>
                  <a:srgbClr val="000000"/>
                </a:solidFill>
                <a:latin typeface="Times New Roman" pitchFamily="16" charset="0"/>
              </a:rPr>
              <a:t>Администрация</a:t>
            </a:r>
            <a:endParaRPr lang="en-GB" sz="1400" b="1" u="sng" dirty="0">
              <a:solidFill>
                <a:srgbClr val="000000"/>
              </a:solidFill>
              <a:latin typeface="Times New Roman" pitchFamily="16" charset="0"/>
            </a:endParaRP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осуществляет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руководство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,  </a:t>
            </a: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создает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условия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для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реализации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проекта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, </a:t>
            </a: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контролирует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его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ход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выполнения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.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539750" y="2781300"/>
            <a:ext cx="2357438" cy="1785938"/>
          </a:xfrm>
          <a:prstGeom prst="wedgeRoundRectCallout">
            <a:avLst>
              <a:gd name="adj1" fmla="val 69744"/>
              <a:gd name="adj2" fmla="val 12635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28440">
            <a:solidFill>
              <a:srgbClr val="008000"/>
            </a:solidFill>
            <a:prstDash val="sysDot"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b="1" u="sng" dirty="0" err="1">
                <a:solidFill>
                  <a:srgbClr val="000000"/>
                </a:solidFill>
                <a:latin typeface="Times New Roman" pitchFamily="16" charset="0"/>
              </a:rPr>
              <a:t>Педагоги</a:t>
            </a:r>
            <a:r>
              <a:rPr lang="en-GB" sz="1400" b="1" u="sng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осуществляют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педагогическое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просвещение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родителей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по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проблеме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.</a:t>
            </a: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организуют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деятельность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детей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и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родителей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. </a:t>
            </a: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979613" y="4868863"/>
            <a:ext cx="2419350" cy="1571625"/>
          </a:xfrm>
          <a:prstGeom prst="wedgeRoundRectCallout">
            <a:avLst>
              <a:gd name="adj1" fmla="val 23968"/>
              <a:gd name="adj2" fmla="val -96264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28440">
            <a:solidFill>
              <a:srgbClr val="008000"/>
            </a:solidFill>
            <a:prstDash val="sysDot"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b="1" u="sng" dirty="0" err="1">
                <a:solidFill>
                  <a:srgbClr val="000000"/>
                </a:solidFill>
                <a:latin typeface="Times New Roman" pitchFamily="16" charset="0"/>
              </a:rPr>
              <a:t>Родители</a:t>
            </a:r>
            <a:r>
              <a:rPr lang="en-GB" sz="1400" b="1" u="sng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участвуют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в 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совместной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деятельности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;</a:t>
            </a: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делятся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опытом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с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другими</a:t>
            </a:r>
            <a:r>
              <a:rPr lang="en-GB" sz="1200" dirty="0">
                <a:solidFill>
                  <a:srgbClr val="000000"/>
                </a:solidFill>
                <a:latin typeface="Times New Roman" pitchFamily="16" charset="0"/>
              </a:rPr>
              <a:t>.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4932363" y="4797425"/>
            <a:ext cx="2592387" cy="1600200"/>
          </a:xfrm>
          <a:prstGeom prst="wedgeRoundRectCallout">
            <a:avLst>
              <a:gd name="adj1" fmla="val -58127"/>
              <a:gd name="adj2" fmla="val -90424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28440">
            <a:solidFill>
              <a:srgbClr val="008000"/>
            </a:solidFill>
            <a:prstDash val="sysDot"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b="1" u="sng" dirty="0" err="1">
                <a:solidFill>
                  <a:srgbClr val="000000"/>
                </a:solidFill>
                <a:latin typeface="Times New Roman" pitchFamily="16" charset="0"/>
              </a:rPr>
              <a:t>Медицинские</a:t>
            </a:r>
            <a:r>
              <a:rPr lang="en-GB" sz="1400" b="1" u="sng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b="1" u="sng" dirty="0" err="1">
                <a:solidFill>
                  <a:srgbClr val="000000"/>
                </a:solidFill>
                <a:latin typeface="Times New Roman" pitchFamily="16" charset="0"/>
              </a:rPr>
              <a:t>работники</a:t>
            </a:r>
            <a:endParaRPr lang="en-GB" sz="1400" b="1" u="sng" dirty="0">
              <a:solidFill>
                <a:srgbClr val="000000"/>
              </a:solidFill>
              <a:latin typeface="Times New Roman" pitchFamily="16" charset="0"/>
            </a:endParaRP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оказывают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помощь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в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организации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оздоровительных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процедур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детям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.</a:t>
            </a: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дают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консультации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для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6" charset="0"/>
              </a:rPr>
              <a:t>родителей</a:t>
            </a:r>
            <a:r>
              <a:rPr lang="en-GB" sz="1200" dirty="0">
                <a:solidFill>
                  <a:srgbClr val="000000"/>
                </a:solidFill>
                <a:latin typeface="Times New Roman" pitchFamily="16" charset="0"/>
              </a:rPr>
              <a:t>.</a:t>
            </a: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6011863" y="2852738"/>
            <a:ext cx="2528887" cy="1482725"/>
          </a:xfrm>
          <a:prstGeom prst="wedgeRoundRectCallout">
            <a:avLst>
              <a:gd name="adj1" fmla="val -83501"/>
              <a:gd name="adj2" fmla="val -2200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28440">
            <a:solidFill>
              <a:srgbClr val="008000"/>
            </a:solidFill>
            <a:prstDash val="sysDot"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1" u="sng" dirty="0">
                <a:solidFill>
                  <a:srgbClr val="000000"/>
                </a:solidFill>
                <a:latin typeface="Times New Roman" pitchFamily="16" charset="0"/>
              </a:rPr>
              <a:t>Дети</a:t>
            </a:r>
            <a:endParaRPr lang="en-GB" sz="1400" b="1" u="sng" dirty="0">
              <a:solidFill>
                <a:srgbClr val="000000"/>
              </a:solidFill>
              <a:latin typeface="Times New Roman" pitchFamily="16" charset="0"/>
            </a:endParaRP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-</a:t>
            </a:r>
            <a:r>
              <a:rPr lang="ru-RU" sz="1400" dirty="0">
                <a:solidFill>
                  <a:srgbClr val="000000"/>
                </a:solidFill>
                <a:latin typeface="Times New Roman" pitchFamily="16" charset="0"/>
              </a:rPr>
              <a:t>участвуют в разных видах деятельности: познавательной, игровой, практической</a:t>
            </a:r>
            <a:r>
              <a:rPr lang="en-GB" sz="1400" dirty="0">
                <a:solidFill>
                  <a:srgbClr val="000000"/>
                </a:solidFill>
                <a:latin typeface="Times New Roman" pitchFamily="16" charset="0"/>
              </a:rPr>
              <a:t>  </a:t>
            </a:r>
          </a:p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1200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90C6F6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ECCB4"/>
    </a:folHlink>
  </a:clrScheme>
  <a:fontScheme name="Поток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Поток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1990</TotalTime>
  <Words>1093</Words>
  <Application>Microsoft Office PowerPoint</Application>
  <PresentationFormat>Экран (4:3)</PresentationFormat>
  <Paragraphs>162</Paragraphs>
  <Slides>33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Трек</vt:lpstr>
      <vt:lpstr>Microsoft Word 97 - 2003 Document</vt:lpstr>
      <vt:lpstr>Document</vt:lpstr>
      <vt:lpstr>Проект “За здоровьем  в детский сад!” </vt:lpstr>
      <vt:lpstr>Презентация PowerPoint</vt:lpstr>
      <vt:lpstr>Актуальность проекта.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Роль родителей в реализации проекта.</vt:lpstr>
      <vt:lpstr>Презентация PowerPoint</vt:lpstr>
      <vt:lpstr>Первый этап.</vt:lpstr>
      <vt:lpstr>Третий этап.</vt:lpstr>
      <vt:lpstr>Литература и пособия по теме «» Здоровье</vt:lpstr>
      <vt:lpstr>Консультации для родителей.</vt:lpstr>
      <vt:lpstr>Здоровый образ  жизни в семье.</vt:lpstr>
      <vt:lpstr>Здоровый образ  жизни в семье.</vt:lpstr>
      <vt:lpstr>Здоровый образ  жизни в семье.</vt:lpstr>
      <vt:lpstr>Презентация PowerPoint</vt:lpstr>
      <vt:lpstr>Совместное художественное творчество родителей и детей.</vt:lpstr>
      <vt:lpstr>Здоровый образ жизни в детском саду.</vt:lpstr>
      <vt:lpstr>Здоровый образ жизни в детском саду.</vt:lpstr>
      <vt:lpstr>Беседы с детьми о здоровье.</vt:lpstr>
      <vt:lpstr>Сюжетно-ролевые игры.</vt:lpstr>
      <vt:lpstr>Играем в настольные игры.</vt:lpstr>
      <vt:lpstr>Видеопросмотры.</vt:lpstr>
      <vt:lpstr>ХУДОЖЕСТВЕННОЕ ТВОРЧЕСТВО.</vt:lpstr>
      <vt:lpstr>Семейный спортивный праздник.</vt:lpstr>
      <vt:lpstr>Результаты использования проектной деятельности.</vt:lpstr>
      <vt:lpstr>Презентация PowerPoint</vt:lpstr>
      <vt:lpstr>Анкетирование родителей «Здоровый образ жизни». </vt:lpstr>
    </vt:vector>
  </TitlesOfParts>
  <Company>ОАО "Череповецкий "АЗОТ"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“За здоровьем  в детский сад!”</dc:title>
  <dc:creator>Elena</dc:creator>
  <cp:lastModifiedBy>RePack by Diakov</cp:lastModifiedBy>
  <cp:revision>192</cp:revision>
  <dcterms:created xsi:type="dcterms:W3CDTF">2012-10-15T06:45:48Z</dcterms:created>
  <dcterms:modified xsi:type="dcterms:W3CDTF">2015-04-26T19:38:29Z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1697717</vt:lpwstr>
  </property>
  <property fmtid="{D5CDD505-2E9C-101B-9397-08002B2CF9AE}" name="NXPowerLiteSettings" pid="3">
    <vt:lpwstr>F7200358026400</vt:lpwstr>
  </property>
  <property fmtid="{D5CDD505-2E9C-101B-9397-08002B2CF9AE}" name="NXPowerLiteVersion" pid="4">
    <vt:lpwstr>D6.2.8</vt:lpwstr>
  </property>
</Properties>
</file>