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4" r:id="rId6"/>
    <p:sldId id="260" r:id="rId7"/>
    <p:sldId id="262" r:id="rId8"/>
    <p:sldId id="261"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7" autoAdjust="0"/>
    <p:restoredTop sz="94660"/>
  </p:normalViewPr>
  <p:slideViewPr>
    <p:cSldViewPr snapToGrid="0">
      <p:cViewPr>
        <p:scale>
          <a:sx n="69" d="100"/>
          <a:sy n="69" d="100"/>
        </p:scale>
        <p:origin x="-558" y="-9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4/26/2015</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4/26/2015</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gif"/><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png"/><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1209" y="1804638"/>
            <a:ext cx="10035827" cy="2081562"/>
          </a:xfrm>
        </p:spPr>
        <p:txBody>
          <a:bodyPr/>
          <a:lstStyle/>
          <a:p>
            <a:r>
              <a:rPr lang="ru-RU" dirty="0" smtClean="0"/>
              <a:t>Закон радиоактивного распада</a:t>
            </a:r>
            <a:endParaRPr lang="ru-RU" dirty="0"/>
          </a:p>
        </p:txBody>
      </p:sp>
      <p:pic>
        <p:nvPicPr>
          <p:cNvPr id="5" name="Рисунок 4"/>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10683618" y="133814"/>
            <a:ext cx="1390800" cy="812225"/>
          </a:xfrm>
          <a:prstGeom prst="rect">
            <a:avLst/>
          </a:prstGeom>
          <a:ln w="38100" cap="sq">
            <a:solidFill>
              <a:schemeClr val="accent5"/>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662148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1470372" y="-830780"/>
            <a:ext cx="9577039" cy="7298487"/>
          </a:xfrm>
          <a:prstGeom prst="rect">
            <a:avLst/>
          </a:prstGeom>
        </p:spPr>
      </p:pic>
      <p:sp>
        <p:nvSpPr>
          <p:cNvPr id="2" name="Заголовок 1"/>
          <p:cNvSpPr>
            <a:spLocks noGrp="1"/>
          </p:cNvSpPr>
          <p:nvPr>
            <p:ph type="title"/>
          </p:nvPr>
        </p:nvSpPr>
        <p:spPr>
          <a:xfrm>
            <a:off x="197599" y="966436"/>
            <a:ext cx="9269786" cy="1105822"/>
          </a:xfrm>
        </p:spPr>
        <p:txBody>
          <a:bodyPr>
            <a:normAutofit/>
          </a:bodyPr>
          <a:lstStyle/>
          <a:p>
            <a:r>
              <a:rPr lang="ru-RU" sz="1800" b="1" dirty="0"/>
              <a:t>Период полураспада — время, в течение которого испытывает радиоактивные превращения половина ядер атомов данного изотопа. Обозначается буквой Т.</a:t>
            </a:r>
          </a:p>
        </p:txBody>
      </p:sp>
      <p:sp>
        <p:nvSpPr>
          <p:cNvPr id="3" name="Объект 2"/>
          <p:cNvSpPr>
            <a:spLocks noGrp="1"/>
          </p:cNvSpPr>
          <p:nvPr>
            <p:ph idx="1"/>
          </p:nvPr>
        </p:nvSpPr>
        <p:spPr>
          <a:xfrm>
            <a:off x="6889354" y="2818463"/>
            <a:ext cx="5008998" cy="3281254"/>
          </a:xfrm>
        </p:spPr>
        <p:txBody>
          <a:bodyPr>
            <a:noAutofit/>
          </a:bodyPr>
          <a:lstStyle/>
          <a:p>
            <a:pPr marL="0" indent="0">
              <a:buNone/>
            </a:pPr>
            <a:r>
              <a:rPr lang="ru-RU" sz="1800" dirty="0" smtClean="0"/>
              <a:t>Способность </a:t>
            </a:r>
            <a:r>
              <a:rPr lang="ru-RU" sz="1800" dirty="0"/>
              <a:t>ядер самопроизвольно распадаться, испуская частицы, называется радиоактивностью. Число радиоактивных ядер одного типа постоянно уменьшается во времени благодаря их </a:t>
            </a:r>
            <a:r>
              <a:rPr lang="ru-RU" sz="1800" dirty="0" smtClean="0"/>
              <a:t>распаду. Радиоактивный </a:t>
            </a:r>
            <a:r>
              <a:rPr lang="ru-RU" sz="1800" dirty="0"/>
              <a:t>распад  - статистический процесс. Каждое радиоактивное ядро может распасться в любой момент и закономерность наблюдается только в среднем, в случае распада достаточно большого количества ядер. </a:t>
            </a:r>
          </a:p>
        </p:txBody>
      </p:sp>
      <p:pic>
        <p:nvPicPr>
          <p:cNvPr id="5" name="Рисунок 4"/>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1" y="2665142"/>
            <a:ext cx="6902604" cy="3802566"/>
          </a:xfrm>
          <a:prstGeom prst="rect">
            <a:avLst/>
          </a:prstGeom>
        </p:spPr>
      </p:pic>
      <p:pic>
        <p:nvPicPr>
          <p:cNvPr id="6" name="Рисунок 5"/>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10683618" y="133814"/>
            <a:ext cx="1390800" cy="812225"/>
          </a:xfrm>
          <a:prstGeom prst="rect">
            <a:avLst/>
          </a:prstGeom>
          <a:ln w="38100" cap="sq">
            <a:solidFill>
              <a:schemeClr val="accent5"/>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xmlns="" val="324187779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xmlns="" Requires="a14">
          <p:sp>
            <p:nvSpPr>
              <p:cNvPr id="3" name="Объект 2"/>
              <p:cNvSpPr>
                <a:spLocks noGrp="1"/>
              </p:cNvSpPr>
              <p:nvPr>
                <p:ph idx="1"/>
              </p:nvPr>
            </p:nvSpPr>
            <p:spPr>
              <a:xfrm>
                <a:off x="0" y="0"/>
                <a:ext cx="8876371" cy="1051931"/>
              </a:xfrm>
            </p:spPr>
            <p:txBody>
              <a:bodyPr/>
              <a:lstStyle/>
              <a:p>
                <a:pPr marL="0" indent="0">
                  <a:buNone/>
                </a:pPr>
                <a:r>
                  <a:rPr lang="ru-RU" dirty="0" smtClean="0">
                    <a:solidFill>
                      <a:srgbClr val="00B050"/>
                    </a:solidFill>
                  </a:rPr>
                  <a:t>Постоянная распада </a:t>
                </a:r>
                <a14:m>
                  <m:oMath xmlns:m="http://schemas.openxmlformats.org/officeDocument/2006/math">
                    <m:r>
                      <a:rPr lang="ru-RU" sz="3600" i="1" smtClean="0">
                        <a:solidFill>
                          <a:srgbClr val="00B050"/>
                        </a:solidFill>
                        <a:latin typeface="Cambria Math" panose="02040503050406030204" pitchFamily="18" charset="0"/>
                        <a:ea typeface="Cambria Math" panose="02040503050406030204" pitchFamily="18" charset="0"/>
                      </a:rPr>
                      <m:t>𝜆</m:t>
                    </m:r>
                  </m:oMath>
                </a14:m>
                <a:r>
                  <a:rPr lang="ru-RU" dirty="0" smtClean="0">
                    <a:solidFill>
                      <a:srgbClr val="00B050"/>
                    </a:solidFill>
                  </a:rPr>
                  <a:t> </a:t>
                </a:r>
                <a:r>
                  <a:rPr lang="ru-RU" dirty="0">
                    <a:solidFill>
                      <a:srgbClr val="00B050"/>
                    </a:solidFill>
                  </a:rPr>
                  <a:t>- вероятность распада ядра в единицу времени. </a:t>
                </a:r>
              </a:p>
            </p:txBody>
          </p:sp>
        </mc:Choice>
        <mc:Fallback>
          <p:sp>
            <p:nvSpPr>
              <p:cNvPr id="3" name="Объект 2"/>
              <p:cNvSpPr>
                <a:spLocks noGrp="1" noRot="1" noChangeAspect="1" noMove="1" noResize="1" noEditPoints="1" noAdjustHandles="1" noChangeArrowheads="1" noChangeShapeType="1" noTextEdit="1"/>
              </p:cNvSpPr>
              <p:nvPr>
                <p:ph idx="1"/>
              </p:nvPr>
            </p:nvSpPr>
            <p:spPr>
              <a:xfrm>
                <a:off x="0" y="0"/>
                <a:ext cx="8876371" cy="1051931"/>
              </a:xfrm>
              <a:blipFill rotWithShape="0">
                <a:blip r:embed="rId2" cstate="screen"/>
                <a:stretch>
                  <a:fillRect l="-1374" r="-69"/>
                </a:stretch>
              </a:blipFill>
            </p:spPr>
            <p:txBody>
              <a:bodyPr/>
              <a:lstStyle/>
              <a:p>
                <a:r>
                  <a:rPr lang="ru-RU">
                    <a:noFill/>
                  </a:rPr>
                  <a:t> </a:t>
                </a:r>
              </a:p>
            </p:txBody>
          </p:sp>
        </mc:Fallback>
      </mc:AlternateContent>
      <p:pic>
        <p:nvPicPr>
          <p:cNvPr id="8" name="Рисунок 7"/>
          <p:cNvPicPr>
            <a:picLocks noChangeAspect="1"/>
          </p:cNvPicPr>
          <p:nvPr/>
        </p:nvPicPr>
        <p:blipFill rotWithShape="1">
          <a:blip r:embed="rId3" cstate="screen">
            <a:extLst>
              <a:ext uri="{28A0092B-C50C-407E-A947-70E740481C1C}">
                <a14:useLocalDpi xmlns:a14="http://schemas.microsoft.com/office/drawing/2010/main" xmlns="" val="0"/>
              </a:ext>
            </a:extLst>
          </a:blip>
          <a:srcRect l="4847"/>
          <a:stretch/>
        </p:blipFill>
        <p:spPr>
          <a:xfrm>
            <a:off x="2983832" y="801744"/>
            <a:ext cx="5285745" cy="1377434"/>
          </a:xfrm>
          <a:prstGeom prst="rect">
            <a:avLst/>
          </a:prstGeom>
        </p:spPr>
      </p:pic>
      <p:pic>
        <p:nvPicPr>
          <p:cNvPr id="6" name="Рисунок 5"/>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9021337" y="194174"/>
            <a:ext cx="2698596" cy="1215141"/>
          </a:xfrm>
          <a:prstGeom prst="rect">
            <a:avLst/>
          </a:prstGeom>
        </p:spPr>
      </p:pic>
      <mc:AlternateContent xmlns:mc="http://schemas.openxmlformats.org/markup-compatibility/2006">
        <mc:Choice xmlns:a14="http://schemas.microsoft.com/office/drawing/2010/main" xmlns="" Requires="a14">
          <p:sp>
            <p:nvSpPr>
              <p:cNvPr id="7" name="Прямоугольник 6"/>
              <p:cNvSpPr/>
              <p:nvPr/>
            </p:nvSpPr>
            <p:spPr>
              <a:xfrm>
                <a:off x="0" y="1086149"/>
                <a:ext cx="3092834" cy="646331"/>
              </a:xfrm>
              <a:prstGeom prst="rect">
                <a:avLst/>
              </a:prstGeom>
            </p:spPr>
            <p:txBody>
              <a:bodyPr wrap="none">
                <a:spAutoFit/>
              </a:bodyPr>
              <a:lstStyle/>
              <a:p>
                <a:r>
                  <a:rPr lang="en-US" dirty="0" smtClean="0">
                    <a:solidFill>
                      <a:srgbClr val="00B050"/>
                    </a:solidFill>
                  </a:rPr>
                  <a:t>C</a:t>
                </a:r>
                <a:r>
                  <a:rPr lang="ru-RU" dirty="0" err="1">
                    <a:solidFill>
                      <a:srgbClr val="00B050"/>
                    </a:solidFill>
                  </a:rPr>
                  <a:t>реднее</a:t>
                </a:r>
                <a:r>
                  <a:rPr lang="ru-RU" dirty="0">
                    <a:solidFill>
                      <a:srgbClr val="00B050"/>
                    </a:solidFill>
                  </a:rPr>
                  <a:t> время жизни </a:t>
                </a:r>
                <a14:m>
                  <m:oMath xmlns:m="http://schemas.openxmlformats.org/officeDocument/2006/math">
                    <m:r>
                      <a:rPr lang="ru-RU" sz="3600" i="1" smtClean="0">
                        <a:solidFill>
                          <a:srgbClr val="00B050"/>
                        </a:solidFill>
                        <a:latin typeface="Cambria Math" panose="02040503050406030204" pitchFamily="18" charset="0"/>
                        <a:ea typeface="Cambria Math" panose="02040503050406030204" pitchFamily="18" charset="0"/>
                      </a:rPr>
                      <m:t>𝜏</m:t>
                    </m:r>
                  </m:oMath>
                </a14:m>
                <a:endParaRPr lang="ru-RU" sz="2400" dirty="0">
                  <a:solidFill>
                    <a:srgbClr val="00B050"/>
                  </a:solidFill>
                </a:endParaRPr>
              </a:p>
            </p:txBody>
          </p:sp>
        </mc:Choice>
        <mc:Fallback>
          <p:sp>
            <p:nvSpPr>
              <p:cNvPr id="7" name="Прямоугольник 6"/>
              <p:cNvSpPr>
                <a:spLocks noRot="1" noChangeAspect="1" noMove="1" noResize="1" noEditPoints="1" noAdjustHandles="1" noChangeArrowheads="1" noChangeShapeType="1" noTextEdit="1"/>
              </p:cNvSpPr>
              <p:nvPr/>
            </p:nvSpPr>
            <p:spPr>
              <a:xfrm>
                <a:off x="0" y="1086149"/>
                <a:ext cx="3092834" cy="646331"/>
              </a:xfrm>
              <a:prstGeom prst="rect">
                <a:avLst/>
              </a:prstGeom>
              <a:blipFill rotWithShape="0">
                <a:blip r:embed="rId5" cstate="screen"/>
                <a:stretch>
                  <a:fillRect l="-1578" b="-5660"/>
                </a:stretch>
              </a:blipFill>
            </p:spPr>
            <p:txBody>
              <a:bodyPr/>
              <a:lstStyle/>
              <a:p>
                <a:r>
                  <a:rPr lang="ru-RU">
                    <a:noFill/>
                  </a:rPr>
                  <a:t> </a:t>
                </a:r>
              </a:p>
            </p:txBody>
          </p:sp>
        </mc:Fallback>
      </mc:AlternateContent>
      <p:sp>
        <p:nvSpPr>
          <p:cNvPr id="9" name="Прямоугольник 8"/>
          <p:cNvSpPr/>
          <p:nvPr/>
        </p:nvSpPr>
        <p:spPr>
          <a:xfrm>
            <a:off x="44834" y="2334591"/>
            <a:ext cx="6096000" cy="738664"/>
          </a:xfrm>
          <a:prstGeom prst="rect">
            <a:avLst/>
          </a:prstGeom>
        </p:spPr>
        <p:txBody>
          <a:bodyPr>
            <a:spAutoFit/>
          </a:bodyPr>
          <a:lstStyle/>
          <a:p>
            <a:r>
              <a:rPr lang="ru-RU" dirty="0">
                <a:solidFill>
                  <a:srgbClr val="00B050"/>
                </a:solidFill>
              </a:rPr>
              <a:t>Активность </a:t>
            </a:r>
            <a:r>
              <a:rPr lang="ru-RU" sz="2400" b="1" dirty="0">
                <a:solidFill>
                  <a:srgbClr val="00B050"/>
                </a:solidFill>
              </a:rPr>
              <a:t>A</a:t>
            </a:r>
            <a:r>
              <a:rPr lang="ru-RU" dirty="0">
                <a:solidFill>
                  <a:srgbClr val="00B050"/>
                </a:solidFill>
              </a:rPr>
              <a:t> - среднее количество ядер распадающихся в единицу времени</a:t>
            </a:r>
          </a:p>
        </p:txBody>
      </p:sp>
      <p:pic>
        <p:nvPicPr>
          <p:cNvPr id="10" name="Рисунок 9"/>
          <p:cNvPicPr>
            <a:picLocks noChangeAspect="1"/>
          </p:cNvPicPr>
          <p:nvPr/>
        </p:nvPicPr>
        <p:blipFill>
          <a:blip r:embed="rId6" cstate="screen">
            <a:extLst>
              <a:ext uri="{28A0092B-C50C-407E-A947-70E740481C1C}">
                <a14:useLocalDpi xmlns:a14="http://schemas.microsoft.com/office/drawing/2010/main" xmlns="" val="0"/>
              </a:ext>
            </a:extLst>
          </a:blip>
          <a:stretch>
            <a:fillRect/>
          </a:stretch>
        </p:blipFill>
        <p:spPr>
          <a:xfrm>
            <a:off x="7400280" y="2334591"/>
            <a:ext cx="4319653" cy="4349344"/>
          </a:xfrm>
          <a:prstGeom prst="rect">
            <a:avLst/>
          </a:prstGeom>
        </p:spPr>
      </p:pic>
      <p:pic>
        <p:nvPicPr>
          <p:cNvPr id="12" name="Рисунок 11"/>
          <p:cNvPicPr>
            <a:picLocks noChangeAspect="1"/>
          </p:cNvPicPr>
          <p:nvPr/>
        </p:nvPicPr>
        <p:blipFill>
          <a:blip r:embed="rId7" cstate="screen">
            <a:extLst>
              <a:ext uri="{28A0092B-C50C-407E-A947-70E740481C1C}">
                <a14:useLocalDpi xmlns:a14="http://schemas.microsoft.com/office/drawing/2010/main" xmlns="" val="0"/>
              </a:ext>
            </a:extLst>
          </a:blip>
          <a:stretch>
            <a:fillRect/>
          </a:stretch>
        </p:blipFill>
        <p:spPr>
          <a:xfrm>
            <a:off x="4229332" y="2703923"/>
            <a:ext cx="2977583" cy="1465910"/>
          </a:xfrm>
          <a:prstGeom prst="rect">
            <a:avLst/>
          </a:prstGeom>
        </p:spPr>
      </p:pic>
      <mc:AlternateContent xmlns:mc="http://schemas.openxmlformats.org/markup-compatibility/2006">
        <mc:Choice xmlns:a14="http://schemas.microsoft.com/office/drawing/2010/main" xmlns="" Requires="a14">
          <p:sp>
            <p:nvSpPr>
              <p:cNvPr id="13" name="Прямоугольник 12"/>
              <p:cNvSpPr/>
              <p:nvPr/>
            </p:nvSpPr>
            <p:spPr>
              <a:xfrm>
                <a:off x="133566" y="4290149"/>
                <a:ext cx="7170032" cy="1393330"/>
              </a:xfrm>
              <a:prstGeom prst="rect">
                <a:avLst/>
              </a:prstGeom>
              <a:solidFill>
                <a:schemeClr val="bg2">
                  <a:alpha val="36000"/>
                </a:schemeClr>
              </a:solidFill>
            </p:spPr>
            <p:txBody>
              <a:bodyPr wrap="square">
                <a:spAutoFit/>
              </a:bodyPr>
              <a:lstStyle/>
              <a:p>
                <a:pPr algn="ctr"/>
                <a:r>
                  <a:rPr lang="ru-RU" sz="2000" b="1" dirty="0" smtClean="0">
                    <a:solidFill>
                      <a:schemeClr val="accent4"/>
                    </a:solidFill>
                    <a:effectLst>
                      <a:outerShdw blurRad="38100" dist="38100" dir="2700000" algn="tl">
                        <a:srgbClr val="000000">
                          <a:alpha val="43137"/>
                        </a:srgbClr>
                      </a:outerShdw>
                    </a:effectLst>
                  </a:rPr>
                  <a:t>Активность измеряется в кюри (Ки) и беккерелях (Бк)</a:t>
                </a:r>
              </a:p>
              <a:p>
                <a:pPr algn="ctr"/>
                <a:endParaRPr lang="ru-RU" sz="2000" b="1" dirty="0">
                  <a:solidFill>
                    <a:schemeClr val="accent4"/>
                  </a:solidFill>
                  <a:effectLst>
                    <a:outerShdw blurRad="38100" dist="38100" dir="2700000" algn="tl">
                      <a:srgbClr val="000000">
                        <a:alpha val="43137"/>
                      </a:srgbClr>
                    </a:outerShdw>
                  </a:effectLst>
                </a:endParaRPr>
              </a:p>
              <a:p>
                <a:pPr algn="ctr"/>
                <a:r>
                  <a:rPr lang="ru-RU" sz="2000" b="1" dirty="0">
                    <a:solidFill>
                      <a:schemeClr val="accent4"/>
                    </a:solidFill>
                    <a:effectLst>
                      <a:outerShdw blurRad="38100" dist="38100" dir="2700000" algn="tl">
                        <a:srgbClr val="000000">
                          <a:alpha val="43137"/>
                        </a:srgbClr>
                      </a:outerShdw>
                    </a:effectLst>
                  </a:rPr>
                  <a:t>1 Ки = </a:t>
                </a:r>
                <a:r>
                  <a:rPr lang="ru-RU" sz="2000" b="1" dirty="0" smtClean="0">
                    <a:solidFill>
                      <a:schemeClr val="accent4"/>
                    </a:solidFill>
                    <a:effectLst>
                      <a:outerShdw blurRad="38100" dist="38100" dir="2700000" algn="tl">
                        <a:srgbClr val="000000">
                          <a:alpha val="43137"/>
                        </a:srgbClr>
                      </a:outerShdw>
                    </a:effectLst>
                  </a:rPr>
                  <a:t>3.7· </a:t>
                </a:r>
                <a14:m>
                  <m:oMath xmlns:m="http://schemas.openxmlformats.org/officeDocument/2006/math">
                    <m:sSup>
                      <m:sSupPr>
                        <m:ctrlPr>
                          <a:rPr lang="ru-RU" sz="2200" b="1" i="1" smtClean="0">
                            <a:solidFill>
                              <a:schemeClr val="accent4"/>
                            </a:solidFill>
                            <a:effectLst>
                              <a:outerShdw blurRad="38100" dist="38100" dir="2700000" algn="tl">
                                <a:srgbClr val="000000">
                                  <a:alpha val="43137"/>
                                </a:srgbClr>
                              </a:outerShdw>
                            </a:effectLst>
                            <a:latin typeface="Cambria Math" panose="02040503050406030204" pitchFamily="18" charset="0"/>
                          </a:rPr>
                        </m:ctrlPr>
                      </m:sSupPr>
                      <m:e>
                        <m:r>
                          <a:rPr lang="ru-RU" sz="2200" b="1" i="1" smtClean="0">
                            <a:solidFill>
                              <a:schemeClr val="accent4"/>
                            </a:solidFill>
                            <a:effectLst>
                              <a:outerShdw blurRad="38100" dist="38100" dir="2700000" algn="tl">
                                <a:srgbClr val="000000">
                                  <a:alpha val="43137"/>
                                </a:srgbClr>
                              </a:outerShdw>
                            </a:effectLst>
                            <a:latin typeface="Cambria Math" panose="02040503050406030204" pitchFamily="18" charset="0"/>
                          </a:rPr>
                          <m:t>𝟏𝟎</m:t>
                        </m:r>
                      </m:e>
                      <m:sup>
                        <m:r>
                          <a:rPr lang="ru-RU" sz="2200" b="1" i="1" smtClean="0">
                            <a:solidFill>
                              <a:schemeClr val="accent4"/>
                            </a:solidFill>
                            <a:effectLst>
                              <a:outerShdw blurRad="38100" dist="38100" dir="2700000" algn="tl">
                                <a:srgbClr val="000000">
                                  <a:alpha val="43137"/>
                                </a:srgbClr>
                              </a:outerShdw>
                            </a:effectLst>
                            <a:latin typeface="Cambria Math" panose="02040503050406030204" pitchFamily="18" charset="0"/>
                          </a:rPr>
                          <m:t>𝟏𝟎</m:t>
                        </m:r>
                      </m:sup>
                    </m:sSup>
                  </m:oMath>
                </a14:m>
                <a:r>
                  <a:rPr lang="ru-RU" sz="2000" b="1" dirty="0" smtClean="0">
                    <a:solidFill>
                      <a:schemeClr val="accent4"/>
                    </a:solidFill>
                    <a:effectLst>
                      <a:outerShdw blurRad="38100" dist="38100" dir="2700000" algn="tl">
                        <a:srgbClr val="000000">
                          <a:alpha val="43137"/>
                        </a:srgbClr>
                      </a:outerShdw>
                    </a:effectLst>
                  </a:rPr>
                  <a:t> </a:t>
                </a:r>
                <a:r>
                  <a:rPr lang="ru-RU" sz="2000" b="1" dirty="0">
                    <a:solidFill>
                      <a:schemeClr val="accent4"/>
                    </a:solidFill>
                    <a:effectLst>
                      <a:outerShdw blurRad="38100" dist="38100" dir="2700000" algn="tl">
                        <a:srgbClr val="000000">
                          <a:alpha val="43137"/>
                        </a:srgbClr>
                      </a:outerShdw>
                    </a:effectLst>
                  </a:rPr>
                  <a:t>распадов/c,</a:t>
                </a:r>
              </a:p>
              <a:p>
                <a:pPr algn="ctr"/>
                <a:r>
                  <a:rPr lang="ru-RU" sz="2000" b="1" dirty="0">
                    <a:solidFill>
                      <a:schemeClr val="accent4"/>
                    </a:solidFill>
                    <a:effectLst>
                      <a:outerShdw blurRad="38100" dist="38100" dir="2700000" algn="tl">
                        <a:srgbClr val="000000">
                          <a:alpha val="43137"/>
                        </a:srgbClr>
                      </a:outerShdw>
                    </a:effectLst>
                  </a:rPr>
                  <a:t>1 Бк = 1 распад/c.</a:t>
                </a:r>
              </a:p>
            </p:txBody>
          </p:sp>
        </mc:Choice>
        <mc:Fallback>
          <p:sp>
            <p:nvSpPr>
              <p:cNvPr id="13" name="Прямоугольник 12"/>
              <p:cNvSpPr>
                <a:spLocks noRot="1" noChangeAspect="1" noMove="1" noResize="1" noEditPoints="1" noAdjustHandles="1" noChangeArrowheads="1" noChangeShapeType="1" noTextEdit="1"/>
              </p:cNvSpPr>
              <p:nvPr/>
            </p:nvSpPr>
            <p:spPr>
              <a:xfrm>
                <a:off x="133566" y="4290149"/>
                <a:ext cx="7170032" cy="1393330"/>
              </a:xfrm>
              <a:prstGeom prst="rect">
                <a:avLst/>
              </a:prstGeom>
              <a:blipFill rotWithShape="0">
                <a:blip r:embed="rId8" cstate="screen"/>
                <a:stretch>
                  <a:fillRect l="-850" t="-3070" r="-1105" b="-6579"/>
                </a:stretch>
              </a:blipFill>
            </p:spPr>
            <p:txBody>
              <a:bodyPr/>
              <a:lstStyle/>
              <a:p>
                <a:r>
                  <a:rPr lang="ru-RU">
                    <a:noFill/>
                  </a:rPr>
                  <a:t> </a:t>
                </a:r>
              </a:p>
            </p:txBody>
          </p:sp>
        </mc:Fallback>
      </mc:AlternateContent>
    </p:spTree>
    <p:extLst>
      <p:ext uri="{BB962C8B-B14F-4D97-AF65-F5344CB8AC3E}">
        <p14:creationId xmlns:p14="http://schemas.microsoft.com/office/powerpoint/2010/main" xmlns="" val="24587280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2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6" presetClass="entr" presetSubtype="21"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arn(inVertical)">
                                      <p:cBhvr>
                                        <p:cTn id="32" dur="500"/>
                                        <p:tgtEl>
                                          <p:spTgt spid="12"/>
                                        </p:tgtEl>
                                      </p:cBhvr>
                                    </p:animEffect>
                                  </p:childTnLst>
                                </p:cTn>
                              </p:par>
                            </p:childTnLst>
                          </p:cTn>
                        </p:par>
                        <p:par>
                          <p:cTn id="33" fill="hold">
                            <p:stCondLst>
                              <p:cond delay="1000"/>
                            </p:stCondLst>
                            <p:childTnLst>
                              <p:par>
                                <p:cTn id="34" presetID="16" presetClass="entr" presetSubtype="42" fill="hold" nodeType="afterEffect">
                                  <p:stCondLst>
                                    <p:cond delay="750"/>
                                  </p:stCondLst>
                                  <p:childTnLst>
                                    <p:set>
                                      <p:cBhvr>
                                        <p:cTn id="35" dur="1" fill="hold">
                                          <p:stCondLst>
                                            <p:cond delay="0"/>
                                          </p:stCondLst>
                                        </p:cTn>
                                        <p:tgtEl>
                                          <p:spTgt spid="10"/>
                                        </p:tgtEl>
                                        <p:attrNameLst>
                                          <p:attrName>style.visibility</p:attrName>
                                        </p:attrNameLst>
                                      </p:cBhvr>
                                      <p:to>
                                        <p:strVal val="visible"/>
                                      </p:to>
                                    </p:set>
                                    <p:animEffect transition="in" filter="barn(outHorizontal)">
                                      <p:cBhvr>
                                        <p:cTn id="36" dur="750"/>
                                        <p:tgtEl>
                                          <p:spTgt spid="10"/>
                                        </p:tgtEl>
                                      </p:cBhvr>
                                    </p:animEffect>
                                  </p:childTnLst>
                                </p:cTn>
                              </p:par>
                            </p:childTnLst>
                          </p:cTn>
                        </p:par>
                        <p:par>
                          <p:cTn id="37" fill="hold">
                            <p:stCondLst>
                              <p:cond delay="2500"/>
                            </p:stCondLst>
                            <p:childTnLst>
                              <p:par>
                                <p:cTn id="38" presetID="21"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heel(1)">
                                      <p:cBhvr>
                                        <p:cTn id="4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animBg="1"/>
      <p:bldP spid="9" grpId="0"/>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918" y="-389021"/>
            <a:ext cx="9905998" cy="1905000"/>
          </a:xfrm>
        </p:spPr>
        <p:txBody>
          <a:bodyPr/>
          <a:lstStyle/>
          <a:p>
            <a:r>
              <a:rPr lang="ru-RU" dirty="0" smtClean="0">
                <a:effectLst>
                  <a:glow rad="38100">
                    <a:srgbClr val="00B050">
                      <a:alpha val="40000"/>
                    </a:srgbClr>
                  </a:glow>
                  <a:outerShdw blurRad="28575" dist="38100" dir="14040000" algn="tl" rotWithShape="0">
                    <a:srgbClr val="000000">
                      <a:alpha val="25000"/>
                    </a:srgbClr>
                  </a:outerShdw>
                </a:effectLst>
              </a:rPr>
              <a:t>Вековое </a:t>
            </a:r>
            <a:r>
              <a:rPr lang="ru-RU" sz="3600" dirty="0" smtClean="0">
                <a:effectLst>
                  <a:glow rad="38100">
                    <a:srgbClr val="00B050">
                      <a:alpha val="40000"/>
                    </a:srgbClr>
                  </a:glow>
                  <a:outerShdw blurRad="28575" dist="38100" dir="14040000" algn="tl" rotWithShape="0">
                    <a:srgbClr val="000000">
                      <a:alpha val="25000"/>
                    </a:srgbClr>
                  </a:outerShdw>
                </a:effectLst>
              </a:rPr>
              <a:t>равновесие</a:t>
            </a:r>
            <a:endParaRPr lang="ru-RU" dirty="0">
              <a:effectLst>
                <a:glow rad="38100">
                  <a:srgbClr val="00B050">
                    <a:alpha val="40000"/>
                  </a:srgbClr>
                </a:glow>
                <a:outerShdw blurRad="28575" dist="38100" dir="14040000" algn="tl" rotWithShape="0">
                  <a:srgbClr val="000000">
                    <a:alpha val="25000"/>
                  </a:srgbClr>
                </a:outerShdw>
              </a:effectLst>
            </a:endParaRPr>
          </a:p>
        </p:txBody>
      </p:sp>
      <p:sp>
        <p:nvSpPr>
          <p:cNvPr id="3" name="Объект 2"/>
          <p:cNvSpPr>
            <a:spLocks noGrp="1"/>
          </p:cNvSpPr>
          <p:nvPr>
            <p:ph idx="1"/>
          </p:nvPr>
        </p:nvSpPr>
        <p:spPr>
          <a:xfrm>
            <a:off x="190917" y="3164171"/>
            <a:ext cx="11876391" cy="3493303"/>
          </a:xfrm>
        </p:spPr>
        <p:txBody>
          <a:bodyPr>
            <a:noAutofit/>
          </a:bodyPr>
          <a:lstStyle/>
          <a:p>
            <a:pPr marL="0" indent="0">
              <a:buNone/>
            </a:pPr>
            <a:r>
              <a:rPr lang="ru-RU" sz="1800" cap="none" dirty="0">
                <a:ln w="0"/>
                <a:solidFill>
                  <a:schemeClr val="tx1"/>
                </a:solidFill>
                <a:effectLst>
                  <a:glow rad="101600">
                    <a:srgbClr val="00B050">
                      <a:alpha val="60000"/>
                    </a:srgbClr>
                  </a:glow>
                  <a:outerShdw blurRad="38100" dist="19050" dir="2700000" algn="tl" rotWithShape="0">
                    <a:schemeClr val="dk1">
                      <a:alpha val="40000"/>
                    </a:schemeClr>
                  </a:outerShdw>
                </a:effectLst>
              </a:rPr>
              <a:t>Вековое равновесие заключается в том, что число распадов (активность) всех членов радиоактивного ряда равно друг другу, и если исходный изотоп имеет очень большое время жизни (постоянная активность), то никакого изменения активности и у дочерних радиоактивных элементов не наблюдается. С достаточной точностью можно считать, что вековое равновесие наступает за время, равное десятикратному периоду полураспада наиболее долгоживущего дочернего элемента</a:t>
            </a:r>
            <a:r>
              <a:rPr lang="ru-RU" sz="1800" cap="none" dirty="0" smtClean="0">
                <a:ln w="0"/>
                <a:solidFill>
                  <a:schemeClr val="tx1"/>
                </a:solidFill>
                <a:effectLst>
                  <a:glow rad="101600">
                    <a:srgbClr val="00B050">
                      <a:alpha val="60000"/>
                    </a:srgbClr>
                  </a:glow>
                  <a:outerShdw blurRad="38100" dist="19050" dir="2700000" algn="tl" rotWithShape="0">
                    <a:schemeClr val="dk1">
                      <a:alpha val="40000"/>
                    </a:schemeClr>
                  </a:outerShdw>
                </a:effectLst>
              </a:rPr>
              <a:t>:</a:t>
            </a:r>
          </a:p>
          <a:p>
            <a:r>
              <a:rPr lang="ru-RU" sz="1800" cap="none" dirty="0">
                <a:ln w="0"/>
                <a:solidFill>
                  <a:schemeClr val="tx1"/>
                </a:solidFill>
                <a:effectLst>
                  <a:glow rad="101600">
                    <a:srgbClr val="00B050">
                      <a:alpha val="60000"/>
                    </a:srgbClr>
                  </a:glow>
                  <a:outerShdw blurRad="38100" dist="19050" dir="2700000" algn="tl" rotWithShape="0">
                    <a:schemeClr val="dk1">
                      <a:alpha val="40000"/>
                    </a:schemeClr>
                  </a:outerShdw>
                </a:effectLst>
              </a:rPr>
              <a:t>в урановом ряду — через 830000 лет,</a:t>
            </a:r>
          </a:p>
          <a:p>
            <a:r>
              <a:rPr lang="ru-RU" sz="1800" cap="none" dirty="0">
                <a:ln w="0"/>
                <a:solidFill>
                  <a:schemeClr val="tx1"/>
                </a:solidFill>
                <a:effectLst>
                  <a:glow rad="101600">
                    <a:srgbClr val="00B050">
                      <a:alpha val="60000"/>
                    </a:srgbClr>
                  </a:glow>
                  <a:outerShdw blurRad="38100" dist="19050" dir="2700000" algn="tl" rotWithShape="0">
                    <a:schemeClr val="dk1">
                      <a:alpha val="40000"/>
                    </a:schemeClr>
                  </a:outerShdw>
                </a:effectLst>
              </a:rPr>
              <a:t>ториевом — через 67 лет,</a:t>
            </a:r>
          </a:p>
          <a:p>
            <a:r>
              <a:rPr lang="ru-RU" sz="1800" cap="none" dirty="0" err="1" smtClean="0">
                <a:ln w="0"/>
                <a:solidFill>
                  <a:schemeClr val="tx1"/>
                </a:solidFill>
                <a:effectLst>
                  <a:glow rad="101600">
                    <a:srgbClr val="00B050">
                      <a:alpha val="60000"/>
                    </a:srgbClr>
                  </a:glow>
                  <a:outerShdw blurRad="38100" dist="19050" dir="2700000" algn="tl" rotWithShape="0">
                    <a:schemeClr val="dk1">
                      <a:alpha val="40000"/>
                    </a:schemeClr>
                  </a:outerShdw>
                </a:effectLst>
              </a:rPr>
              <a:t>актино</a:t>
            </a:r>
            <a:r>
              <a:rPr lang="ru-RU" sz="1800" cap="none" dirty="0" smtClean="0">
                <a:ln w="0"/>
                <a:solidFill>
                  <a:schemeClr val="tx1"/>
                </a:solidFill>
                <a:effectLst>
                  <a:glow rad="101600">
                    <a:srgbClr val="00B050">
                      <a:alpha val="60000"/>
                    </a:srgbClr>
                  </a:glow>
                  <a:outerShdw blurRad="38100" dist="19050" dir="2700000" algn="tl" rotWithShape="0">
                    <a:schemeClr val="dk1">
                      <a:alpha val="40000"/>
                    </a:schemeClr>
                  </a:outerShdw>
                </a:effectLst>
              </a:rPr>
              <a:t>-урановом </a:t>
            </a:r>
            <a:r>
              <a:rPr lang="ru-RU" sz="1800" cap="none" dirty="0">
                <a:ln w="0"/>
                <a:solidFill>
                  <a:schemeClr val="tx1"/>
                </a:solidFill>
                <a:effectLst>
                  <a:glow rad="101600">
                    <a:srgbClr val="00B050">
                      <a:alpha val="60000"/>
                    </a:srgbClr>
                  </a:glow>
                  <a:outerShdw blurRad="38100" dist="19050" dir="2700000" algn="tl" rotWithShape="0">
                    <a:schemeClr val="dk1">
                      <a:alpha val="40000"/>
                    </a:schemeClr>
                  </a:outerShdw>
                </a:effectLst>
              </a:rPr>
              <a:t>— через 343000 лет</a:t>
            </a:r>
            <a:r>
              <a:rPr lang="ru-RU" sz="1800" cap="none" dirty="0" smtClean="0">
                <a:ln w="0"/>
                <a:solidFill>
                  <a:schemeClr val="tx1"/>
                </a:solidFill>
                <a:effectLst>
                  <a:glow rad="101600">
                    <a:srgbClr val="00B050">
                      <a:alpha val="60000"/>
                    </a:srgbClr>
                  </a:glow>
                  <a:outerShdw blurRad="38100" dist="19050" dir="2700000" algn="tl" rotWithShape="0">
                    <a:schemeClr val="dk1">
                      <a:alpha val="40000"/>
                    </a:schemeClr>
                  </a:outerShdw>
                </a:effectLst>
              </a:rPr>
              <a:t>.</a:t>
            </a:r>
          </a:p>
          <a:p>
            <a:pPr marL="0" indent="0">
              <a:buNone/>
            </a:pPr>
            <a:r>
              <a:rPr lang="ru-RU" sz="1800" cap="none" dirty="0" smtClean="0">
                <a:ln w="0"/>
                <a:solidFill>
                  <a:schemeClr val="tx1"/>
                </a:solidFill>
                <a:effectLst>
                  <a:glow rad="101600">
                    <a:srgbClr val="00B050">
                      <a:alpha val="60000"/>
                    </a:srgbClr>
                  </a:glow>
                  <a:outerShdw blurRad="38100" dist="19050" dir="2700000" algn="tl" rotWithShape="0">
                    <a:schemeClr val="dk1">
                      <a:alpha val="40000"/>
                    </a:schemeClr>
                  </a:outerShdw>
                </a:effectLst>
              </a:rPr>
              <a:t>В </a:t>
            </a:r>
            <a:r>
              <a:rPr lang="ru-RU" sz="1800" cap="none" dirty="0">
                <a:ln w="0"/>
                <a:solidFill>
                  <a:schemeClr val="tx1"/>
                </a:solidFill>
                <a:effectLst>
                  <a:glow rad="101600">
                    <a:srgbClr val="00B050">
                      <a:alpha val="60000"/>
                    </a:srgbClr>
                  </a:glow>
                  <a:outerShdw blurRad="38100" dist="19050" dir="2700000" algn="tl" rotWithShape="0">
                    <a:schemeClr val="dk1">
                      <a:alpha val="40000"/>
                    </a:schemeClr>
                  </a:outerShdw>
                </a:effectLst>
              </a:rPr>
              <a:t>естественном состоянии все изотопы, генетически связанные в радиоактивных рядах, обычно находятся в определенных количественных соотношениях, зависящих от их периодов полураспада.</a:t>
            </a:r>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xmlns="" val="0"/>
              </a:ext>
            </a:extLst>
          </a:blip>
          <a:stretch>
            <a:fillRect/>
          </a:stretch>
        </p:blipFill>
        <p:spPr>
          <a:xfrm>
            <a:off x="841710" y="1259171"/>
            <a:ext cx="3730292" cy="1770308"/>
          </a:xfrm>
          <a:prstGeom prst="rect">
            <a:avLst/>
          </a:prstGeom>
        </p:spPr>
      </p:pic>
    </p:spTree>
    <p:extLst>
      <p:ext uri="{BB962C8B-B14F-4D97-AF65-F5344CB8AC3E}">
        <p14:creationId xmlns:p14="http://schemas.microsoft.com/office/powerpoint/2010/main" xmlns="" val="2891830968"/>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84759" y="2064326"/>
            <a:ext cx="9905998" cy="1905000"/>
          </a:xfrm>
        </p:spPr>
        <p:txBody>
          <a:bodyPr>
            <a:normAutofit/>
          </a:bodyPr>
          <a:lstStyle/>
          <a:p>
            <a:r>
              <a:rPr lang="ru-RU" sz="5400" dirty="0" smtClean="0">
                <a:effectLst>
                  <a:glow rad="101600">
                    <a:schemeClr val="accent6">
                      <a:satMod val="175000"/>
                      <a:alpha val="40000"/>
                    </a:schemeClr>
                  </a:glow>
                  <a:outerShdw blurRad="28575" dist="38100" dir="14040000" algn="tl" rotWithShape="0">
                    <a:srgbClr val="000000">
                      <a:alpha val="25000"/>
                    </a:srgbClr>
                  </a:outerShdw>
                </a:effectLst>
              </a:rPr>
              <a:t>Каков Возраст Земли? </a:t>
            </a:r>
            <a:endParaRPr lang="ru-RU" sz="5400" dirty="0">
              <a:effectLst>
                <a:glow rad="101600">
                  <a:schemeClr val="accent6">
                    <a:satMod val="175000"/>
                    <a:alpha val="40000"/>
                  </a:schemeClr>
                </a:glow>
                <a:outerShdw blurRad="28575" dist="38100" dir="14040000" algn="tl" rotWithShape="0">
                  <a:srgbClr val="000000">
                    <a:alpha val="25000"/>
                  </a:srgbClr>
                </a:outerShdw>
              </a:effectLst>
            </a:endParaRPr>
          </a:p>
        </p:txBody>
      </p:sp>
    </p:spTree>
    <p:extLst>
      <p:ext uri="{BB962C8B-B14F-4D97-AF65-F5344CB8AC3E}">
        <p14:creationId xmlns:p14="http://schemas.microsoft.com/office/powerpoint/2010/main" xmlns="" val="2406018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6411" y="-401053"/>
            <a:ext cx="9905998" cy="1905000"/>
          </a:xfrm>
        </p:spPr>
        <p:txBody>
          <a:bodyPr/>
          <a:lstStyle/>
          <a:p>
            <a:r>
              <a:rPr lang="ru-RU" dirty="0" smtClean="0"/>
              <a:t>Возраст земли </a:t>
            </a:r>
            <a:endParaRPr lang="ru-RU" dirty="0"/>
          </a:p>
        </p:txBody>
      </p:sp>
      <p:sp>
        <p:nvSpPr>
          <p:cNvPr id="4" name="Прямоугольник 3"/>
          <p:cNvSpPr/>
          <p:nvPr/>
        </p:nvSpPr>
        <p:spPr>
          <a:xfrm>
            <a:off x="31081" y="2560202"/>
            <a:ext cx="6502066" cy="3785652"/>
          </a:xfrm>
          <a:prstGeom prst="rect">
            <a:avLst/>
          </a:prstGeom>
        </p:spPr>
        <p:txBody>
          <a:bodyPr wrap="square">
            <a:spAutoFit/>
          </a:bodyPr>
          <a:lstStyle/>
          <a:p>
            <a:r>
              <a:rPr lang="ru-RU" sz="1600" dirty="0">
                <a:effectLst>
                  <a:glow rad="228600">
                    <a:schemeClr val="accent1">
                      <a:satMod val="175000"/>
                      <a:alpha val="40000"/>
                    </a:schemeClr>
                  </a:glow>
                </a:effectLst>
              </a:rPr>
              <a:t> В 1862 году британский физик лорд Кельвин начал одно из выступлений на заседании </a:t>
            </a:r>
            <a:r>
              <a:rPr lang="ru-RU" sz="1600" dirty="0" err="1">
                <a:effectLst>
                  <a:glow rad="228600">
                    <a:schemeClr val="accent1">
                      <a:satMod val="175000"/>
                      <a:alpha val="40000"/>
                    </a:schemeClr>
                  </a:glow>
                </a:effectLst>
              </a:rPr>
              <a:t>Эдинбургского</a:t>
            </a:r>
            <a:r>
              <a:rPr lang="ru-RU" sz="1600" dirty="0">
                <a:effectLst>
                  <a:glow rad="228600">
                    <a:schemeClr val="accent1">
                      <a:satMod val="175000"/>
                      <a:alpha val="40000"/>
                    </a:schemeClr>
                  </a:glow>
                </a:effectLst>
              </a:rPr>
              <a:t> королевского общества с выпадов в адрес геологов и их методов определения возраста </a:t>
            </a:r>
            <a:r>
              <a:rPr lang="ru-RU" sz="1600" dirty="0" smtClean="0">
                <a:effectLst>
                  <a:glow rad="228600">
                    <a:schemeClr val="accent1">
                      <a:satMod val="175000"/>
                      <a:alpha val="40000"/>
                    </a:schemeClr>
                  </a:glow>
                </a:effectLst>
              </a:rPr>
              <a:t>Земли. Кельвин </a:t>
            </a:r>
            <a:r>
              <a:rPr lang="ru-RU" sz="1600" dirty="0">
                <a:effectLst>
                  <a:glow rad="228600">
                    <a:schemeClr val="accent1">
                      <a:satMod val="175000"/>
                      <a:alpha val="40000"/>
                    </a:schemeClr>
                  </a:glow>
                </a:effectLst>
              </a:rPr>
              <a:t>утверждал, что Земля первоначально находилась в расплавленном состоянии, и считал «очевидным», что, если известны температура, при которой плавятся горные породы, и скорость, с которой они охлаждаются, можно рассчитать время, за которое образуется земная кора. Первоначальное значение Кельвина лежало в очень широких пределах, от 20 до 400 млн лет, но несколько лет спустя, после точных измерений температуры плавления пород (она оказалась значительно ниже предполагаемой), Кельвин пересмотрел свою оценку, уменьшив ее до 20-40 млн лет. Среди геологов эта работа вызвала изрядное смятение. </a:t>
            </a:r>
          </a:p>
        </p:txBody>
      </p:sp>
      <p:pic>
        <p:nvPicPr>
          <p:cNvPr id="6" name="Рисунок 5"/>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6533147" y="211522"/>
            <a:ext cx="4033561" cy="46973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Рисунок 6"/>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9044750" y="3669632"/>
            <a:ext cx="3239492" cy="31041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1390114965"/>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8000" b="-8000"/>
          </a:stretch>
        </a:blipFill>
        <a:effectLst/>
      </p:bgPr>
    </p:bg>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6435853" y="198039"/>
            <a:ext cx="2737262" cy="36683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0" y="-352927"/>
            <a:ext cx="9905998" cy="1905000"/>
          </a:xfrm>
        </p:spPr>
        <p:txBody>
          <a:bodyPr/>
          <a:lstStyle/>
          <a:p>
            <a:r>
              <a:rPr lang="ru-RU" dirty="0" smtClean="0"/>
              <a:t>Возраст земли </a:t>
            </a:r>
            <a:endParaRPr lang="ru-RU" dirty="0"/>
          </a:p>
        </p:txBody>
      </p:sp>
      <p:sp>
        <p:nvSpPr>
          <p:cNvPr id="3" name="Прямоугольник 2"/>
          <p:cNvSpPr/>
          <p:nvPr/>
        </p:nvSpPr>
        <p:spPr>
          <a:xfrm>
            <a:off x="96252" y="4042611"/>
            <a:ext cx="9264316" cy="2696540"/>
          </a:xfrm>
          <a:prstGeom prst="rect">
            <a:avLst/>
          </a:prstGeom>
        </p:spPr>
        <p:txBody>
          <a:bodyPr wrap="square">
            <a:spAutoFit/>
          </a:bodyPr>
          <a:lstStyle/>
          <a:p>
            <a:r>
              <a:rPr lang="ru-RU" sz="1400" dirty="0">
                <a:effectLst>
                  <a:glow rad="228600">
                    <a:schemeClr val="accent1">
                      <a:satMod val="175000"/>
                      <a:alpha val="40000"/>
                    </a:schemeClr>
                  </a:glow>
                </a:effectLst>
              </a:rPr>
              <a:t>В</a:t>
            </a:r>
            <a:r>
              <a:rPr lang="ru-RU" sz="1400" dirty="0" smtClean="0">
                <a:effectLst>
                  <a:glow rad="228600">
                    <a:schemeClr val="accent1">
                      <a:satMod val="175000"/>
                      <a:alpha val="40000"/>
                    </a:schemeClr>
                  </a:glow>
                </a:effectLst>
              </a:rPr>
              <a:t> </a:t>
            </a:r>
            <a:r>
              <a:rPr lang="ru-RU" sz="1400" dirty="0">
                <a:effectLst>
                  <a:glow rad="228600">
                    <a:schemeClr val="accent1">
                      <a:satMod val="175000"/>
                      <a:alpha val="40000"/>
                    </a:schemeClr>
                  </a:glow>
                </a:effectLst>
              </a:rPr>
              <a:t>1902 году Эрнест </a:t>
            </a:r>
            <a:r>
              <a:rPr lang="ru-RU" sz="1400" dirty="0" smtClean="0">
                <a:effectLst>
                  <a:glow rad="228600">
                    <a:schemeClr val="accent1">
                      <a:satMod val="175000"/>
                      <a:alpha val="40000"/>
                    </a:schemeClr>
                  </a:glow>
                </a:effectLst>
              </a:rPr>
              <a:t>Резерфорд и </a:t>
            </a:r>
            <a:r>
              <a:rPr lang="ru-RU" sz="1400" dirty="0">
                <a:effectLst>
                  <a:glow rad="228600">
                    <a:schemeClr val="accent1">
                      <a:satMod val="175000"/>
                      <a:alpha val="40000"/>
                    </a:schemeClr>
                  </a:glow>
                </a:effectLst>
              </a:rPr>
              <a:t>Фредерик </a:t>
            </a:r>
            <a:r>
              <a:rPr lang="ru-RU" sz="1400" dirty="0" smtClean="0">
                <a:effectLst>
                  <a:glow rad="228600">
                    <a:schemeClr val="accent1">
                      <a:satMod val="175000"/>
                      <a:alpha val="40000"/>
                    </a:schemeClr>
                  </a:glow>
                </a:effectLst>
              </a:rPr>
              <a:t>Содди </a:t>
            </a:r>
            <a:r>
              <a:rPr lang="ru-RU" sz="1400" dirty="0">
                <a:effectLst>
                  <a:glow rad="228600">
                    <a:schemeClr val="accent1">
                      <a:satMod val="175000"/>
                      <a:alpha val="40000"/>
                    </a:schemeClr>
                  </a:glow>
                </a:effectLst>
              </a:rPr>
              <a:t>предложили теорию радиоактивного распада, легшую в основу учения об атоме и атомной энергии. </a:t>
            </a:r>
            <a:r>
              <a:rPr lang="ru-RU" sz="1400" dirty="0" smtClean="0">
                <a:effectLst>
                  <a:glow rad="228600">
                    <a:schemeClr val="accent1">
                      <a:satMod val="175000"/>
                      <a:alpha val="40000"/>
                    </a:schemeClr>
                  </a:glow>
                </a:effectLst>
              </a:rPr>
              <a:t>Они поразили мир заявлением, что в процессе радиоактивного распада один элемент меняется на другой: уран превращается в радий, который распадается, выделяя газ радон. Вскоре после этого Содди показал, что в результате выделяется не только радон, но и гелий. Радон тоже неустойчив и распадается на другие элементы. </a:t>
            </a:r>
          </a:p>
          <a:p>
            <a:r>
              <a:rPr lang="ru-RU" sz="1400" dirty="0" smtClean="0">
                <a:effectLst>
                  <a:glow rad="228600">
                    <a:schemeClr val="accent1">
                      <a:satMod val="175000"/>
                      <a:alpha val="40000"/>
                    </a:schemeClr>
                  </a:glow>
                </a:effectLst>
              </a:rPr>
              <a:t>     </a:t>
            </a:r>
            <a:r>
              <a:rPr lang="ru-RU" sz="1400" dirty="0">
                <a:effectLst>
                  <a:glow rad="228600">
                    <a:schemeClr val="accent1">
                      <a:satMod val="175000"/>
                      <a:alpha val="40000"/>
                    </a:schemeClr>
                  </a:glow>
                </a:effectLst>
              </a:rPr>
              <a:t>Пару месяцев спустя, перед тем как Пьер и Мария Кюри были удостоены Нобелевской премии в 1903 году, Пьер обнаружил, что в процессе радиоактивного распада атом покидают электроны с выделением энергии в виде тепла. Даже если Кельвин был прав, полагая, что Земля охлаждалась из расплавленного состояния, он в любом случае не знал, что в то же время радиоактивные элементы внутри Земли производят достаточно тепла, чтобы затянуть процесс охлаждения практически на любой срок, который может понадобиться геологам. </a:t>
            </a:r>
          </a:p>
        </p:txBody>
      </p:sp>
      <p:pic>
        <p:nvPicPr>
          <p:cNvPr id="5" name="Рисунок 4"/>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9456820" y="198039"/>
            <a:ext cx="2498075" cy="36683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1026713501"/>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outVertical)">
                                      <p:cBhvr>
                                        <p:cTn id="11" dur="500"/>
                                        <p:tgtEl>
                                          <p:spTgt spid="5"/>
                                        </p:tgtEl>
                                      </p:cBhvr>
                                    </p:animEffect>
                                  </p:childTnLst>
                                </p:cTn>
                              </p:par>
                            </p:childTnLst>
                          </p:cTn>
                        </p:par>
                        <p:par>
                          <p:cTn id="12" fill="hold">
                            <p:stCondLst>
                              <p:cond delay="1000"/>
                            </p:stCondLst>
                            <p:childTnLst>
                              <p:par>
                                <p:cTn id="13" presetID="6"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in)">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8000" b="-8000"/>
          </a:stretch>
        </a:blipFill>
        <a:effectLst/>
      </p:bgPr>
    </p:bg>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7038109" y="3551301"/>
            <a:ext cx="4921280" cy="3102163"/>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p:txBody>
          <a:bodyPr/>
          <a:lstStyle/>
          <a:p>
            <a:endParaRPr lang="ru-RU" dirty="0"/>
          </a:p>
        </p:txBody>
      </p:sp>
      <p:pic>
        <p:nvPicPr>
          <p:cNvPr id="5" name="Объект 4"/>
          <p:cNvPicPr>
            <a:picLocks noGrp="1" noChangeAspect="1"/>
          </p:cNvPicPr>
          <p:nvPr>
            <p:ph idx="1"/>
          </p:nvPr>
        </p:nvPicPr>
        <p:blipFill>
          <a:blip r:embed="rId4" cstate="screen">
            <a:extLst>
              <a:ext uri="{28A0092B-C50C-407E-A947-70E740481C1C}">
                <a14:useLocalDpi xmlns:a14="http://schemas.microsoft.com/office/drawing/2010/main" xmlns="" val="0"/>
              </a:ext>
            </a:extLst>
          </a:blip>
          <a:stretch>
            <a:fillRect/>
          </a:stretch>
        </p:blipFill>
        <p:spPr>
          <a:xfrm>
            <a:off x="8282078" y="128842"/>
            <a:ext cx="3266935" cy="34466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Прямоугольник 6"/>
          <p:cNvSpPr/>
          <p:nvPr/>
        </p:nvSpPr>
        <p:spPr>
          <a:xfrm>
            <a:off x="492671" y="1852150"/>
            <a:ext cx="6115845" cy="4801314"/>
          </a:xfrm>
          <a:prstGeom prst="rect">
            <a:avLst/>
          </a:prstGeom>
        </p:spPr>
        <p:txBody>
          <a:bodyPr wrap="square">
            <a:spAutoFit/>
          </a:bodyPr>
          <a:lstStyle/>
          <a:p>
            <a:r>
              <a:rPr lang="ru-RU" dirty="0">
                <a:effectLst>
                  <a:glow rad="228600">
                    <a:schemeClr val="accent1">
                      <a:satMod val="175000"/>
                      <a:alpha val="40000"/>
                    </a:schemeClr>
                  </a:glow>
                </a:effectLst>
              </a:rPr>
              <a:t>В 1910 году британский геолог Артур </a:t>
            </a:r>
            <a:r>
              <a:rPr lang="ru-RU" dirty="0" smtClean="0">
                <a:effectLst>
                  <a:glow rad="228600">
                    <a:schemeClr val="accent1">
                      <a:satMod val="175000"/>
                      <a:alpha val="40000"/>
                    </a:schemeClr>
                  </a:glow>
                </a:effectLst>
              </a:rPr>
              <a:t>Холмс установил </a:t>
            </a:r>
            <a:r>
              <a:rPr lang="ru-RU" dirty="0">
                <a:effectLst>
                  <a:glow rad="228600">
                    <a:schemeClr val="accent1">
                      <a:satMod val="175000"/>
                      <a:alpha val="40000"/>
                    </a:schemeClr>
                  </a:glow>
                </a:effectLst>
              </a:rPr>
              <a:t>соотношение урана и свинца (U/</a:t>
            </a:r>
            <a:r>
              <a:rPr lang="ru-RU" dirty="0" err="1">
                <a:effectLst>
                  <a:glow rad="228600">
                    <a:schemeClr val="accent1">
                      <a:satMod val="175000"/>
                      <a:alpha val="40000"/>
                    </a:schemeClr>
                  </a:glow>
                </a:effectLst>
              </a:rPr>
              <a:t>Pb</a:t>
            </a:r>
            <a:r>
              <a:rPr lang="ru-RU" dirty="0">
                <a:effectLst>
                  <a:glow rad="228600">
                    <a:schemeClr val="accent1">
                      <a:satMod val="175000"/>
                      <a:alpha val="40000"/>
                    </a:schemeClr>
                  </a:glow>
                </a:effectLst>
              </a:rPr>
              <a:t>) для 17 различных минералов. Так удалось оценить возраст пород и показать, что свинец — стабильный продукт распада урана. </a:t>
            </a:r>
            <a:endParaRPr lang="ru-RU" dirty="0" smtClean="0">
              <a:effectLst>
                <a:glow rad="228600">
                  <a:schemeClr val="accent1">
                    <a:satMod val="175000"/>
                    <a:alpha val="40000"/>
                  </a:schemeClr>
                </a:glow>
              </a:effectLst>
            </a:endParaRPr>
          </a:p>
          <a:p>
            <a:r>
              <a:rPr lang="ru-RU" dirty="0" smtClean="0">
                <a:effectLst>
                  <a:glow rad="228600">
                    <a:schemeClr val="accent1">
                      <a:satMod val="175000"/>
                      <a:alpha val="40000"/>
                    </a:schemeClr>
                  </a:glow>
                </a:effectLst>
              </a:rPr>
              <a:t>Известная </a:t>
            </a:r>
            <a:r>
              <a:rPr lang="ru-RU" dirty="0">
                <a:effectLst>
                  <a:glow rad="228600">
                    <a:schemeClr val="accent1">
                      <a:satMod val="175000"/>
                      <a:alpha val="40000"/>
                    </a:schemeClr>
                  </a:glow>
                </a:effectLst>
              </a:rPr>
              <a:t>скорость распада урана в радон позволяла оценить количество урана. Свинец анализировали при помощи тонкой химической процедуры, пока накапливался радон. Чтобы удостовериться в правильности результатов, эксперимент повторяли до пяти раз. Однажды Холмсу пришлось отбросить все данные и начать сначала, потому что радон просочился в комнату, исказив результаты эксперимента. </a:t>
            </a:r>
            <a:r>
              <a:rPr lang="ru-RU" dirty="0" smtClean="0">
                <a:effectLst>
                  <a:glow rad="228600">
                    <a:schemeClr val="accent1">
                      <a:satMod val="175000"/>
                      <a:alpha val="40000"/>
                    </a:schemeClr>
                  </a:glow>
                </a:effectLst>
              </a:rPr>
              <a:t>Этот </a:t>
            </a:r>
            <a:r>
              <a:rPr lang="ru-RU" dirty="0">
                <a:effectLst>
                  <a:glow rad="228600">
                    <a:schemeClr val="accent1">
                      <a:satMod val="175000"/>
                      <a:alpha val="40000"/>
                    </a:schemeClr>
                  </a:glow>
                </a:effectLst>
              </a:rPr>
              <a:t>метод в конечном счете и послужил основой для современной оценки возраста Земли</a:t>
            </a:r>
            <a:r>
              <a:rPr lang="ru-RU" dirty="0" smtClean="0">
                <a:effectLst>
                  <a:glow rad="228600">
                    <a:schemeClr val="accent1">
                      <a:satMod val="175000"/>
                      <a:alpha val="40000"/>
                    </a:schemeClr>
                  </a:glow>
                </a:effectLst>
              </a:rPr>
              <a:t>.</a:t>
            </a:r>
          </a:p>
          <a:p>
            <a:endParaRPr lang="ru-RU" b="1" dirty="0" smtClean="0"/>
          </a:p>
        </p:txBody>
      </p:sp>
    </p:spTree>
    <p:extLst>
      <p:ext uri="{BB962C8B-B14F-4D97-AF65-F5344CB8AC3E}">
        <p14:creationId xmlns:p14="http://schemas.microsoft.com/office/powerpoint/2010/main" xmlns="" val="417232821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21"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2000"/>
                                        <p:tgtEl>
                                          <p:spTgt spid="6"/>
                                        </p:tgtEl>
                                      </p:cBhvr>
                                    </p:animEffect>
                                  </p:childTnLst>
                                </p:cTn>
                              </p:par>
                            </p:childTnLst>
                          </p:cTn>
                        </p:par>
                        <p:par>
                          <p:cTn id="11" fill="hold">
                            <p:stCondLst>
                              <p:cond delay="2000"/>
                            </p:stCondLst>
                            <p:childTnLst>
                              <p:par>
                                <p:cTn id="12" presetID="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352926" y="1094381"/>
            <a:ext cx="6096000" cy="5078313"/>
          </a:xfrm>
          <a:prstGeom prst="rect">
            <a:avLst/>
          </a:prstGeom>
        </p:spPr>
        <p:txBody>
          <a:bodyPr>
            <a:spAutoFit/>
          </a:bodyPr>
          <a:lstStyle/>
          <a:p>
            <a:r>
              <a:rPr lang="ru-RU" b="1" dirty="0">
                <a:effectLst>
                  <a:glow rad="228600">
                    <a:schemeClr val="accent1">
                      <a:satMod val="175000"/>
                      <a:alpha val="40000"/>
                    </a:schemeClr>
                  </a:glow>
                </a:effectLst>
              </a:rPr>
              <a:t>1911</a:t>
            </a:r>
            <a:r>
              <a:rPr lang="ru-RU" dirty="0">
                <a:effectLst>
                  <a:glow rad="228600">
                    <a:schemeClr val="accent1">
                      <a:satMod val="175000"/>
                      <a:alpha val="40000"/>
                    </a:schemeClr>
                  </a:glow>
                </a:effectLst>
              </a:rPr>
              <a:t> </a:t>
            </a:r>
            <a:br>
              <a:rPr lang="ru-RU" dirty="0">
                <a:effectLst>
                  <a:glow rad="228600">
                    <a:schemeClr val="accent1">
                      <a:satMod val="175000"/>
                      <a:alpha val="40000"/>
                    </a:schemeClr>
                  </a:glow>
                </a:effectLst>
              </a:rPr>
            </a:br>
            <a:r>
              <a:rPr lang="ru-RU" dirty="0">
                <a:effectLst>
                  <a:glow rad="228600">
                    <a:schemeClr val="accent1">
                      <a:satMod val="175000"/>
                      <a:alpha val="40000"/>
                    </a:schemeClr>
                  </a:glow>
                </a:effectLst>
              </a:rPr>
              <a:t>     Артур Холмс развивает уран-свинцовый метод датирования и выясняет, что Земля старше 1,64 млрд лет. Два года спустя Содди открывает ранее неизвестные изотопы свинца, что позволяет значительно улучшить точность метода. </a:t>
            </a:r>
            <a:br>
              <a:rPr lang="ru-RU" dirty="0">
                <a:effectLst>
                  <a:glow rad="228600">
                    <a:schemeClr val="accent1">
                      <a:satMod val="175000"/>
                      <a:alpha val="40000"/>
                    </a:schemeClr>
                  </a:glow>
                </a:effectLst>
              </a:rPr>
            </a:br>
            <a:r>
              <a:rPr lang="ru-RU" dirty="0">
                <a:effectLst>
                  <a:glow rad="228600">
                    <a:schemeClr val="accent1">
                      <a:satMod val="175000"/>
                      <a:alpha val="40000"/>
                    </a:schemeClr>
                  </a:glow>
                </a:effectLst>
              </a:rPr>
              <a:t>     </a:t>
            </a:r>
            <a:r>
              <a:rPr lang="ru-RU" b="1" dirty="0">
                <a:effectLst>
                  <a:glow rad="228600">
                    <a:schemeClr val="accent1">
                      <a:satMod val="175000"/>
                      <a:alpha val="40000"/>
                    </a:schemeClr>
                  </a:glow>
                </a:effectLst>
              </a:rPr>
              <a:t>1946</a:t>
            </a:r>
            <a:r>
              <a:rPr lang="ru-RU" dirty="0">
                <a:effectLst>
                  <a:glow rad="228600">
                    <a:schemeClr val="accent1">
                      <a:satMod val="175000"/>
                      <a:alpha val="40000"/>
                    </a:schemeClr>
                  </a:glow>
                </a:effectLst>
              </a:rPr>
              <a:t> </a:t>
            </a:r>
            <a:br>
              <a:rPr lang="ru-RU" dirty="0">
                <a:effectLst>
                  <a:glow rad="228600">
                    <a:schemeClr val="accent1">
                      <a:satMod val="175000"/>
                      <a:alpha val="40000"/>
                    </a:schemeClr>
                  </a:glow>
                </a:effectLst>
              </a:rPr>
            </a:br>
            <a:r>
              <a:rPr lang="ru-RU" dirty="0">
                <a:effectLst>
                  <a:glow rad="228600">
                    <a:schemeClr val="accent1">
                      <a:satMod val="175000"/>
                      <a:alpha val="40000"/>
                    </a:schemeClr>
                  </a:glow>
                </a:effectLst>
              </a:rPr>
              <a:t>     После открытия </a:t>
            </a:r>
            <a:r>
              <a:rPr lang="ru-RU" dirty="0" smtClean="0">
                <a:effectLst>
                  <a:glow rad="228600">
                    <a:schemeClr val="accent1">
                      <a:satMod val="175000"/>
                      <a:alpha val="40000"/>
                    </a:schemeClr>
                  </a:glow>
                </a:effectLst>
              </a:rPr>
              <a:t>Альфредом </a:t>
            </a:r>
            <a:r>
              <a:rPr lang="ru-RU" dirty="0" err="1">
                <a:effectLst>
                  <a:glow rad="228600">
                    <a:schemeClr val="accent1">
                      <a:satMod val="175000"/>
                      <a:alpha val="40000"/>
                    </a:schemeClr>
                  </a:glow>
                </a:effectLst>
              </a:rPr>
              <a:t>Ниром</a:t>
            </a:r>
            <a:r>
              <a:rPr lang="ru-RU" dirty="0">
                <a:effectLst>
                  <a:glow rad="228600">
                    <a:schemeClr val="accent1">
                      <a:satMod val="175000"/>
                      <a:alpha val="40000"/>
                    </a:schemeClr>
                  </a:glow>
                </a:effectLst>
              </a:rPr>
              <a:t> породы возрастом 2,48 млрд лет Холмс использует его данные для разработки модели расчета возраста Земли, с помощью которой получает значение 3,015 млрд лет. </a:t>
            </a:r>
            <a:br>
              <a:rPr lang="ru-RU" dirty="0">
                <a:effectLst>
                  <a:glow rad="228600">
                    <a:schemeClr val="accent1">
                      <a:satMod val="175000"/>
                      <a:alpha val="40000"/>
                    </a:schemeClr>
                  </a:glow>
                </a:effectLst>
              </a:rPr>
            </a:br>
            <a:r>
              <a:rPr lang="ru-RU" dirty="0">
                <a:effectLst>
                  <a:glow rad="228600">
                    <a:schemeClr val="accent1">
                      <a:satMod val="175000"/>
                      <a:alpha val="40000"/>
                    </a:schemeClr>
                  </a:glow>
                </a:effectLst>
              </a:rPr>
              <a:t>     </a:t>
            </a:r>
            <a:r>
              <a:rPr lang="ru-RU" b="1" dirty="0">
                <a:effectLst>
                  <a:glow rad="228600">
                    <a:schemeClr val="accent1">
                      <a:satMod val="175000"/>
                      <a:alpha val="40000"/>
                    </a:schemeClr>
                  </a:glow>
                </a:effectLst>
              </a:rPr>
              <a:t>1956</a:t>
            </a:r>
            <a:r>
              <a:rPr lang="ru-RU" dirty="0">
                <a:effectLst>
                  <a:glow rad="228600">
                    <a:schemeClr val="accent1">
                      <a:satMod val="175000"/>
                      <a:alpha val="40000"/>
                    </a:schemeClr>
                  </a:glow>
                </a:effectLst>
              </a:rPr>
              <a:t> </a:t>
            </a:r>
            <a:br>
              <a:rPr lang="ru-RU" dirty="0">
                <a:effectLst>
                  <a:glow rad="228600">
                    <a:schemeClr val="accent1">
                      <a:satMod val="175000"/>
                      <a:alpha val="40000"/>
                    </a:schemeClr>
                  </a:glow>
                </a:effectLst>
              </a:rPr>
            </a:br>
            <a:r>
              <a:rPr lang="ru-RU" dirty="0">
                <a:effectLst>
                  <a:glow rad="228600">
                    <a:schemeClr val="accent1">
                      <a:satMod val="175000"/>
                      <a:alpha val="40000"/>
                    </a:schemeClr>
                  </a:glow>
                </a:effectLst>
              </a:rPr>
              <a:t>     Клэр Паттерсон оценивает содержание свинца в пяти метеоритах, упавших на Землю, что позволяет найти современное значение для возраста Земли, Луны и метеоритов. Оно равно 4,55 ± 0,07 млрд лет.</a:t>
            </a:r>
          </a:p>
        </p:txBody>
      </p:sp>
      <p:pic>
        <p:nvPicPr>
          <p:cNvPr id="7" name="Рисунок 6"/>
          <p:cNvPicPr>
            <a:picLocks noChangeAspect="1"/>
          </p:cNvPicPr>
          <p:nvPr/>
        </p:nvPicPr>
        <p:blipFill>
          <a:blip r:embed="rId3" cstate="screen">
            <a:extLst>
              <a:ext uri="{28A0092B-C50C-407E-A947-70E740481C1C}">
                <a14:useLocalDpi xmlns:a14="http://schemas.microsoft.com/office/drawing/2010/main" xmlns="" val="0"/>
              </a:ext>
            </a:extLst>
          </a:blip>
          <a:stretch>
            <a:fillRect/>
          </a:stretch>
        </p:blipFill>
        <p:spPr>
          <a:xfrm>
            <a:off x="6545179" y="240633"/>
            <a:ext cx="3266574" cy="41975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p:cNvPicPr>
            <a:picLocks noChangeAspect="1"/>
          </p:cNvPicPr>
          <p:nvPr/>
        </p:nvPicPr>
        <p:blipFill>
          <a:blip r:embed="rId4" cstate="screen">
            <a:extLst>
              <a:ext uri="{28A0092B-C50C-407E-A947-70E740481C1C}">
                <a14:useLocalDpi xmlns:a14="http://schemas.microsoft.com/office/drawing/2010/main" xmlns="" val="0"/>
              </a:ext>
            </a:extLst>
          </a:blip>
          <a:stretch>
            <a:fillRect/>
          </a:stretch>
        </p:blipFill>
        <p:spPr>
          <a:xfrm>
            <a:off x="9004160" y="2562728"/>
            <a:ext cx="3042458" cy="41147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xmlns="" val="3825959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8)">
                                      <p:cBhvr>
                                        <p:cTn id="13" dur="2000"/>
                                        <p:tgtEl>
                                          <p:spTgt spid="7"/>
                                        </p:tgtEl>
                                      </p:cBhvr>
                                    </p:animEffect>
                                  </p:childTnLst>
                                </p:cTn>
                              </p:par>
                            </p:childTnLst>
                          </p:cTn>
                        </p:par>
                        <p:par>
                          <p:cTn id="14" fill="hold">
                            <p:stCondLst>
                              <p:cond delay="3000"/>
                            </p:stCondLst>
                            <p:childTnLst>
                              <p:par>
                                <p:cTn id="15" presetID="21" presetClass="entr" presetSubtype="3"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3)">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етка">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xmlns="" name="Mesh" id="{789EC3FE-34FD-429C-9918-760025E6C145}" vid="{B8BE45C0-8141-4D58-8C71-A009BC26FBBB}"/>
    </a:ext>
  </a:extLst>
</a:theme>
</file>

<file path=docProps/app.xml><?xml version="1.0" encoding="utf-8"?>
<Properties xmlns="http://schemas.openxmlformats.org/officeDocument/2006/extended-properties" xmlns:vt="http://schemas.openxmlformats.org/officeDocument/2006/docPropsVTypes">
  <Template>Сетка</Template>
  <TotalTime>90</TotalTime>
  <Words>610</Words>
  <Application>Microsoft Office PowerPoint</Application>
  <PresentationFormat>Произвольный</PresentationFormat>
  <Paragraphs>22</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Сетка</vt:lpstr>
      <vt:lpstr>Закон радиоактивного распада</vt:lpstr>
      <vt:lpstr>Период полураспада — время, в течение которого испытывает радиоактивные превращения половина ядер атомов данного изотопа. Обозначается буквой Т.</vt:lpstr>
      <vt:lpstr>Слайд 3</vt:lpstr>
      <vt:lpstr>Вековое равновесие</vt:lpstr>
      <vt:lpstr>Каков Возраст Земли? </vt:lpstr>
      <vt:lpstr>Возраст земли </vt:lpstr>
      <vt:lpstr>Возраст земли </vt:lpstr>
      <vt:lpstr>Слайд 8</vt:lpstr>
      <vt:lpstr>Слайд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Закон радиоактивного распада</dc:title>
  <dc:creator>Пользователь</dc:creator>
  <cp:lastModifiedBy>Алексей</cp:lastModifiedBy>
  <cp:revision>11</cp:revision>
  <dcterms:created xsi:type="dcterms:W3CDTF">2015-04-16T01:48:04Z</dcterms:created>
  <dcterms:modified xsi:type="dcterms:W3CDTF">2015-04-26T05:17:38Z</dcterms:modified>
</cp:coreProperties>
</file>