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9"/>
  </p:notesMasterIdLst>
  <p:sldIdLst>
    <p:sldId id="256" r:id="rId2"/>
    <p:sldId id="257" r:id="rId3"/>
    <p:sldId id="258" r:id="rId4"/>
    <p:sldId id="288" r:id="rId5"/>
    <p:sldId id="289" r:id="rId6"/>
    <p:sldId id="259" r:id="rId7"/>
    <p:sldId id="260" r:id="rId8"/>
    <p:sldId id="262" r:id="rId9"/>
    <p:sldId id="293" r:id="rId10"/>
    <p:sldId id="291" r:id="rId11"/>
    <p:sldId id="290" r:id="rId12"/>
    <p:sldId id="261" r:id="rId13"/>
    <p:sldId id="292" r:id="rId14"/>
    <p:sldId id="263" r:id="rId15"/>
    <p:sldId id="264" r:id="rId16"/>
    <p:sldId id="271" r:id="rId17"/>
    <p:sldId id="272" r:id="rId18"/>
    <p:sldId id="273" r:id="rId19"/>
    <p:sldId id="274" r:id="rId20"/>
    <p:sldId id="275" r:id="rId21"/>
    <p:sldId id="276" r:id="rId22"/>
    <p:sldId id="270" r:id="rId23"/>
    <p:sldId id="265" r:id="rId24"/>
    <p:sldId id="278" r:id="rId25"/>
    <p:sldId id="266" r:id="rId26"/>
    <p:sldId id="277" r:id="rId27"/>
    <p:sldId id="267" r:id="rId28"/>
    <p:sldId id="268" r:id="rId29"/>
    <p:sldId id="269" r:id="rId30"/>
    <p:sldId id="279" r:id="rId31"/>
    <p:sldId id="280" r:id="rId32"/>
    <p:sldId id="281" r:id="rId33"/>
    <p:sldId id="282" r:id="rId34"/>
    <p:sldId id="283" r:id="rId35"/>
    <p:sldId id="284" r:id="rId36"/>
    <p:sldId id="285" r:id="rId37"/>
    <p:sldId id="286"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4E71A9-D6A2-4037-A195-DE4D94249AAF}" type="datetimeFigureOut">
              <a:rPr lang="ru-RU" smtClean="0"/>
              <a:pPr/>
              <a:t>26.04.2015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C0102C-E50D-4EE8-BC6F-A625BB472FDF}" type="slidenum">
              <a:rPr lang="ru-RU" smtClean="0"/>
              <a:pPr/>
              <a:t>‹#›</a:t>
            </a:fld>
            <a:endParaRPr lang="ru-RU"/>
          </a:p>
        </p:txBody>
      </p:sp>
    </p:spTree>
    <p:extLst>
      <p:ext uri="{BB962C8B-B14F-4D97-AF65-F5344CB8AC3E}">
        <p14:creationId xmlns="" xmlns:p14="http://schemas.microsoft.com/office/powerpoint/2010/main" val="514672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C0102C-E50D-4EE8-BC6F-A625BB472FDF}" type="slidenum">
              <a:rPr lang="ru-RU" smtClean="0"/>
              <a:pPr/>
              <a:t>18</a:t>
            </a:fld>
            <a:endParaRPr lang="ru-RU"/>
          </a:p>
        </p:txBody>
      </p:sp>
    </p:spTree>
    <p:extLst>
      <p:ext uri="{BB962C8B-B14F-4D97-AF65-F5344CB8AC3E}">
        <p14:creationId xmlns="" xmlns:p14="http://schemas.microsoft.com/office/powerpoint/2010/main" val="36784419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9" name="Picture 8" descr="Fresh title.png"/>
          <p:cNvPicPr>
            <a:picLocks noChangeAspect="1"/>
          </p:cNvPicPr>
          <p:nvPr/>
        </p:nvPicPr>
        <p:blipFill>
          <a:blip r:embed="rId2" cstate="email"/>
          <a:srcRect b="39770"/>
          <a:stretch>
            <a:fillRect/>
          </a:stretch>
        </p:blipFill>
        <p:spPr>
          <a:xfrm>
            <a:off x="377" y="1566826"/>
            <a:ext cx="9143245" cy="2243174"/>
          </a:xfrm>
          <a:prstGeom prst="rect">
            <a:avLst/>
          </a:prstGeom>
        </p:spPr>
      </p:pic>
      <p:sp>
        <p:nvSpPr>
          <p:cNvPr id="2" name="Title 1"/>
          <p:cNvSpPr>
            <a:spLocks noGrp="1"/>
          </p:cNvSpPr>
          <p:nvPr>
            <p:ph type="ctrTitle"/>
          </p:nvPr>
        </p:nvSpPr>
        <p:spPr>
          <a:xfrm>
            <a:off x="685800" y="1134035"/>
            <a:ext cx="7772400" cy="1470025"/>
          </a:xfrm>
        </p:spPr>
        <p:txBody>
          <a:bodyPr anchor="b" anchorCtr="0">
            <a:noAutofit/>
          </a:bodyPr>
          <a:lstStyle>
            <a:lvl1pPr>
              <a:defRPr sz="6000"/>
            </a:lvl1pPr>
          </a:lstStyle>
          <a:p>
            <a:r>
              <a:rPr lang="ru-RU" smtClean="0"/>
              <a:t>Образец заголовка</a:t>
            </a:r>
            <a:endParaRPr/>
          </a:p>
        </p:txBody>
      </p:sp>
      <p:sp>
        <p:nvSpPr>
          <p:cNvPr id="3" name="Subtitle 2"/>
          <p:cNvSpPr>
            <a:spLocks noGrp="1"/>
          </p:cNvSpPr>
          <p:nvPr>
            <p:ph type="subTitle" idx="1"/>
          </p:nvPr>
        </p:nvSpPr>
        <p:spPr>
          <a:xfrm>
            <a:off x="685800" y="4114800"/>
            <a:ext cx="5257800" cy="1371600"/>
          </a:xfrm>
        </p:spPr>
        <p:txBody>
          <a:bodyPr anchor="t" anchorCtr="0">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a:p>
        </p:txBody>
      </p:sp>
      <p:sp>
        <p:nvSpPr>
          <p:cNvPr id="4" name="Date Placeholder 3"/>
          <p:cNvSpPr>
            <a:spLocks noGrp="1"/>
          </p:cNvSpPr>
          <p:nvPr>
            <p:ph type="dt" sz="half" idx="10"/>
          </p:nvPr>
        </p:nvSpPr>
        <p:spPr>
          <a:xfrm>
            <a:off x="6324600" y="6288741"/>
            <a:ext cx="1981200" cy="365125"/>
          </a:xfrm>
        </p:spPr>
        <p:txBody>
          <a:bodyPr/>
          <a:lstStyle>
            <a:lvl1pPr algn="r">
              <a:defRPr/>
            </a:lvl1pPr>
          </a:lstStyle>
          <a:p>
            <a:fld id="{F6C755E8-94D8-40B6-B733-4E146DEC69E0}" type="datetimeFigureOut">
              <a:rPr lang="ru-RU" smtClean="0"/>
              <a:pPr/>
              <a:t>26.04.2015</a:t>
            </a:fld>
            <a:endParaRPr lang="ru-RU"/>
          </a:p>
        </p:txBody>
      </p:sp>
      <p:sp>
        <p:nvSpPr>
          <p:cNvPr id="5" name="Footer Placeholder 4"/>
          <p:cNvSpPr>
            <a:spLocks noGrp="1"/>
          </p:cNvSpPr>
          <p:nvPr>
            <p:ph type="ftr" sz="quarter" idx="11"/>
          </p:nvPr>
        </p:nvSpPr>
        <p:spPr>
          <a:xfrm>
            <a:off x="685800" y="6288741"/>
            <a:ext cx="2895600" cy="365125"/>
          </a:xfrm>
        </p:spPr>
        <p:txBody>
          <a:bodyPr/>
          <a:lstStyle>
            <a:lvl1pPr algn="l">
              <a:defRPr/>
            </a:lvl1pPr>
          </a:lstStyle>
          <a:p>
            <a:endParaRPr lang="ru-RU"/>
          </a:p>
        </p:txBody>
      </p:sp>
      <p:sp>
        <p:nvSpPr>
          <p:cNvPr id="6" name="Slide Number Placeholder 5"/>
          <p:cNvSpPr>
            <a:spLocks noGrp="1"/>
          </p:cNvSpPr>
          <p:nvPr>
            <p:ph type="sldNum" sz="quarter" idx="12"/>
          </p:nvPr>
        </p:nvSpPr>
        <p:spPr>
          <a:xfrm>
            <a:off x="8382000" y="6288741"/>
            <a:ext cx="685800" cy="365125"/>
          </a:xfrm>
        </p:spPr>
        <p:txBody>
          <a:bodyPr/>
          <a:lstStyle>
            <a:lvl1pPr>
              <a:defRPr sz="1100" b="1" kern="1200">
                <a:solidFill>
                  <a:schemeClr val="tx1">
                    <a:tint val="75000"/>
                  </a:schemeClr>
                </a:solidFill>
                <a:latin typeface="+mn-lt"/>
                <a:ea typeface="+mn-ea"/>
                <a:cs typeface="+mn-cs"/>
              </a:defRPr>
            </a:lvl1pPr>
          </a:lstStyle>
          <a:p>
            <a:fld id="{1CA59EF1-7767-452A-A510-AD6CFFC2F135}" type="slidenum">
              <a:rPr lang="ru-RU" smtClean="0"/>
              <a:pPr/>
              <a:t>‹#›</a:t>
            </a:fld>
            <a:endParaRPr lang="ru-RU"/>
          </a:p>
        </p:txBody>
      </p:sp>
      <p:pic>
        <p:nvPicPr>
          <p:cNvPr id="10" name="Picture 9" descr="Fresh title.png"/>
          <p:cNvPicPr>
            <a:picLocks noChangeAspect="1"/>
          </p:cNvPicPr>
          <p:nvPr/>
        </p:nvPicPr>
        <p:blipFill>
          <a:blip r:embed="rId3" cstate="email"/>
          <a:srcRect/>
          <a:stretch>
            <a:fillRect/>
          </a:stretch>
        </p:blipFill>
        <p:spPr>
          <a:xfrm>
            <a:off x="0" y="6598024"/>
            <a:ext cx="9143245" cy="25997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1600200"/>
            <a:ext cx="1752600" cy="4525963"/>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990600" y="1600200"/>
            <a:ext cx="5257800" cy="45259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9" name="Picture 8" descr="Fresh section.png"/>
          <p:cNvPicPr>
            <a:picLocks noChangeAspect="1"/>
          </p:cNvPicPr>
          <p:nvPr/>
        </p:nvPicPr>
        <p:blipFill>
          <a:blip r:embed="rId2" cstate="email"/>
          <a:stretch>
            <a:fillRect/>
          </a:stretch>
        </p:blipFill>
        <p:spPr>
          <a:xfrm>
            <a:off x="755" y="3767583"/>
            <a:ext cx="9143245" cy="3090417"/>
          </a:xfrm>
          <a:prstGeom prst="rect">
            <a:avLst/>
          </a:prstGeom>
        </p:spPr>
      </p:pic>
      <p:sp>
        <p:nvSpPr>
          <p:cNvPr id="2" name="Title 1"/>
          <p:cNvSpPr>
            <a:spLocks noGrp="1"/>
          </p:cNvSpPr>
          <p:nvPr>
            <p:ph type="title"/>
          </p:nvPr>
        </p:nvSpPr>
        <p:spPr>
          <a:xfrm>
            <a:off x="672353" y="2819400"/>
            <a:ext cx="7772400" cy="1828800"/>
          </a:xfrm>
        </p:spPr>
        <p:txBody>
          <a:bodyPr vert="horz" lIns="91440" tIns="45720" rIns="91440" bIns="45720" rtlCol="0" anchor="b" anchorCtr="0">
            <a:noAutofit/>
          </a:bodyPr>
          <a:lstStyle>
            <a:lvl1pPr algn="l" defTabSz="914400" rtl="0" eaLnBrk="1" latinLnBrk="0" hangingPunct="1">
              <a:spcBef>
                <a:spcPct val="0"/>
              </a:spcBef>
              <a:buNone/>
              <a:defRPr sz="60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ru-RU" smtClean="0"/>
              <a:t>Образец заголовка</a:t>
            </a:r>
            <a:endParaRPr/>
          </a:p>
        </p:txBody>
      </p:sp>
      <p:sp>
        <p:nvSpPr>
          <p:cNvPr id="3" name="Text Placeholder 2"/>
          <p:cNvSpPr>
            <a:spLocks noGrp="1"/>
          </p:cNvSpPr>
          <p:nvPr>
            <p:ph type="body" idx="1"/>
          </p:nvPr>
        </p:nvSpPr>
        <p:spPr>
          <a:xfrm>
            <a:off x="672353" y="5257800"/>
            <a:ext cx="7772400" cy="685800"/>
          </a:xfrm>
        </p:spPr>
        <p:txBody>
          <a:bodyPr vert="horz" lIns="91440" tIns="45720" rIns="91440" bIns="45720" rtlCol="0" anchor="t" anchorCtr="0">
            <a:normAutofit/>
          </a:bodyPr>
          <a:lstStyle>
            <a:lvl1pPr marL="0" indent="0" algn="l" defTabSz="914400" rtl="0" eaLnBrk="1" latinLnBrk="0" hangingPunct="1">
              <a:spcBef>
                <a:spcPts val="0"/>
              </a:spcBef>
              <a:buFont typeface="Wingdings" pitchFamily="2" charset="2"/>
              <a:buNone/>
              <a:defRPr sz="1600" b="0" kern="1200">
                <a:solidFill>
                  <a:schemeClr val="tx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672353" y="6553200"/>
            <a:ext cx="1981200" cy="231013"/>
          </a:xfrm>
        </p:spPr>
        <p:txBody>
          <a:bodyPr/>
          <a:lstStyle/>
          <a:p>
            <a:fld id="{F6C755E8-94D8-40B6-B733-4E146DEC69E0}" type="datetimeFigureOut">
              <a:rPr lang="ru-RU" smtClean="0"/>
              <a:pPr/>
              <a:t>26.04.2015</a:t>
            </a:fld>
            <a:endParaRPr lang="ru-RU"/>
          </a:p>
        </p:txBody>
      </p:sp>
      <p:sp>
        <p:nvSpPr>
          <p:cNvPr id="5" name="Footer Placeholder 4"/>
          <p:cNvSpPr>
            <a:spLocks noGrp="1"/>
          </p:cNvSpPr>
          <p:nvPr>
            <p:ph type="ftr" sz="quarter" idx="11"/>
          </p:nvPr>
        </p:nvSpPr>
        <p:spPr>
          <a:xfrm>
            <a:off x="3621024" y="6553200"/>
            <a:ext cx="2895600" cy="231013"/>
          </a:xfrm>
        </p:spPr>
        <p:txBody>
          <a:bodyPr/>
          <a:lstStyle>
            <a:lvl1pPr algn="ctr">
              <a:defRPr/>
            </a:lvl1pPr>
          </a:lstStyle>
          <a:p>
            <a:endParaRPr lang="ru-RU"/>
          </a:p>
        </p:txBody>
      </p:sp>
      <p:sp>
        <p:nvSpPr>
          <p:cNvPr id="6" name="Slide Number Placeholder 5"/>
          <p:cNvSpPr>
            <a:spLocks noGrp="1"/>
          </p:cNvSpPr>
          <p:nvPr>
            <p:ph type="sldNum" sz="quarter" idx="12"/>
          </p:nvPr>
        </p:nvSpPr>
        <p:spPr>
          <a:xfrm>
            <a:off x="7758953" y="6553200"/>
            <a:ext cx="685800" cy="231013"/>
          </a:xfrm>
        </p:spPr>
        <p:txBody>
          <a:bodyPr/>
          <a:lstStyle/>
          <a:p>
            <a:fld id="{1CA59EF1-7767-452A-A510-AD6CFFC2F13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sz="half" idx="1"/>
          </p:nvPr>
        </p:nvSpPr>
        <p:spPr>
          <a:xfrm>
            <a:off x="963706"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Content Placeholder 3"/>
          <p:cNvSpPr>
            <a:spLocks noGrp="1"/>
          </p:cNvSpPr>
          <p:nvPr>
            <p:ph sz="half" idx="2"/>
          </p:nvPr>
        </p:nvSpPr>
        <p:spPr>
          <a:xfrm>
            <a:off x="4760259"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Date Placeholder 4"/>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1" name="Rectangle 10"/>
          <p:cNvSpPr/>
          <p:nvPr/>
        </p:nvSpPr>
        <p:spPr>
          <a:xfrm>
            <a:off x="4675094"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Text Placeholder 4"/>
          <p:cNvSpPr>
            <a:spLocks noGrp="1"/>
          </p:cNvSpPr>
          <p:nvPr>
            <p:ph type="body" sz="quarter" idx="3"/>
          </p:nvPr>
        </p:nvSpPr>
        <p:spPr>
          <a:xfrm>
            <a:off x="4715435"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Rectangle 9"/>
          <p:cNvSpPr/>
          <p:nvPr/>
        </p:nvSpPr>
        <p:spPr>
          <a:xfrm>
            <a:off x="990600"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a:off x="1017494"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0"/>
              </a:spcBef>
              <a:buFont typeface="Wingdings" pitchFamily="2" charset="2"/>
              <a:buNone/>
            </a:pPr>
            <a:r>
              <a:rPr lang="ru-RU" smtClean="0"/>
              <a:t>Образец текста</a:t>
            </a:r>
          </a:p>
        </p:txBody>
      </p:sp>
      <p:sp>
        <p:nvSpPr>
          <p:cNvPr id="4" name="Content Placeholder 3"/>
          <p:cNvSpPr>
            <a:spLocks noGrp="1"/>
          </p:cNvSpPr>
          <p:nvPr>
            <p:ph sz="half" idx="2"/>
          </p:nvPr>
        </p:nvSpPr>
        <p:spPr>
          <a:xfrm>
            <a:off x="1017494"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6" name="Content Placeholder 5"/>
          <p:cNvSpPr>
            <a:spLocks noGrp="1"/>
          </p:cNvSpPr>
          <p:nvPr>
            <p:ph sz="quarter" idx="4"/>
          </p:nvPr>
        </p:nvSpPr>
        <p:spPr>
          <a:xfrm>
            <a:off x="4715435"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7" name="Date Placeholder 6"/>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755E8-94D8-40B6-B733-4E146DEC69E0}" type="datetimeFigureOut">
              <a:rPr lang="ru-RU" smtClean="0"/>
              <a:pPr/>
              <a:t>26.04.2015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52500" y="4498848"/>
            <a:ext cx="7223760" cy="868680"/>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ru-RU" smtClean="0"/>
              <a:t>Образец заголовка</a:t>
            </a:r>
            <a:endParaRPr/>
          </a:p>
        </p:txBody>
      </p:sp>
      <p:sp>
        <p:nvSpPr>
          <p:cNvPr id="3" name="Content Placeholder 2"/>
          <p:cNvSpPr>
            <a:spLocks noGrp="1"/>
          </p:cNvSpPr>
          <p:nvPr>
            <p:ph idx="1"/>
          </p:nvPr>
        </p:nvSpPr>
        <p:spPr>
          <a:xfrm>
            <a:off x="952500" y="1673352"/>
            <a:ext cx="7223760" cy="2587752"/>
          </a:xfrm>
        </p:spPr>
        <p:txBody>
          <a:bodyPr>
            <a:normAutofit/>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Text Placeholder 3"/>
          <p:cNvSpPr>
            <a:spLocks noGrp="1"/>
          </p:cNvSpPr>
          <p:nvPr>
            <p:ph type="body" sz="half" idx="2"/>
          </p:nvPr>
        </p:nvSpPr>
        <p:spPr>
          <a:xfrm>
            <a:off x="952500" y="5367528"/>
            <a:ext cx="7223760" cy="804672"/>
          </a:xfrm>
        </p:spPr>
        <p:txBody>
          <a:bodyPr vert="horz" lIns="91440" tIns="45720" rIns="91440" bIns="45720" rtlCol="0">
            <a:normAutofit/>
          </a:bodyPr>
          <a:lstStyle>
            <a:lvl1pPr marL="0" indent="0">
              <a:buNone/>
              <a:defRPr sz="1600" b="0" kern="1200">
                <a:solidFill>
                  <a:schemeClr val="tx1"/>
                </a:soli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800"/>
              </a:spcBef>
              <a:buFont typeface="Wingdings" pitchFamily="2" charset="2"/>
              <a:buNone/>
            </a:pPr>
            <a:r>
              <a:rPr lang="ru-RU" smtClean="0"/>
              <a:t>Образец текста</a:t>
            </a:r>
          </a:p>
        </p:txBody>
      </p:sp>
      <p:sp>
        <p:nvSpPr>
          <p:cNvPr id="5" name="Date Placeholder 4"/>
          <p:cNvSpPr>
            <a:spLocks noGrp="1"/>
          </p:cNvSpPr>
          <p:nvPr>
            <p:ph type="dt" sz="half" idx="10"/>
          </p:nvPr>
        </p:nvSpPr>
        <p:spPr>
          <a:xfrm>
            <a:off x="952500" y="6553200"/>
            <a:ext cx="1828800" cy="228600"/>
          </a:xfrm>
        </p:spPr>
        <p:txBody>
          <a:bodyPr/>
          <a:lstStyle/>
          <a:p>
            <a:fld id="{F6C755E8-94D8-40B6-B733-4E146DEC69E0}" type="datetimeFigureOut">
              <a:rPr lang="ru-RU" smtClean="0"/>
              <a:pPr/>
              <a:t>26.04.2015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52500" y="4495800"/>
            <a:ext cx="7219950" cy="871538"/>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ru-RU" smtClean="0"/>
              <a:t>Образец заголовка</a:t>
            </a:r>
            <a:endParaRPr/>
          </a:p>
        </p:txBody>
      </p:sp>
      <p:sp>
        <p:nvSpPr>
          <p:cNvPr id="3" name="Picture Placeholder 2"/>
          <p:cNvSpPr>
            <a:spLocks noGrp="1"/>
          </p:cNvSpPr>
          <p:nvPr>
            <p:ph type="pic" idx="1"/>
          </p:nvPr>
        </p:nvSpPr>
        <p:spPr>
          <a:xfrm>
            <a:off x="952500" y="1676400"/>
            <a:ext cx="7219950" cy="2590800"/>
          </a:xfrm>
          <a:ln w="127000">
            <a:solidFill>
              <a:srgbClr val="FFFFFF">
                <a:alpha val="10000"/>
              </a:srgbClr>
            </a:solidFill>
            <a:miter lim="800000"/>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4" name="Text Placeholder 3"/>
          <p:cNvSpPr>
            <a:spLocks noGrp="1"/>
          </p:cNvSpPr>
          <p:nvPr>
            <p:ph type="body" sz="half" idx="2"/>
          </p:nvPr>
        </p:nvSpPr>
        <p:spPr>
          <a:xfrm>
            <a:off x="952500" y="5367338"/>
            <a:ext cx="7223760" cy="804862"/>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952500" y="6553200"/>
            <a:ext cx="1828800" cy="228600"/>
          </a:xfrm>
        </p:spPr>
        <p:txBody>
          <a:bodyPr/>
          <a:lstStyle/>
          <a:p>
            <a:fld id="{F6C755E8-94D8-40B6-B733-4E146DEC69E0}" type="datetimeFigureOut">
              <a:rPr lang="ru-RU" smtClean="0"/>
              <a:pPr/>
              <a:t>26.04.2015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A59EF1-7767-452A-A510-AD6CFFC2F13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8" name="Picture 7" descr="Fresh Master.png"/>
          <p:cNvPicPr>
            <a:picLocks noChangeAspect="1"/>
          </p:cNvPicPr>
          <p:nvPr/>
        </p:nvPicPr>
        <p:blipFill>
          <a:blip r:embed="rId13" cstate="email"/>
          <a:stretch>
            <a:fillRect/>
          </a:stretch>
        </p:blipFill>
        <p:spPr>
          <a:xfrm>
            <a:off x="377" y="283"/>
            <a:ext cx="9143245" cy="6857434"/>
          </a:xfrm>
          <a:prstGeom prst="rect">
            <a:avLst/>
          </a:prstGeom>
        </p:spPr>
      </p:pic>
      <p:sp>
        <p:nvSpPr>
          <p:cNvPr id="2" name="Title Placeholder 1"/>
          <p:cNvSpPr>
            <a:spLocks noGrp="1"/>
          </p:cNvSpPr>
          <p:nvPr>
            <p:ph type="title"/>
          </p:nvPr>
        </p:nvSpPr>
        <p:spPr>
          <a:xfrm>
            <a:off x="672353" y="188259"/>
            <a:ext cx="7799294" cy="1461247"/>
          </a:xfrm>
          <a:prstGeom prst="rect">
            <a:avLst/>
          </a:prstGeom>
        </p:spPr>
        <p:txBody>
          <a:bodyPr vert="horz" lIns="91440" tIns="45720" rIns="91440" bIns="45720" rtlCol="0" anchor="b" anchorCtr="0">
            <a:noAutofit/>
          </a:bodyPr>
          <a:lstStyle/>
          <a:p>
            <a:r>
              <a:rPr lang="ru-RU" smtClean="0"/>
              <a:t>Образец заголовка</a:t>
            </a:r>
            <a:endParaRPr/>
          </a:p>
        </p:txBody>
      </p:sp>
      <p:sp>
        <p:nvSpPr>
          <p:cNvPr id="3" name="Text Placeholder 2"/>
          <p:cNvSpPr>
            <a:spLocks noGrp="1"/>
          </p:cNvSpPr>
          <p:nvPr>
            <p:ph type="body" idx="1"/>
          </p:nvPr>
        </p:nvSpPr>
        <p:spPr>
          <a:xfrm>
            <a:off x="952500" y="2057401"/>
            <a:ext cx="7239000" cy="3733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2"/>
          </p:nvPr>
        </p:nvSpPr>
        <p:spPr>
          <a:xfrm>
            <a:off x="952500" y="6553200"/>
            <a:ext cx="1828800" cy="228600"/>
          </a:xfrm>
          <a:prstGeom prst="rect">
            <a:avLst/>
          </a:prstGeom>
        </p:spPr>
        <p:txBody>
          <a:bodyPr vert="horz" lIns="91440" tIns="45720" rIns="91440" bIns="45720" rtlCol="0" anchor="ctr"/>
          <a:lstStyle>
            <a:lvl1pPr algn="l">
              <a:defRPr sz="1100" b="1">
                <a:solidFill>
                  <a:schemeClr val="tx1">
                    <a:tint val="75000"/>
                  </a:schemeClr>
                </a:solidFill>
              </a:defRPr>
            </a:lvl1pPr>
          </a:lstStyle>
          <a:p>
            <a:fld id="{F6C755E8-94D8-40B6-B733-4E146DEC69E0}" type="datetimeFigureOut">
              <a:rPr lang="ru-RU" smtClean="0"/>
              <a:pPr/>
              <a:t>26.04.2015</a:t>
            </a:fld>
            <a:endParaRPr lang="ru-RU"/>
          </a:p>
        </p:txBody>
      </p:sp>
      <p:sp>
        <p:nvSpPr>
          <p:cNvPr id="5" name="Footer Placeholder 4"/>
          <p:cNvSpPr>
            <a:spLocks noGrp="1"/>
          </p:cNvSpPr>
          <p:nvPr>
            <p:ph type="ftr" sz="quarter" idx="3"/>
          </p:nvPr>
        </p:nvSpPr>
        <p:spPr>
          <a:xfrm>
            <a:off x="3124200" y="6553200"/>
            <a:ext cx="2895600" cy="228600"/>
          </a:xfrm>
          <a:prstGeom prst="rect">
            <a:avLst/>
          </a:prstGeom>
        </p:spPr>
        <p:txBody>
          <a:bodyPr vert="horz" lIns="91440" tIns="45720" rIns="91440" bIns="45720" rtlCol="0" anchor="ctr"/>
          <a:lstStyle>
            <a:lvl1pPr algn="ctr">
              <a:defRPr sz="1100" b="1">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7277100" y="6553200"/>
            <a:ext cx="914400" cy="228600"/>
          </a:xfrm>
          <a:prstGeom prst="rect">
            <a:avLst/>
          </a:prstGeom>
        </p:spPr>
        <p:txBody>
          <a:bodyPr vert="horz" lIns="91440" tIns="45720" rIns="91440" bIns="45720" rtlCol="0" anchor="ctr"/>
          <a:lstStyle>
            <a:lvl1pPr algn="r">
              <a:defRPr sz="1100" b="1">
                <a:solidFill>
                  <a:schemeClr val="tx1">
                    <a:tint val="75000"/>
                  </a:schemeClr>
                </a:solidFill>
              </a:defRPr>
            </a:lvl1pPr>
          </a:lstStyle>
          <a:p>
            <a:fld id="{1CA59EF1-7767-452A-A510-AD6CFFC2F13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b="1" kern="1200">
          <a:solidFill>
            <a:schemeClr val="tx1">
              <a:alpha val="90000"/>
            </a:schemeClr>
          </a:solidFill>
          <a:effectLst>
            <a:innerShdw blurRad="38100">
              <a:schemeClr val="tx1">
                <a:lumMod val="85000"/>
              </a:schemeClr>
            </a:innerShdw>
          </a:effectLst>
          <a:latin typeface="+mj-lt"/>
          <a:ea typeface="+mj-ea"/>
          <a:cs typeface="+mj-cs"/>
        </a:defRPr>
      </a:lvl1pPr>
    </p:titleStyle>
    <p:bodyStyle>
      <a:lvl1pPr marL="342900" indent="-342900" algn="l" defTabSz="914400" rtl="0" eaLnBrk="1" latinLnBrk="0" hangingPunct="1">
        <a:spcBef>
          <a:spcPts val="1800"/>
        </a:spcBef>
        <a:buFont typeface="Wingdings" pitchFamily="2" charset="2"/>
        <a:buChar char=""/>
        <a:defRPr sz="2000" b="0" kern="1200">
          <a:solidFill>
            <a:schemeClr val="tx1"/>
          </a:solidFill>
          <a:effectLst/>
          <a:latin typeface="+mn-lt"/>
          <a:ea typeface="+mn-ea"/>
          <a:cs typeface="+mn-cs"/>
        </a:defRPr>
      </a:lvl1pPr>
      <a:lvl2pPr marL="742950" indent="-285750" algn="l" defTabSz="914400" rtl="0" eaLnBrk="1" latinLnBrk="0" hangingPunct="1">
        <a:spcBef>
          <a:spcPts val="1800"/>
        </a:spcBef>
        <a:buFont typeface="Wingdings" pitchFamily="2" charset="2"/>
        <a:buChar char=""/>
        <a:defRPr sz="1800" b="0" kern="1200">
          <a:solidFill>
            <a:schemeClr val="tx1"/>
          </a:solidFill>
          <a:effectLst/>
          <a:latin typeface="+mn-lt"/>
          <a:ea typeface="+mn-ea"/>
          <a:cs typeface="+mn-cs"/>
        </a:defRPr>
      </a:lvl2pPr>
      <a:lvl3pPr marL="11430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3pPr>
      <a:lvl4pPr marL="16002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4pPr>
      <a:lvl5pPr marL="2057400" indent="-228600" algn="l" defTabSz="914400" rtl="0" eaLnBrk="1" latinLnBrk="0" hangingPunct="1">
        <a:spcBef>
          <a:spcPts val="1800"/>
        </a:spcBef>
        <a:buFont typeface="Wingdings" pitchFamily="2" charset="2"/>
        <a:buChar char="R"/>
        <a:defRPr sz="1600" b="0" kern="1200">
          <a:solidFill>
            <a:schemeClr val="tx1"/>
          </a:solidFill>
          <a:effectLst/>
          <a:latin typeface="+mn-lt"/>
          <a:ea typeface="+mn-ea"/>
          <a:cs typeface="+mn-cs"/>
        </a:defRPr>
      </a:lvl5pPr>
      <a:lvl6pPr marL="25146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6pPr>
      <a:lvl7pPr marL="29718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7pPr>
      <a:lvl8pPr marL="34290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8pPr>
      <a:lvl9pPr marL="38862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Живые синоптики</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3405" y="2505670"/>
            <a:ext cx="6877204" cy="923330"/>
          </a:xfrm>
          <a:prstGeom prst="rect">
            <a:avLst/>
          </a:prstGeom>
          <a:noFill/>
        </p:spPr>
        <p:txBody>
          <a:bodyPr wrap="non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Плачущие растения</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 xmlns:p14="http://schemas.microsoft.com/office/powerpoint/2010/main" val="2963999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505450" y="0"/>
            <a:ext cx="3638550" cy="324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41564" y="548680"/>
            <a:ext cx="6858000" cy="5355312"/>
          </a:xfrm>
          <a:prstGeom prst="rect">
            <a:avLst/>
          </a:prstGeom>
        </p:spPr>
        <p:txBody>
          <a:bodyPr wrap="square">
            <a:spAutoFit/>
          </a:bodyPr>
          <a:lstStyle/>
          <a:p>
            <a:r>
              <a:rPr lang="ru-RU" dirty="0"/>
              <a:t>Есть среди деревьев и травянистых растений немало «синоптиков», предсказывающих перемену погоды очень оригинальным способом - они «плачут». Причем «плакать» они начинают по-разному - и за несколько часов, и за несколько суток до дождя.</a:t>
            </a:r>
          </a:p>
          <a:p>
            <a:r>
              <a:rPr lang="ru-RU" dirty="0"/>
              <a:t>«Плач» растений - физиологический процесс, тесно связанный с водным обменом. При большом количестве воды в почве и при высокой влажности воздуха, когда корни поглощают жидкости больше, чем может испариться с листьев, избыточное количество ее удаляется в виде капель через специальные отверстия - </a:t>
            </a:r>
            <a:r>
              <a:rPr lang="ru-RU" dirty="0" err="1"/>
              <a:t>гидатоды</a:t>
            </a:r>
            <a:r>
              <a:rPr lang="ru-RU" dirty="0"/>
              <a:t>, обычно расположенные по краям листьев. В сухих областях такое явление никогда не наблюдается. Называется такой процесс </a:t>
            </a:r>
            <a:r>
              <a:rPr lang="ru-RU" b="1" dirty="0"/>
              <a:t>гуттацией</a:t>
            </a:r>
            <a:r>
              <a:rPr lang="ru-RU" dirty="0"/>
              <a:t> (от латинского </a:t>
            </a:r>
            <a:r>
              <a:rPr lang="ru-RU" dirty="0" err="1"/>
              <a:t>гутта</a:t>
            </a:r>
            <a:r>
              <a:rPr lang="ru-RU" dirty="0"/>
              <a:t> - капля).</a:t>
            </a:r>
          </a:p>
          <a:p>
            <a:r>
              <a:rPr lang="ru-RU" dirty="0"/>
              <a:t>Такой «плач» растений можно наблюдать в любое время года, даже зимой. Гуттация чаще наблюдается ранним утром, в пасмурную безветренную погоду и перед дождем. Поэтому «плач» растений - очень важный синоптический признак, указывающий на высокую относительную влажность воздуха.</a:t>
            </a:r>
          </a:p>
        </p:txBody>
      </p:sp>
    </p:spTree>
    <p:extLst>
      <p:ext uri="{BB962C8B-B14F-4D97-AF65-F5344CB8AC3E}">
        <p14:creationId xmlns="" xmlns:p14="http://schemas.microsoft.com/office/powerpoint/2010/main" val="1509205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08720"/>
            <a:ext cx="4572000" cy="4801314"/>
          </a:xfrm>
          <a:prstGeom prst="rect">
            <a:avLst/>
          </a:prstGeom>
        </p:spPr>
        <p:txBody>
          <a:bodyPr>
            <a:spAutoFit/>
          </a:bodyPr>
          <a:lstStyle/>
          <a:p>
            <a:r>
              <a:rPr lang="ru-RU" dirty="0"/>
              <a:t> </a:t>
            </a:r>
            <a:r>
              <a:rPr lang="ru-RU" dirty="0" smtClean="0"/>
              <a:t>Погоду </a:t>
            </a:r>
            <a:r>
              <a:rPr lang="ru-RU" dirty="0"/>
              <a:t>можно определить и по деревьям, которые растут в городе. Например, желтая и белая акации в пасмурную, влажную погоду усиливают свой запах, тем самым, привлекая к себе насекомых. Ива перед большим изменением погоды «роняет на землю слезы» — земля под деревом может отсыреть </a:t>
            </a:r>
            <a:r>
              <a:rPr lang="ru-RU" dirty="0" smtClean="0"/>
              <a:t>. </a:t>
            </a:r>
            <a:r>
              <a:rPr lang="ru-RU" dirty="0"/>
              <a:t>Во многих городах растут каштаны, понаблюдав за которыми, тоже можно многое сказать об изменениях в погоде. Например, перед дождем на каштановых листьях появляются капельки липкого сока, от которого листья становятся более темными. Кажется, что листья каштанов кто-то покрыл лаком, так как они начинают еще и блестеть.</a:t>
            </a:r>
          </a:p>
        </p:txBody>
      </p:sp>
      <p:pic>
        <p:nvPicPr>
          <p:cNvPr id="18434" name="Picture 2" descr="Картинка 1 из 126608"/>
          <p:cNvPicPr>
            <a:picLocks noChangeAspect="1" noChangeArrowheads="1"/>
          </p:cNvPicPr>
          <p:nvPr/>
        </p:nvPicPr>
        <p:blipFill>
          <a:blip r:embed="rId2" cstate="email"/>
          <a:srcRect/>
          <a:stretch>
            <a:fillRect/>
          </a:stretch>
        </p:blipFill>
        <p:spPr bwMode="auto">
          <a:xfrm>
            <a:off x="5436096" y="1124744"/>
            <a:ext cx="3289548" cy="438606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1" y="692696"/>
            <a:ext cx="4220779" cy="3693319"/>
          </a:xfrm>
          <a:prstGeom prst="rect">
            <a:avLst/>
          </a:prstGeom>
        </p:spPr>
        <p:txBody>
          <a:bodyPr wrap="square">
            <a:spAutoFit/>
          </a:bodyPr>
          <a:lstStyle/>
          <a:p>
            <a:r>
              <a:rPr lang="ru-RU" dirty="0"/>
              <a:t>Как же </a:t>
            </a:r>
            <a:r>
              <a:rPr lang="ru-RU" dirty="0" err="1"/>
              <a:t>гуттационную</a:t>
            </a:r>
            <a:r>
              <a:rPr lang="ru-RU" dirty="0"/>
              <a:t> воду отличить от обычной росы, вызванной сильным охлаждением воздуха в ночное время? Следует обратить внимание на расположение капель: капли </a:t>
            </a:r>
            <a:r>
              <a:rPr lang="ru-RU" dirty="0" err="1"/>
              <a:t>гуттационной</a:t>
            </a:r>
            <a:r>
              <a:rPr lang="ru-RU" dirty="0"/>
              <a:t> влаги располагаются обычно на краях, кончиках и зубчиках листьев. А роса, образующаяся из мельчайших частиц тумана, сплошь покрывает всю поверхность листа тонким сизым налетом или мелкими капельками. Кроме того, роса образуется не только на растениях.</a:t>
            </a:r>
          </a:p>
        </p:txBody>
      </p:sp>
      <p:pic>
        <p:nvPicPr>
          <p:cNvPr id="3" name="Рисунок 2" descr="Гуттация на листьях кровохлёбки (Sanguisorba officinalis)"/>
          <p:cNvPicPr/>
          <p:nvPr/>
        </p:nvPicPr>
        <p:blipFill>
          <a:blip r:embed="rId2" cstate="email"/>
          <a:srcRect/>
          <a:stretch>
            <a:fillRect/>
          </a:stretch>
        </p:blipFill>
        <p:spPr bwMode="auto">
          <a:xfrm>
            <a:off x="4400291" y="3295650"/>
            <a:ext cx="4762500" cy="3562350"/>
          </a:xfrm>
          <a:prstGeom prst="rect">
            <a:avLst/>
          </a:prstGeom>
          <a:noFill/>
          <a:ln w="9525">
            <a:noFill/>
            <a:miter lim="800000"/>
            <a:headEnd/>
            <a:tailEnd/>
          </a:ln>
        </p:spPr>
      </p:pic>
    </p:spTree>
    <p:extLst>
      <p:ext uri="{BB962C8B-B14F-4D97-AF65-F5344CB8AC3E}">
        <p14:creationId xmlns="" xmlns:p14="http://schemas.microsoft.com/office/powerpoint/2010/main" val="2255575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620688"/>
            <a:ext cx="6984776" cy="5078313"/>
          </a:xfrm>
          <a:prstGeom prst="rect">
            <a:avLst/>
          </a:prstGeom>
          <a:noFill/>
        </p:spPr>
        <p:txBody>
          <a:bodyPr wrap="squar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Крылатые синоптики или какие птицы и насекомые умеют предсказывать погоду</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6463308"/>
          </a:xfrm>
          <a:prstGeom prst="rect">
            <a:avLst/>
          </a:prstGeom>
        </p:spPr>
        <p:txBody>
          <a:bodyPr wrap="square">
            <a:spAutoFit/>
          </a:bodyPr>
          <a:lstStyle/>
          <a:p>
            <a:r>
              <a:rPr lang="ru-RU" dirty="0"/>
              <a:t>Замечено, что перед дождем пчелы возвращаются в улей, мухи и бабочки ищут укрытия в щелях или под листвой деревьев. Но если дождь начинается, когда еще светит солнце, то может застать их врасплох. Ученые предполагают, что дневные насекомые реагируют на изменение освещенности: прячутся, когда на небе появляются тучи. Более точными синоптиками считаются ночные бабочки, которые «судят» о предстоящей погоде по изменениям атмосферного давления и температуры воздуха. При приближении теплого атмосферного фронта они могут летать даже в дождь, зато в ясную ночь, предшествующую похолоданию, прячутся.</a:t>
            </a:r>
          </a:p>
          <a:p>
            <a:r>
              <a:rPr lang="ru-RU" dirty="0"/>
              <a:t>По поведению насекомых можно делать и долгосрочные прогнозы. Известно, что если поздней осенью появляются комары, зима будет мягкой. Муравьи строят большие кучи – к суровой зиме</a:t>
            </a:r>
            <a:r>
              <a:rPr lang="ru-RU" dirty="0" smtClean="0"/>
              <a:t>.</a:t>
            </a:r>
            <a:endParaRPr lang="ru-RU" dirty="0"/>
          </a:p>
        </p:txBody>
      </p:sp>
      <p:pic>
        <p:nvPicPr>
          <p:cNvPr id="20482" name="Picture 2" descr="Картинка 9 из 13122"/>
          <p:cNvPicPr>
            <a:picLocks noChangeAspect="1" noChangeArrowheads="1"/>
          </p:cNvPicPr>
          <p:nvPr/>
        </p:nvPicPr>
        <p:blipFill>
          <a:blip r:embed="rId2" cstate="email"/>
          <a:srcRect/>
          <a:stretch>
            <a:fillRect/>
          </a:stretch>
        </p:blipFill>
        <p:spPr bwMode="auto">
          <a:xfrm>
            <a:off x="4860032" y="980728"/>
            <a:ext cx="3959244" cy="439248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860032" y="2060848"/>
            <a:ext cx="3929931" cy="4321574"/>
          </a:xfrm>
          <a:prstGeom prst="rect">
            <a:avLst/>
          </a:prstGeom>
        </p:spPr>
      </p:pic>
      <p:sp>
        <p:nvSpPr>
          <p:cNvPr id="2" name="Прямоугольник 1"/>
          <p:cNvSpPr/>
          <p:nvPr/>
        </p:nvSpPr>
        <p:spPr>
          <a:xfrm>
            <a:off x="0" y="-42227"/>
            <a:ext cx="9396536" cy="5078313"/>
          </a:xfrm>
          <a:prstGeom prst="rect">
            <a:avLst/>
          </a:prstGeom>
        </p:spPr>
        <p:txBody>
          <a:bodyPr wrap="square">
            <a:spAutoFit/>
          </a:bodyPr>
          <a:lstStyle/>
          <a:p>
            <a:r>
              <a:rPr lang="ru-RU" dirty="0"/>
              <a:t>Немало примет о погоде связано с поведением шустрых ласточек. Наиболее известны такие: ласточки летают высоко — на сухую погоду, на ведро; ласточки летают то вверх, то вниз — жди бури; ласточки купаются и тревожно летают то в гнездо, то из гнезда — перед дождем; ласточки задевают крыльями поверхность воды — к дождю. Есть и другие приметы: ласточки летают над землей — не жди погоды сухой. Приметы верные.</a:t>
            </a:r>
          </a:p>
          <a:p>
            <a:r>
              <a:rPr lang="ru-RU" dirty="0"/>
              <a:t> Но дело здесь отнюдь не в самих ласточках, не в их способности тонко улавливать происходящие изменения в окружающей атмосфере, а в насекомых, которыми питаются ласточки. Летом, в хорошую погоду, когда воздух сухой, сильные воздушные потоки поднимают множество насекомых высоко вверх  Перед ненастьем картина меняется. Чувствуя приближение непогоды, многочисленные насекомые затаиваются в траве, а если и летают, то очень низко. Объясняется это очень просто: перед дождем воздух становится более влажным, тоненькие крылышки насекомых набухают, тяжелеют и тянут вниз. Вот ласточки и вынуждены ловить их над самой землей, над водой или просто с травинок подхватывать.</a:t>
            </a:r>
          </a:p>
          <a:p>
            <a:r>
              <a:rPr lang="ru-RU" dirty="0"/>
              <a:t>Таким образом предстоящие изменения погоды в сущности определяют насекомые, а сами ласточки своим полетом, охотой за ними лишь показывают нам, где находятся насекомые, так сказать, являются стрелкой природного барометра.  </a:t>
            </a:r>
          </a:p>
        </p:txBody>
      </p:sp>
    </p:spTree>
    <p:extLst>
      <p:ext uri="{BB962C8B-B14F-4D97-AF65-F5344CB8AC3E}">
        <p14:creationId xmlns="" xmlns:p14="http://schemas.microsoft.com/office/powerpoint/2010/main" val="6708121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0" y="375047"/>
            <a:ext cx="9144000" cy="6107906"/>
          </a:xfrm>
          <a:prstGeom prst="rect">
            <a:avLst/>
          </a:prstGeom>
        </p:spPr>
      </p:pic>
      <p:sp>
        <p:nvSpPr>
          <p:cNvPr id="2" name="Прямоугольник 1"/>
          <p:cNvSpPr/>
          <p:nvPr/>
        </p:nvSpPr>
        <p:spPr>
          <a:xfrm>
            <a:off x="-17187" y="53140"/>
            <a:ext cx="9161187" cy="4524315"/>
          </a:xfrm>
          <a:prstGeom prst="rect">
            <a:avLst/>
          </a:prstGeom>
        </p:spPr>
        <p:txBody>
          <a:bodyPr wrap="square">
            <a:spAutoFit/>
          </a:bodyPr>
          <a:lstStyle/>
          <a:p>
            <a:r>
              <a:rPr lang="ru-RU" dirty="0"/>
              <a:t>Стрижи — заботливые родители: сами недоедят, а детенышей накормят. Однако бывает, что самец и самка вдруг покидают свое гнездо. И не на день и не на два, а на несколько суток. Куда же они деваются? Почему улетают из насиженного гнезда? На кого оставляют беспомощных птенцов? Ведь они могут погибнуть от голода и холода.</a:t>
            </a:r>
          </a:p>
          <a:p>
            <a:r>
              <a:rPr lang="ru-RU" dirty="0"/>
              <a:t>.Долгое время ученые терялись в догадках, кропотливо изучали жизнь стрижей, их повадки, пока  в конце концов не открыли тайну их необычного поведения. А весь стрижиный секрет, оказывается, заключается вот в чем.</a:t>
            </a:r>
          </a:p>
          <a:p>
            <a:r>
              <a:rPr lang="ru-RU" dirty="0"/>
              <a:t>Перед похолоданиями, бурями и затяжными дождями стрижам становится трудно добывать пищу — насекомых, которых они ловят только высоко в воздухе (при непогоде насекомые, как говорилось выше, приземляются). Это заставляет стрижей покидать районы, которым угрожает ненастье. Прекрасные летуны, способные летать со скоростью около 100 км в час (стрижи преодолевают во время миграций за сутки до 1000 км), они легко откочевывают за сотни километров, туда, где стоит теплая погода, где ярко сияет солнце, где вдоволь летающих насекомых. И с такой же легкостью возвращаются в свои пенаты, когда на родине устанавливается хорошая погода.</a:t>
            </a:r>
          </a:p>
        </p:txBody>
      </p:sp>
    </p:spTree>
    <p:extLst>
      <p:ext uri="{BB962C8B-B14F-4D97-AF65-F5344CB8AC3E}">
        <p14:creationId xmlns="" xmlns:p14="http://schemas.microsoft.com/office/powerpoint/2010/main" val="2138589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2843808" y="2278695"/>
            <a:ext cx="6300192" cy="4579306"/>
          </a:xfrm>
          <a:prstGeom prst="rect">
            <a:avLst/>
          </a:prstGeom>
        </p:spPr>
      </p:pic>
      <p:sp>
        <p:nvSpPr>
          <p:cNvPr id="2" name="Прямоугольник 1"/>
          <p:cNvSpPr/>
          <p:nvPr/>
        </p:nvSpPr>
        <p:spPr>
          <a:xfrm>
            <a:off x="0" y="260648"/>
            <a:ext cx="9144000" cy="3693319"/>
          </a:xfrm>
          <a:prstGeom prst="rect">
            <a:avLst/>
          </a:prstGeom>
        </p:spPr>
        <p:txBody>
          <a:bodyPr wrap="square">
            <a:spAutoFit/>
          </a:bodyPr>
          <a:lstStyle/>
          <a:p>
            <a:r>
              <a:rPr lang="ru-RU" dirty="0"/>
              <a:t>А как же </a:t>
            </a:r>
            <a:r>
              <a:rPr lang="ru-RU" dirty="0" err="1"/>
              <a:t>стрижата</a:t>
            </a:r>
            <a:r>
              <a:rPr lang="ru-RU" dirty="0"/>
              <a:t>?	</a:t>
            </a:r>
          </a:p>
          <a:p>
            <a:r>
              <a:rPr lang="ru-RU" dirty="0"/>
              <a:t>Гнезда их закрыты, и непогода им не страшна. А главное, как установили ученые, с наступлением ненастной, а значит, холодной погоды </a:t>
            </a:r>
            <a:r>
              <a:rPr lang="ru-RU" dirty="0" err="1"/>
              <a:t>стрижата</a:t>
            </a:r>
            <a:r>
              <a:rPr lang="ru-RU" dirty="0"/>
              <a:t> (как и их ближайшие родственники — колибри) впадают в кратковременную спячку, так называемый анабиоз. В это время все жизненные процессы у них замедляются: дыхание, кровообращение почти останавливаются, сердце бьется еле-еле, и птенцы могут несколько дней прожить без пищи. Этим и пользуются родители, отлучаясь из дома без треволнений на время непогоды. Выглянет солнышко, пригретые </a:t>
            </a:r>
            <a:r>
              <a:rPr lang="ru-RU" dirty="0" err="1"/>
              <a:t>стрижата</a:t>
            </a:r>
            <a:r>
              <a:rPr lang="ru-RU" dirty="0"/>
              <a:t> проснутся, а родители уже тут как тут.</a:t>
            </a:r>
          </a:p>
          <a:p>
            <a:r>
              <a:rPr lang="ru-RU" dirty="0"/>
              <a:t>Так на основании синоптических и приспособительных способностей и сложились приметы: если вдруг среди лета стрижи исчезают из города — жди дождя. И дождь будет затяжной. Летающие высоко над строениями до самых поздних сумерек стрижи — признак сохранения теплой, хорошей погоды.</a:t>
            </a:r>
          </a:p>
        </p:txBody>
      </p:sp>
    </p:spTree>
    <p:extLst>
      <p:ext uri="{BB962C8B-B14F-4D97-AF65-F5344CB8AC3E}">
        <p14:creationId xmlns="" xmlns:p14="http://schemas.microsoft.com/office/powerpoint/2010/main" val="2095153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4572000" cy="5909310"/>
          </a:xfrm>
          <a:prstGeom prst="rect">
            <a:avLst/>
          </a:prstGeom>
        </p:spPr>
        <p:txBody>
          <a:bodyPr>
            <a:spAutoFit/>
          </a:bodyPr>
          <a:lstStyle/>
          <a:p>
            <a:r>
              <a:rPr lang="ru-RU" dirty="0"/>
              <a:t>Чайки — птицы средней величины, населяющие внутренние водоемы и моря, питающиеся рыбой, моллюсками и ракообразными. Чувствуя приближение бури, эти птицы, несмотря на то что прекрасно плавают и хорошо владеют парящим полетом, не летают в море за добычей, не качаются на голубой глади безбрежного моря. Шторм им опасен. Они остаются на берегу и с писком бродят по песчаным отмелям либо среди прибрежных скал. Разыскивают скудную поживу и ждут бурю. И в своем прогнозе не ошибаются. </a:t>
            </a:r>
          </a:p>
          <a:p>
            <a:r>
              <a:rPr lang="ru-RU" dirty="0"/>
              <a:t>Моряки давно научились определять погоду по поведению чаек. Верят им, как самому точному, надежному барометру. Сочинили даже поговорку-примету: «Чайка ходит по песку, морякам сулит тоску, села чайка на воду, жди хорошую погоду».</a:t>
            </a:r>
          </a:p>
        </p:txBody>
      </p:sp>
      <p:pic>
        <p:nvPicPr>
          <p:cNvPr id="3" name="Рисунок 2"/>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694926" y="260648"/>
            <a:ext cx="4238092" cy="3182547"/>
          </a:xfrm>
          <a:prstGeom prst="rect">
            <a:avLst/>
          </a:prstGeom>
        </p:spPr>
      </p:pic>
      <p:pic>
        <p:nvPicPr>
          <p:cNvPr id="4" name="Рисунок 3"/>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864911" y="3762075"/>
            <a:ext cx="3898122" cy="2578216"/>
          </a:xfrm>
          <a:prstGeom prst="rect">
            <a:avLst/>
          </a:prstGeom>
        </p:spPr>
      </p:pic>
    </p:spTree>
    <p:extLst>
      <p:ext uri="{BB962C8B-B14F-4D97-AF65-F5344CB8AC3E}">
        <p14:creationId xmlns="" xmlns:p14="http://schemas.microsoft.com/office/powerpoint/2010/main" val="161397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772816"/>
            <a:ext cx="8208912" cy="3139321"/>
          </a:xfrm>
          <a:prstGeom prst="rect">
            <a:avLst/>
          </a:prstGeom>
        </p:spPr>
        <p:txBody>
          <a:bodyPr wrap="square">
            <a:spAutoFit/>
          </a:bodyPr>
          <a:lstStyle/>
          <a:p>
            <a:r>
              <a:rPr lang="ru-RU" dirty="0"/>
              <a:t>Синоптик (от греческого слова "одновременно обозревающий") - специалист-метеоролог, составляющий прогнозы погоды, используя для этого карты погоды, телевизионные снимки метеорологических спутников, данные вертикального зондирования атмосферы.</a:t>
            </a:r>
          </a:p>
          <a:p>
            <a:r>
              <a:rPr lang="ru-RU" dirty="0" smtClean="0"/>
              <a:t>С </a:t>
            </a:r>
            <a:r>
              <a:rPr lang="ru-RU" dirty="0"/>
              <a:t>помощью </a:t>
            </a:r>
            <a:r>
              <a:rPr lang="ru-RU" dirty="0" smtClean="0"/>
              <a:t>этого проекта </a:t>
            </a:r>
            <a:r>
              <a:rPr lang="ru-RU" dirty="0"/>
              <a:t>можно научиться различать признаки погоды в любой местности, понимать природу и то, что она готовит на ближайшие дни. Да и вообще, кому бы не пригодились навыки и знания того, как предсказывать погоду, без синоптического прогноза. Кому надоело слышать неопределенные заявления, что-то наподобие: "Местами пройдут кратковременные дожди", тот найдет именно то, что ему поможет самому быть в курсе дел природы.</a:t>
            </a:r>
          </a:p>
        </p:txBody>
      </p:sp>
      <p:sp>
        <p:nvSpPr>
          <p:cNvPr id="3" name="TextBox 2"/>
          <p:cNvSpPr txBox="1"/>
          <p:nvPr/>
        </p:nvSpPr>
        <p:spPr>
          <a:xfrm>
            <a:off x="1763688" y="620688"/>
            <a:ext cx="5544616" cy="584775"/>
          </a:xfrm>
          <a:prstGeom prst="rect">
            <a:avLst/>
          </a:prstGeom>
          <a:noFill/>
        </p:spPr>
        <p:txBody>
          <a:bodyPr wrap="square" rtlCol="0">
            <a:spAutoFit/>
          </a:bodyPr>
          <a:lstStyle/>
          <a:p>
            <a:pPr algn="ctr"/>
            <a:r>
              <a:rPr lang="ru-RU" sz="3200" dirty="0" smtClean="0"/>
              <a:t>Кто такой синоптик?</a:t>
            </a:r>
            <a:endParaRPr lang="ru-RU"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5845"/>
            <a:ext cx="4572000" cy="6186309"/>
          </a:xfrm>
          <a:prstGeom prst="rect">
            <a:avLst/>
          </a:prstGeom>
        </p:spPr>
        <p:txBody>
          <a:bodyPr>
            <a:spAutoFit/>
          </a:bodyPr>
          <a:lstStyle/>
          <a:p>
            <a:r>
              <a:rPr lang="ru-RU" dirty="0"/>
              <a:t>Как же  чайки и другие птицы делают свои прогнозы о предстоящей перемене погоды? Какие у них есть для этого «приборы»?</a:t>
            </a:r>
          </a:p>
          <a:p>
            <a:r>
              <a:rPr lang="ru-RU" dirty="0"/>
              <a:t>По одной гипотезе птицы обладают своеобразной барометрической системой, состоящей из полых трубчатых костей скелета, воздушное пространство которых соединено с девятью тонкостенными воздушными мешками, размещенными по всему телу птицы. Предполагается, что изменение атмосферного давления воздействует на пневматические кости птиц и они заранее реагируют на это переменой своего поведения. Вполне возможно, что изменение барометрического давления вызывает своеобразное раздражение специальных </a:t>
            </a:r>
            <a:r>
              <a:rPr lang="ru-RU" dirty="0" err="1"/>
              <a:t>барорецеп</a:t>
            </a:r>
            <a:r>
              <a:rPr lang="ru-RU" dirty="0"/>
              <a:t>-торов, заложенных в пневматических костях и в ряде внутренних органов, связанных с воздушными мешками.</a:t>
            </a:r>
          </a:p>
        </p:txBody>
      </p:sp>
      <p:pic>
        <p:nvPicPr>
          <p:cNvPr id="1026" name="Picture 2" descr="H:\Documents and Settings\Home\Local Settings\Temporary Internet Files\Content.IE5\XL1C3KJ9\MP900386700[1].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436096" y="339719"/>
            <a:ext cx="3240360" cy="2311457"/>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Documents and Settings\Home\Local Settings\Temporary Internet Files\Content.IE5\E9D7Y0LK\MP900400976[1].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803945" y="3068960"/>
            <a:ext cx="2504661" cy="313159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54106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801" y="1052736"/>
            <a:ext cx="9144000" cy="4247317"/>
          </a:xfrm>
          <a:prstGeom prst="rect">
            <a:avLst/>
          </a:prstGeom>
        </p:spPr>
        <p:txBody>
          <a:bodyPr wrap="square">
            <a:spAutoFit/>
          </a:bodyPr>
          <a:lstStyle/>
          <a:p>
            <a:r>
              <a:rPr lang="ru-RU" dirty="0"/>
              <a:t>Другая гипотеза объясняет способность птиц предсказывать погоду устройством их контурных перьев.</a:t>
            </a:r>
          </a:p>
          <a:p>
            <a:r>
              <a:rPr lang="ru-RU" dirty="0"/>
              <a:t>Контурные перья — это те перья, которые одевают туловище птицы, придают ему обтекаемую форму, определяют весь внешний облик птицы. Контурное перо — истинное чудо инженерного искусства </a:t>
            </a:r>
            <a:r>
              <a:rPr lang="ru-RU" dirty="0" err="1"/>
              <a:t>природы.Каждое</a:t>
            </a:r>
            <a:r>
              <a:rPr lang="ru-RU" dirty="0"/>
              <a:t> контурное перо состоит из стержня, окаймленного по сторонам опахалом. Стержень подразделяется на </a:t>
            </a:r>
            <a:r>
              <a:rPr lang="ru-RU" dirty="0" err="1"/>
              <a:t>очин</a:t>
            </a:r>
            <a:r>
              <a:rPr lang="ru-RU" dirty="0"/>
              <a:t> и стебель, или ствол. </a:t>
            </a:r>
            <a:r>
              <a:rPr lang="ru-RU" dirty="0" err="1"/>
              <a:t>Очин</a:t>
            </a:r>
            <a:r>
              <a:rPr lang="ru-RU" dirty="0"/>
              <a:t> представляет начальную, свободную от опахала и полую внутри часть стержня пера. </a:t>
            </a:r>
            <a:r>
              <a:rPr lang="ru-RU" dirty="0" err="1"/>
              <a:t>Очины</a:t>
            </a:r>
            <a:r>
              <a:rPr lang="ru-RU" dirty="0"/>
              <a:t> сидят глубоко в перьевой сумке толщи кожи. Возле основания </a:t>
            </a:r>
            <a:r>
              <a:rPr lang="ru-RU" dirty="0" err="1"/>
              <a:t>очина</a:t>
            </a:r>
            <a:r>
              <a:rPr lang="ru-RU" dirty="0"/>
              <a:t> ткани тела птицы густо пронизаны чувствительными нервными окончаниями. А сам пустотелый </a:t>
            </a:r>
            <a:r>
              <a:rPr lang="ru-RU" dirty="0" err="1"/>
              <a:t>очин</a:t>
            </a:r>
            <a:r>
              <a:rPr lang="ru-RU" dirty="0"/>
              <a:t> напоминает своего рода барометр-анероид. При изменении атмосферного давления изменяется давление и внутри </a:t>
            </a:r>
            <a:r>
              <a:rPr lang="ru-RU" dirty="0" err="1"/>
              <a:t>очинов</a:t>
            </a:r>
            <a:r>
              <a:rPr lang="ru-RU" dirty="0"/>
              <a:t>, оно улавливается нервными окончаниями сосочков кожи птиц. Все это устройство, как полагают ученые, и позволяет птицам предсказывать погоду.</a:t>
            </a:r>
          </a:p>
          <a:p>
            <a:r>
              <a:rPr lang="ru-RU" dirty="0"/>
              <a:t>Какая из изложенных гипотез верна, обе ли они правильно объясняют устройство и принцип работы </a:t>
            </a:r>
            <a:r>
              <a:rPr lang="ru-RU" dirty="0" err="1"/>
              <a:t>метеомеханизмов</a:t>
            </a:r>
            <a:r>
              <a:rPr lang="ru-RU" dirty="0"/>
              <a:t> птицы — сегодня трудно сказать.</a:t>
            </a:r>
          </a:p>
        </p:txBody>
      </p:sp>
    </p:spTree>
    <p:extLst>
      <p:ext uri="{BB962C8B-B14F-4D97-AF65-F5344CB8AC3E}">
        <p14:creationId xmlns="" xmlns:p14="http://schemas.microsoft.com/office/powerpoint/2010/main" val="26123544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259175"/>
            <a:ext cx="8640961" cy="3416320"/>
          </a:xfrm>
          <a:prstGeom prst="rect">
            <a:avLst/>
          </a:prstGeom>
          <a:noFill/>
        </p:spPr>
        <p:txBody>
          <a:bodyPr wrap="squar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Мокрые</a:t>
            </a: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синоптики или какие рыбы и пресмыкающиеся умеют предсказывать погоду</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 xmlns:p14="http://schemas.microsoft.com/office/powerpoint/2010/main" val="18863782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2656"/>
            <a:ext cx="9144000" cy="2308324"/>
          </a:xfrm>
          <a:prstGeom prst="rect">
            <a:avLst/>
          </a:prstGeom>
        </p:spPr>
        <p:txBody>
          <a:bodyPr wrap="square">
            <a:spAutoFit/>
          </a:bodyPr>
          <a:lstStyle/>
          <a:p>
            <a:r>
              <a:rPr lang="ru-RU" dirty="0"/>
              <a:t>Обитатели рек, прудов реагируют на изменения погоды не менее, а иногда и более чутко, чем насекомые. Перед дождем рыбы погружаются на дно. Предчувствуя грозу, они мечутся, выпрыгивают из воды. Связано это с тем, что из-за затишья, которое обычно бывает перед грозой, слои воды плохо перемешиваются, и рыбам приходится подниматься из глубины к поверхности, где кислорода больше. Даже лежебоки-сомы – любители проводить время на дне болота – вынуждены подниматься наверх.</a:t>
            </a:r>
          </a:p>
          <a:p>
            <a:r>
              <a:rPr lang="ru-RU" dirty="0"/>
              <a:t>По той же причине перед дождем можно наблюдать массовый выход из воды на берег раков.</a:t>
            </a:r>
          </a:p>
        </p:txBody>
      </p:sp>
      <p:pic>
        <p:nvPicPr>
          <p:cNvPr id="22530" name="Picture 2" descr="Картинка 3 из 15310"/>
          <p:cNvPicPr>
            <a:picLocks noChangeAspect="1" noChangeArrowheads="1"/>
          </p:cNvPicPr>
          <p:nvPr/>
        </p:nvPicPr>
        <p:blipFill>
          <a:blip r:embed="rId2" cstate="email"/>
          <a:srcRect/>
          <a:stretch>
            <a:fillRect/>
          </a:stretch>
        </p:blipFill>
        <p:spPr bwMode="auto">
          <a:xfrm>
            <a:off x="1979712" y="2564904"/>
            <a:ext cx="5286375" cy="396240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15" y="188640"/>
            <a:ext cx="5374495" cy="6463308"/>
          </a:xfrm>
          <a:prstGeom prst="rect">
            <a:avLst/>
          </a:prstGeom>
        </p:spPr>
        <p:txBody>
          <a:bodyPr wrap="square">
            <a:spAutoFit/>
          </a:bodyPr>
          <a:lstStyle/>
          <a:p>
            <a:r>
              <a:rPr lang="ru-RU" dirty="0"/>
              <a:t>Японские  </a:t>
            </a:r>
            <a:r>
              <a:rPr lang="ru-RU" dirty="0" err="1"/>
              <a:t>рыбки."Идеальными</a:t>
            </a:r>
            <a:r>
              <a:rPr lang="ru-RU" dirty="0"/>
              <a:t> барометрами" служат красивые мелкие рыбки, обитающие в глубинах подводного царства у берегов Японии. Они заранее и совершенно безошибочно реагируют на малейшее изменение погоды, и за их поведением в аквариуме пристально следят капитаны белоснежных океанских лайнеров, отправляющихся в дальние рейсы, рыбаки и сельские жители.</a:t>
            </a:r>
          </a:p>
          <a:p>
            <a:r>
              <a:rPr lang="ru-RU" dirty="0"/>
              <a:t> Рыбки имеют оригинальное устройство плавательного пузыря, который воспринимает тончайшие перепады давления. Чувствительность этих  рыбок находится на пределе возможностей технических систем.</a:t>
            </a:r>
          </a:p>
          <a:p>
            <a:r>
              <a:rPr lang="ru-RU" dirty="0"/>
              <a:t> Еще одна известная примета  - исчезновение медуз перед штормом. Это явление имеет и научное объяснение - ветер, который начинает усиливаться, захлестывает гребни волн. В результате происходит акустический удар, который чувствуют медузы. Таким образом, медузы «слышат» шторм намного раньше, чем он приблизиться, и успевают уйти в глубину, где спокойно его пережидают.</a:t>
            </a:r>
          </a:p>
        </p:txBody>
      </p:sp>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5220072" y="764704"/>
            <a:ext cx="3810000" cy="4762500"/>
          </a:xfrm>
          <a:prstGeom prst="rect">
            <a:avLst/>
          </a:prstGeom>
        </p:spPr>
      </p:pic>
    </p:spTree>
    <p:extLst>
      <p:ext uri="{BB962C8B-B14F-4D97-AF65-F5344CB8AC3E}">
        <p14:creationId xmlns="" xmlns:p14="http://schemas.microsoft.com/office/powerpoint/2010/main" val="34464655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khopyor.moy.su/_nw/0/s40838706.jpg"/>
          <p:cNvPicPr>
            <a:picLocks noChangeAspect="1" noChangeArrowheads="1"/>
          </p:cNvPicPr>
          <p:nvPr/>
        </p:nvPicPr>
        <p:blipFill>
          <a:blip r:embed="rId2" cstate="email"/>
          <a:srcRect/>
          <a:stretch>
            <a:fillRect/>
          </a:stretch>
        </p:blipFill>
        <p:spPr bwMode="auto">
          <a:xfrm>
            <a:off x="5148064" y="1916832"/>
            <a:ext cx="3810000" cy="2952751"/>
          </a:xfrm>
          <a:prstGeom prst="rect">
            <a:avLst/>
          </a:prstGeom>
          <a:noFill/>
        </p:spPr>
      </p:pic>
      <p:sp>
        <p:nvSpPr>
          <p:cNvPr id="2" name="Прямоугольник 1"/>
          <p:cNvSpPr/>
          <p:nvPr/>
        </p:nvSpPr>
        <p:spPr>
          <a:xfrm>
            <a:off x="0" y="0"/>
            <a:ext cx="6228184" cy="5909310"/>
          </a:xfrm>
          <a:prstGeom prst="rect">
            <a:avLst/>
          </a:prstGeom>
        </p:spPr>
        <p:txBody>
          <a:bodyPr wrap="square">
            <a:spAutoFit/>
          </a:bodyPr>
          <a:lstStyle/>
          <a:p>
            <a:r>
              <a:rPr lang="ru-RU" dirty="0"/>
              <a:t>Одни из самых верных прогнозов – лягушачьи. Кожа этих земноводных нуждается в постоянном увлажнении, поэтому в жаркую сухую погоду квакушки сидят в воде, а перед дождем, когда влажность воздуха увеличивается, выходят «на прогулку».</a:t>
            </a:r>
          </a:p>
          <a:p>
            <a:r>
              <a:rPr lang="ru-RU" dirty="0"/>
              <a:t>На Руси в старину лягушку использовали в качестве домашнего барометра. Жила она в сосуде с водой с маленькой деревянной лесенкой. Если квакушка поднимается по лесенке – жди дождя, плавает в воде – будет сухо и солнечно.</a:t>
            </a:r>
          </a:p>
          <a:p>
            <a:r>
              <a:rPr lang="ru-RU" dirty="0" smtClean="0"/>
              <a:t>Пиявки </a:t>
            </a:r>
            <a:r>
              <a:rPr lang="ru-RU" dirty="0"/>
              <a:t>очень чутко реагируют на изменение атмосферного давления и так же, как рыбы, перед ненастьем поднимаются к поверхности воды. Дома их можно поместить в стеклянную банку со слоем песка на дне, наполовину заполненную речной водой, и завязать сверху марлей. Если пиявки спокойно лежат на дне – будет хорошая погода, двигаются медленно – к холоду, стягиваются в комочек – возможен град, лежат на воде или наполовину высунулись из нее – будет дождь, вылезли из воды и присосались к стеклу – буря, быстро ползают по стеклу – к грозе.</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670208"/>
            <a:ext cx="9144000" cy="2585323"/>
          </a:xfrm>
          <a:prstGeom prst="rect">
            <a:avLst/>
          </a:prstGeom>
          <a:noFill/>
        </p:spPr>
        <p:txBody>
          <a:bodyPr wrap="squar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Хвостатые синоптики или какие животные умеют предсказывать погоду</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 xmlns:p14="http://schemas.microsoft.com/office/powerpoint/2010/main" val="237967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64704"/>
            <a:ext cx="9144000" cy="5632311"/>
          </a:xfrm>
          <a:prstGeom prst="rect">
            <a:avLst/>
          </a:prstGeom>
        </p:spPr>
        <p:txBody>
          <a:bodyPr wrap="square">
            <a:spAutoFit/>
          </a:bodyPr>
          <a:lstStyle/>
          <a:p>
            <a:r>
              <a:rPr lang="ru-RU" dirty="0" smtClean="0"/>
              <a:t>В </a:t>
            </a:r>
            <a:r>
              <a:rPr lang="ru-RU" dirty="0"/>
              <a:t>истории описан не один случай, когда кошки покидали города накануне землетрясений и извержений вулканов, а когда опасность сходила на нет, </a:t>
            </a:r>
            <a:r>
              <a:rPr lang="ru-RU" dirty="0" err="1"/>
              <a:t>усатые-полосатые</a:t>
            </a:r>
            <a:r>
              <a:rPr lang="ru-RU" dirty="0"/>
              <a:t> возвращались в родные места. Жители сейсмически опасных районов отлично знают, что перед стихийным бедствием кошки возбуждены. Они громко и без видимой причины мяукают, дрожат, прячутся, просятся из дома, а иногда впадают в оцепенение.</a:t>
            </a:r>
          </a:p>
          <a:p>
            <a:r>
              <a:rPr lang="ru-RU" dirty="0"/>
              <a:t>Но все-таки наибольшим уважением кошки пользуются у моряков. Говорят, что коты отлично чувствуют приближение шторма и могут предупредить об этом команду. Огромный черный котяра плыл и на корабле знаменитого первооткрывателя Америки Христофора Колумба. Моряки, находившиеся на судне, свидетельствовали о том, что корабельный кот умел предсказывать погоду и помогал избегать многих опасностей в долгом путешествии. </a:t>
            </a:r>
            <a:br>
              <a:rPr lang="ru-RU" dirty="0"/>
            </a:br>
            <a:r>
              <a:rPr lang="ru-RU" dirty="0"/>
              <a:t>Опытные мореплаватели верят, что коты могут не только предупредить об опасности, но и умеют отгонять шторма, но лишь в том случае, если команда хорошо обращается с пушистыми. Известны случаи, когда корабли терпели бедствие сразу после того, как корабельные кошки оказывались за бортом! Японские моряки особо почитают черепаховых и белых кошек и всегда держат их на борту, веря, что кошки этой масти могут усмирять стихию. А их шведские коллеги считают, что в плавание можно брать лишь котенка или кота, который вырос на этом судне. Согласно легенде, чужие коты приносят с собой плохую погоду, поскольку бури прячутся в их хвостах.</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0"/>
            <a:ext cx="4572000" cy="1754326"/>
          </a:xfrm>
          <a:prstGeom prst="rect">
            <a:avLst/>
          </a:prstGeom>
        </p:spPr>
        <p:txBody>
          <a:bodyPr>
            <a:spAutoFit/>
          </a:bodyPr>
          <a:lstStyle/>
          <a:p>
            <a:r>
              <a:rPr lang="ru-RU" dirty="0"/>
              <a:t>Не меньшими способностями предсказывать капризы погоды наделены и собаки. По поведению ездовых собак жители Севера узнают, когда ждать метели, будет ли буран или, напротив, грядет оттепель.</a:t>
            </a:r>
          </a:p>
        </p:txBody>
      </p:sp>
      <p:pic>
        <p:nvPicPr>
          <p:cNvPr id="24578" name="Picture 2" descr="Картинка 1 из 136000"/>
          <p:cNvPicPr>
            <a:picLocks noChangeAspect="1" noChangeArrowheads="1"/>
          </p:cNvPicPr>
          <p:nvPr/>
        </p:nvPicPr>
        <p:blipFill>
          <a:blip r:embed="rId2" cstate="email"/>
          <a:srcRect/>
          <a:stretch>
            <a:fillRect/>
          </a:stretch>
        </p:blipFill>
        <p:spPr bwMode="auto">
          <a:xfrm>
            <a:off x="3095328" y="2060848"/>
            <a:ext cx="6048672" cy="4536504"/>
          </a:xfrm>
          <a:prstGeom prst="rect">
            <a:avLst/>
          </a:prstGeom>
          <a:noFill/>
        </p:spPr>
      </p:pic>
      <p:sp>
        <p:nvSpPr>
          <p:cNvPr id="4" name="Прямоугольник 3"/>
          <p:cNvSpPr/>
          <p:nvPr/>
        </p:nvSpPr>
        <p:spPr>
          <a:xfrm>
            <a:off x="179512" y="3212976"/>
            <a:ext cx="2915816" cy="1754326"/>
          </a:xfrm>
          <a:prstGeom prst="rect">
            <a:avLst/>
          </a:prstGeom>
        </p:spPr>
        <p:txBody>
          <a:bodyPr wrap="square">
            <a:spAutoFit/>
          </a:bodyPr>
          <a:lstStyle/>
          <a:p>
            <a:r>
              <a:rPr lang="ru-RU" dirty="0"/>
              <a:t>Собака сворачивается и лежит клубочком – к холоду. </a:t>
            </a:r>
            <a:r>
              <a:rPr lang="ru-RU" dirty="0" err="1"/>
              <a:t>Cпит</a:t>
            </a:r>
            <a:r>
              <a:rPr lang="ru-RU" dirty="0"/>
              <a:t>, раскинув лапы, животом кверху – к теплу. Много спит и мало ест – к дождю.</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Картинка 2 из 125362"/>
          <p:cNvPicPr>
            <a:picLocks noChangeAspect="1" noChangeArrowheads="1"/>
          </p:cNvPicPr>
          <p:nvPr/>
        </p:nvPicPr>
        <p:blipFill>
          <a:blip r:embed="rId2" cstate="email"/>
          <a:srcRect/>
          <a:stretch>
            <a:fillRect/>
          </a:stretch>
        </p:blipFill>
        <p:spPr bwMode="auto">
          <a:xfrm>
            <a:off x="4448148" y="1556792"/>
            <a:ext cx="4695852" cy="3525739"/>
          </a:xfrm>
          <a:prstGeom prst="rect">
            <a:avLst/>
          </a:prstGeom>
          <a:noFill/>
        </p:spPr>
      </p:pic>
      <p:sp>
        <p:nvSpPr>
          <p:cNvPr id="2" name="Прямоугольник 1"/>
          <p:cNvSpPr/>
          <p:nvPr/>
        </p:nvSpPr>
        <p:spPr>
          <a:xfrm>
            <a:off x="0" y="0"/>
            <a:ext cx="5652120" cy="6740307"/>
          </a:xfrm>
          <a:prstGeom prst="rect">
            <a:avLst/>
          </a:prstGeom>
        </p:spPr>
        <p:txBody>
          <a:bodyPr wrap="square">
            <a:spAutoFit/>
          </a:bodyPr>
          <a:lstStyle/>
          <a:p>
            <a:r>
              <a:rPr lang="ru-RU" dirty="0"/>
              <a:t>Все мы помним о цунами, которое обрушилось на побережье Юго-Восточной Азии в декабре 2004 года. Гигантская волна унесла тысячи жизней, разрушила прибрежные города. Однако сколь невероятным это бы ни показалось, стихийное бедствие почти не нанесло вреда животным. Так, власти и представители природоохранных организаций наиболее пострадавшей от стихии Шри-Ланки до сих пор недоумевают: после того как волна отступила, ни одного погибшего животного найдено не было, но при этом спасатели обнаружили тысячи человеческих тел. А в национальном природном парке </a:t>
            </a:r>
            <a:r>
              <a:rPr lang="ru-RU" dirty="0" err="1"/>
              <a:t>Ялла</a:t>
            </a:r>
            <a:r>
              <a:rPr lang="ru-RU" dirty="0"/>
              <a:t> на побережье Индийского океана огромная волна уничтожила все на расстоянии трех километров от берега. В парке проживали стада диких слонов, леопарды и другие животные. Почувствовав приближение стихийного бедствия, все обитатели парка ушли вглубь острова. «Необъяснимо то, что мы не нашли ни одного погибшего животного. Все слоны живы, все леопарды живы. Не погиб ни один кролик! Я думаю, у животных есть шестое чувство: они знали, что надвигается опасность, и ушли», – заявил директор парка Х.Д. </a:t>
            </a:r>
            <a:r>
              <a:rPr lang="ru-RU" dirty="0" err="1"/>
              <a:t>Ратнайяке</a:t>
            </a:r>
            <a:r>
              <a:rPr lang="ru-RU" dirty="0"/>
              <a:t> в одном из интервью.</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71600" y="1628800"/>
            <a:ext cx="7813376" cy="2585323"/>
          </a:xfrm>
          <a:prstGeom prst="rect">
            <a:avLst/>
          </a:prstGeom>
          <a:noFill/>
        </p:spPr>
        <p:txBody>
          <a:bodyPr wrap="squar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Цветы метеорологи или предсказываем погоду по цветам</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79" y="1484784"/>
            <a:ext cx="5578735" cy="3416320"/>
          </a:xfrm>
          <a:prstGeom prst="rect">
            <a:avLst/>
          </a:prstGeom>
          <a:noFill/>
        </p:spPr>
        <p:txBody>
          <a:bodyPr wrap="squar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Бабка нагадала или народные приметы о погоде</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 xmlns:p14="http://schemas.microsoft.com/office/powerpoint/2010/main" val="27953808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4572000" cy="2308324"/>
          </a:xfrm>
          <a:prstGeom prst="rect">
            <a:avLst/>
          </a:prstGeom>
        </p:spPr>
        <p:txBody>
          <a:bodyPr>
            <a:spAutoFit/>
          </a:bodyPr>
          <a:lstStyle/>
          <a:p>
            <a:r>
              <a:rPr lang="ru-RU" dirty="0"/>
              <a:t>Человеку всегда важно знать, какая будет погода, поскольку она влияет на его деятельность и самочувствие. Наблюдая погоду в ненастье, солнечные дни, в сумерки, ночью, люди отмечали характерные признаки, предвещающие те или иные изменения погоды. "Погодные" приметы разнообразны.</a:t>
            </a:r>
          </a:p>
        </p:txBody>
      </p:sp>
      <p:sp>
        <p:nvSpPr>
          <p:cNvPr id="3" name="Прямоугольник 2"/>
          <p:cNvSpPr/>
          <p:nvPr/>
        </p:nvSpPr>
        <p:spPr>
          <a:xfrm>
            <a:off x="5148064" y="1844824"/>
            <a:ext cx="3582144" cy="2585323"/>
          </a:xfrm>
          <a:prstGeom prst="rect">
            <a:avLst/>
          </a:prstGeom>
        </p:spPr>
        <p:txBody>
          <a:bodyPr wrap="square">
            <a:spAutoFit/>
          </a:bodyPr>
          <a:lstStyle/>
          <a:p>
            <a:r>
              <a:rPr lang="ru-RU" b="1" dirty="0">
                <a:solidFill>
                  <a:schemeClr val="accent6">
                    <a:lumMod val="60000"/>
                    <a:lumOff val="40000"/>
                  </a:schemeClr>
                </a:solidFill>
              </a:rPr>
              <a:t>О приближении, холодной погоды заблаговременно сигнализируют человеку  пчелы. На холодную зиму пчелы залепляют - леток, оставляя в нём еле  заметное отверстие, а к теплой зиме оно  остается открытым.</a:t>
            </a:r>
            <a:endParaRPr lang="ru-RU" dirty="0">
              <a:solidFill>
                <a:schemeClr val="accent6">
                  <a:lumMod val="60000"/>
                  <a:lumOff val="40000"/>
                </a:schemeClr>
              </a:solidFill>
            </a:endParaRPr>
          </a:p>
        </p:txBody>
      </p:sp>
      <p:sp>
        <p:nvSpPr>
          <p:cNvPr id="4" name="Прямоугольник 3"/>
          <p:cNvSpPr/>
          <p:nvPr/>
        </p:nvSpPr>
        <p:spPr>
          <a:xfrm>
            <a:off x="194614" y="3212976"/>
            <a:ext cx="4572000" cy="646331"/>
          </a:xfrm>
          <a:prstGeom prst="rect">
            <a:avLst/>
          </a:prstGeom>
        </p:spPr>
        <p:txBody>
          <a:bodyPr>
            <a:spAutoFit/>
          </a:bodyPr>
          <a:lstStyle/>
          <a:p>
            <a:r>
              <a:rPr lang="ru-RU" b="1" dirty="0">
                <a:solidFill>
                  <a:schemeClr val="accent6">
                    <a:lumMod val="60000"/>
                    <a:lumOff val="40000"/>
                  </a:schemeClr>
                </a:solidFill>
              </a:rPr>
              <a:t>Предчувствуя  плохую погоду, пчелы не вылетают из ульев.</a:t>
            </a:r>
            <a:endParaRPr lang="ru-RU" dirty="0">
              <a:solidFill>
                <a:schemeClr val="accent6">
                  <a:lumMod val="60000"/>
                  <a:lumOff val="40000"/>
                </a:schemeClr>
              </a:solidFill>
            </a:endParaRPr>
          </a:p>
        </p:txBody>
      </p:sp>
      <p:sp>
        <p:nvSpPr>
          <p:cNvPr id="5" name="Прямоугольник 4"/>
          <p:cNvSpPr/>
          <p:nvPr/>
        </p:nvSpPr>
        <p:spPr>
          <a:xfrm>
            <a:off x="207871" y="3859307"/>
            <a:ext cx="4572000" cy="2585323"/>
          </a:xfrm>
          <a:prstGeom prst="rect">
            <a:avLst/>
          </a:prstGeom>
        </p:spPr>
        <p:txBody>
          <a:bodyPr>
            <a:spAutoFit/>
          </a:bodyPr>
          <a:lstStyle/>
          <a:p>
            <a:r>
              <a:rPr lang="ru-RU" dirty="0"/>
              <a:t>Перед дождем, как по «команде», они дружно возвращаются в улей. Ученые объясняют это явление тем, что до прихода дождя или бури атмосфера сильно насыщается электричеством и статический заряд — у пчел сразу же возрастает. Он-то и служит им сигналом тревоги, опасной обстановки, призывающим к возвращению в улей.</a:t>
            </a:r>
          </a:p>
        </p:txBody>
      </p:sp>
    </p:spTree>
    <p:extLst>
      <p:ext uri="{BB962C8B-B14F-4D97-AF65-F5344CB8AC3E}">
        <p14:creationId xmlns="" xmlns:p14="http://schemas.microsoft.com/office/powerpoint/2010/main" val="39363464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768" y="404664"/>
            <a:ext cx="4572000" cy="646331"/>
          </a:xfrm>
          <a:prstGeom prst="rect">
            <a:avLst/>
          </a:prstGeom>
        </p:spPr>
        <p:txBody>
          <a:bodyPr>
            <a:spAutoFit/>
          </a:bodyPr>
          <a:lstStyle/>
          <a:p>
            <a:r>
              <a:rPr lang="ru-RU" b="1" dirty="0">
                <a:solidFill>
                  <a:schemeClr val="accent6">
                    <a:lumMod val="60000"/>
                    <a:lumOff val="40000"/>
                  </a:schemeClr>
                </a:solidFill>
              </a:rPr>
              <a:t>Комары вьются "столбом" - жди хорошей погоды.</a:t>
            </a:r>
            <a:endParaRPr lang="ru-RU" dirty="0">
              <a:solidFill>
                <a:schemeClr val="accent6">
                  <a:lumMod val="60000"/>
                  <a:lumOff val="40000"/>
                </a:schemeClr>
              </a:solidFill>
            </a:endParaRPr>
          </a:p>
        </p:txBody>
      </p:sp>
      <p:sp>
        <p:nvSpPr>
          <p:cNvPr id="3" name="Прямоугольник 2"/>
          <p:cNvSpPr/>
          <p:nvPr/>
        </p:nvSpPr>
        <p:spPr>
          <a:xfrm>
            <a:off x="4283968" y="767390"/>
            <a:ext cx="4572000" cy="923330"/>
          </a:xfrm>
          <a:prstGeom prst="rect">
            <a:avLst/>
          </a:prstGeom>
        </p:spPr>
        <p:txBody>
          <a:bodyPr>
            <a:spAutoFit/>
          </a:bodyPr>
          <a:lstStyle/>
          <a:p>
            <a:r>
              <a:rPr lang="ru-RU" b="1" dirty="0">
                <a:solidFill>
                  <a:schemeClr val="accent6">
                    <a:lumMod val="60000"/>
                    <a:lumOff val="40000"/>
                  </a:schemeClr>
                </a:solidFill>
              </a:rPr>
              <a:t> Муравьи к непогоде становятся вялыми и собираются на верхушке муравейник</a:t>
            </a:r>
            <a:r>
              <a:rPr lang="ru-RU" dirty="0">
                <a:solidFill>
                  <a:schemeClr val="accent6">
                    <a:lumMod val="60000"/>
                    <a:lumOff val="40000"/>
                  </a:schemeClr>
                </a:solidFill>
              </a:rPr>
              <a:t>а.</a:t>
            </a:r>
          </a:p>
        </p:txBody>
      </p:sp>
      <p:sp>
        <p:nvSpPr>
          <p:cNvPr id="4" name="Прямоугольник 3"/>
          <p:cNvSpPr/>
          <p:nvPr/>
        </p:nvSpPr>
        <p:spPr>
          <a:xfrm>
            <a:off x="0" y="1730372"/>
            <a:ext cx="4572000" cy="1200329"/>
          </a:xfrm>
          <a:prstGeom prst="rect">
            <a:avLst/>
          </a:prstGeom>
        </p:spPr>
        <p:txBody>
          <a:bodyPr>
            <a:spAutoFit/>
          </a:bodyPr>
          <a:lstStyle/>
          <a:p>
            <a:r>
              <a:rPr lang="ru-RU" b="1" dirty="0">
                <a:solidFill>
                  <a:schemeClr val="accent6">
                    <a:lumMod val="60000"/>
                    <a:lumOff val="40000"/>
                  </a:schemeClr>
                </a:solidFill>
              </a:rPr>
              <a:t>Сосны, ели и другие хвойные деревья перед дождем опускают свои ветви и поднимают их с приближением ясной погоды.</a:t>
            </a:r>
            <a:r>
              <a:rPr lang="ru-RU" dirty="0">
                <a:solidFill>
                  <a:schemeClr val="accent6">
                    <a:lumMod val="60000"/>
                    <a:lumOff val="40000"/>
                  </a:schemeClr>
                </a:solidFill>
              </a:rPr>
              <a:t> </a:t>
            </a:r>
          </a:p>
        </p:txBody>
      </p:sp>
      <p:sp>
        <p:nvSpPr>
          <p:cNvPr id="5" name="Прямоугольник 4"/>
          <p:cNvSpPr/>
          <p:nvPr/>
        </p:nvSpPr>
        <p:spPr>
          <a:xfrm>
            <a:off x="4283968" y="2930701"/>
            <a:ext cx="4572000" cy="1200329"/>
          </a:xfrm>
          <a:prstGeom prst="rect">
            <a:avLst/>
          </a:prstGeom>
        </p:spPr>
        <p:txBody>
          <a:bodyPr>
            <a:spAutoFit/>
          </a:bodyPr>
          <a:lstStyle/>
          <a:p>
            <a:r>
              <a:rPr lang="ru-RU" b="1" dirty="0">
                <a:solidFill>
                  <a:schemeClr val="accent6">
                    <a:lumMod val="60000"/>
                    <a:lumOff val="40000"/>
                  </a:schemeClr>
                </a:solidFill>
              </a:rPr>
              <a:t>О перемене погоды вас предупредит домовой паук. Если к вечеру он начнет спускаться по паутине - значит быть оттепели. </a:t>
            </a:r>
            <a:endParaRPr lang="ru-RU" dirty="0">
              <a:solidFill>
                <a:schemeClr val="accent6">
                  <a:lumMod val="60000"/>
                  <a:lumOff val="40000"/>
                </a:schemeClr>
              </a:solidFill>
            </a:endParaRPr>
          </a:p>
        </p:txBody>
      </p:sp>
      <p:sp>
        <p:nvSpPr>
          <p:cNvPr id="6" name="Прямоугольник 5"/>
          <p:cNvSpPr/>
          <p:nvPr/>
        </p:nvSpPr>
        <p:spPr>
          <a:xfrm>
            <a:off x="4283968" y="4181948"/>
            <a:ext cx="4860032" cy="2585323"/>
          </a:xfrm>
          <a:prstGeom prst="rect">
            <a:avLst/>
          </a:prstGeom>
        </p:spPr>
        <p:txBody>
          <a:bodyPr wrap="square">
            <a:spAutoFit/>
          </a:bodyPr>
          <a:lstStyle/>
          <a:p>
            <a:r>
              <a:rPr lang="ru-RU" dirty="0"/>
              <a:t>Температурное чувство живых организмов служит им не для ориентации или обнаружения пищи, а для обеспечения благополучной жизнедеятельности - постоянно поддерживать оптимальную температуру тела животного. И если условия среды меняются, то животные определенным образом реагируют на это и принимают дополнительные меры</a:t>
            </a:r>
          </a:p>
        </p:txBody>
      </p:sp>
    </p:spTree>
    <p:extLst>
      <p:ext uri="{BB962C8B-B14F-4D97-AF65-F5344CB8AC3E}">
        <p14:creationId xmlns="" xmlns:p14="http://schemas.microsoft.com/office/powerpoint/2010/main" val="9787763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244" y="692696"/>
            <a:ext cx="4572000" cy="1200329"/>
          </a:xfrm>
          <a:prstGeom prst="rect">
            <a:avLst/>
          </a:prstGeom>
        </p:spPr>
        <p:txBody>
          <a:bodyPr>
            <a:spAutoFit/>
          </a:bodyPr>
          <a:lstStyle/>
          <a:p>
            <a:r>
              <a:rPr lang="ru-RU" b="1" dirty="0">
                <a:solidFill>
                  <a:schemeClr val="accent6">
                    <a:lumMod val="60000"/>
                    <a:lumOff val="40000"/>
                  </a:schemeClr>
                </a:solidFill>
              </a:rPr>
              <a:t>Поза спящей домашней кошки тоже зависит от окружающей температуры, если холодно - кошка свертывается в "клубок".</a:t>
            </a:r>
            <a:endParaRPr lang="ru-RU" dirty="0">
              <a:solidFill>
                <a:schemeClr val="accent6">
                  <a:lumMod val="60000"/>
                  <a:lumOff val="40000"/>
                </a:schemeClr>
              </a:solidFill>
            </a:endParaRPr>
          </a:p>
        </p:txBody>
      </p:sp>
      <p:sp>
        <p:nvSpPr>
          <p:cNvPr id="3" name="Прямоугольник 2"/>
          <p:cNvSpPr/>
          <p:nvPr/>
        </p:nvSpPr>
        <p:spPr>
          <a:xfrm>
            <a:off x="4355976" y="2348880"/>
            <a:ext cx="4551631" cy="369332"/>
          </a:xfrm>
          <a:prstGeom prst="rect">
            <a:avLst/>
          </a:prstGeom>
        </p:spPr>
        <p:txBody>
          <a:bodyPr wrap="none">
            <a:spAutoFit/>
          </a:bodyPr>
          <a:lstStyle/>
          <a:p>
            <a:r>
              <a:rPr lang="ru-RU" b="1" dirty="0">
                <a:solidFill>
                  <a:schemeClr val="accent6">
                    <a:lumMod val="60000"/>
                    <a:lumOff val="40000"/>
                  </a:schemeClr>
                </a:solidFill>
              </a:rPr>
              <a:t>Курица на одной ноге стоит — к стуже. </a:t>
            </a:r>
            <a:endParaRPr lang="ru-RU" dirty="0">
              <a:solidFill>
                <a:schemeClr val="accent6">
                  <a:lumMod val="60000"/>
                  <a:lumOff val="40000"/>
                </a:schemeClr>
              </a:solidFill>
            </a:endParaRPr>
          </a:p>
        </p:txBody>
      </p:sp>
      <p:sp>
        <p:nvSpPr>
          <p:cNvPr id="4" name="Прямоугольник 3"/>
          <p:cNvSpPr/>
          <p:nvPr/>
        </p:nvSpPr>
        <p:spPr>
          <a:xfrm>
            <a:off x="4335607" y="2996952"/>
            <a:ext cx="4572000" cy="1477328"/>
          </a:xfrm>
          <a:prstGeom prst="rect">
            <a:avLst/>
          </a:prstGeom>
        </p:spPr>
        <p:txBody>
          <a:bodyPr>
            <a:spAutoFit/>
          </a:bodyPr>
          <a:lstStyle/>
          <a:p>
            <a:r>
              <a:rPr lang="ru-RU" smtClean="0"/>
              <a:t>Перед </a:t>
            </a:r>
            <a:r>
              <a:rPr lang="ru-RU" dirty="0"/>
              <a:t>стужей земля быстро охлаждается. Каждая нога курицы — это своеобразный проводник тепла. По одной ноге  в землю уходит меньше теплоты от тела птицы, чем по двум.</a:t>
            </a:r>
          </a:p>
        </p:txBody>
      </p:sp>
    </p:spTree>
    <p:extLst>
      <p:ext uri="{BB962C8B-B14F-4D97-AF65-F5344CB8AC3E}">
        <p14:creationId xmlns="" xmlns:p14="http://schemas.microsoft.com/office/powerpoint/2010/main" val="20479321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1772816"/>
            <a:ext cx="7772613" cy="1754326"/>
          </a:xfrm>
          <a:prstGeom prst="rect">
            <a:avLst/>
          </a:prstGeom>
          <a:noFill/>
        </p:spPr>
        <p:txBody>
          <a:bodyPr wrap="squar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Будет хорошая погода, если…</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5" name="Рисунок 4" descr="Лягушки сидят в воде"/>
          <p:cNvPicPr/>
          <p:nvPr/>
        </p:nvPicPr>
        <p:blipFill>
          <a:blip r:embed="rId2" cstate="email"/>
          <a:srcRect/>
          <a:stretch>
            <a:fillRect/>
          </a:stretch>
        </p:blipFill>
        <p:spPr bwMode="auto">
          <a:xfrm>
            <a:off x="683568" y="3933055"/>
            <a:ext cx="2127845" cy="2054349"/>
          </a:xfrm>
          <a:prstGeom prst="rect">
            <a:avLst/>
          </a:prstGeom>
          <a:noFill/>
          <a:ln w="9525">
            <a:noFill/>
            <a:miter lim="800000"/>
            <a:headEnd/>
            <a:tailEnd/>
          </a:ln>
        </p:spPr>
      </p:pic>
    </p:spTree>
    <p:extLst>
      <p:ext uri="{BB962C8B-B14F-4D97-AF65-F5344CB8AC3E}">
        <p14:creationId xmlns="" xmlns:p14="http://schemas.microsoft.com/office/powerpoint/2010/main" val="665713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Бабочки сидят на стволах деревьев"/>
          <p:cNvPicPr/>
          <p:nvPr/>
        </p:nvPicPr>
        <p:blipFill>
          <a:blip r:embed="rId2" cstate="email"/>
          <a:srcRect/>
          <a:stretch>
            <a:fillRect/>
          </a:stretch>
        </p:blipFill>
        <p:spPr bwMode="auto">
          <a:xfrm>
            <a:off x="401241" y="37083"/>
            <a:ext cx="2442567" cy="2168822"/>
          </a:xfrm>
          <a:prstGeom prst="rect">
            <a:avLst/>
          </a:prstGeom>
          <a:noFill/>
          <a:ln w="9525">
            <a:noFill/>
            <a:miter lim="800000"/>
            <a:headEnd/>
            <a:tailEnd/>
          </a:ln>
        </p:spPr>
      </p:pic>
      <p:pic>
        <p:nvPicPr>
          <p:cNvPr id="4" name="Рисунок 3" descr="Вечером квакают лягушки"/>
          <p:cNvPicPr/>
          <p:nvPr/>
        </p:nvPicPr>
        <p:blipFill>
          <a:blip r:embed="rId3" cstate="email"/>
          <a:srcRect/>
          <a:stretch>
            <a:fillRect/>
          </a:stretch>
        </p:blipFill>
        <p:spPr bwMode="auto">
          <a:xfrm>
            <a:off x="6516216" y="37083"/>
            <a:ext cx="2326554" cy="2168822"/>
          </a:xfrm>
          <a:prstGeom prst="rect">
            <a:avLst/>
          </a:prstGeom>
          <a:noFill/>
          <a:ln w="9525">
            <a:noFill/>
            <a:miter lim="800000"/>
            <a:headEnd/>
            <a:tailEnd/>
          </a:ln>
        </p:spPr>
      </p:pic>
      <p:pic>
        <p:nvPicPr>
          <p:cNvPr id="5" name="Рисунок 4" descr="Стрекочут сверчки и кузнечики"/>
          <p:cNvPicPr/>
          <p:nvPr/>
        </p:nvPicPr>
        <p:blipFill>
          <a:blip r:embed="rId4" cstate="email"/>
          <a:srcRect/>
          <a:stretch>
            <a:fillRect/>
          </a:stretch>
        </p:blipFill>
        <p:spPr bwMode="auto">
          <a:xfrm>
            <a:off x="3563888" y="2205905"/>
            <a:ext cx="2520280" cy="2177405"/>
          </a:xfrm>
          <a:prstGeom prst="rect">
            <a:avLst/>
          </a:prstGeom>
          <a:noFill/>
          <a:ln w="9525">
            <a:noFill/>
            <a:miter lim="800000"/>
            <a:headEnd/>
            <a:tailEnd/>
          </a:ln>
        </p:spPr>
      </p:pic>
      <p:pic>
        <p:nvPicPr>
          <p:cNvPr id="6" name="Рисунок 5" descr="Муравьи тащат куколок"/>
          <p:cNvPicPr/>
          <p:nvPr/>
        </p:nvPicPr>
        <p:blipFill>
          <a:blip r:embed="rId5" cstate="email"/>
          <a:srcRect/>
          <a:stretch>
            <a:fillRect/>
          </a:stretch>
        </p:blipFill>
        <p:spPr bwMode="auto">
          <a:xfrm>
            <a:off x="462384" y="4383310"/>
            <a:ext cx="2381424" cy="2015183"/>
          </a:xfrm>
          <a:prstGeom prst="rect">
            <a:avLst/>
          </a:prstGeom>
          <a:noFill/>
          <a:ln w="9525">
            <a:noFill/>
            <a:miter lim="800000"/>
            <a:headEnd/>
            <a:tailEnd/>
          </a:ln>
        </p:spPr>
      </p:pic>
      <p:pic>
        <p:nvPicPr>
          <p:cNvPr id="7" name="Рисунок 6" descr="Летучие мыши вылетают еще до захода Солнца"/>
          <p:cNvPicPr/>
          <p:nvPr/>
        </p:nvPicPr>
        <p:blipFill>
          <a:blip r:embed="rId6" cstate="email"/>
          <a:srcRect/>
          <a:stretch>
            <a:fillRect/>
          </a:stretch>
        </p:blipFill>
        <p:spPr bwMode="auto">
          <a:xfrm>
            <a:off x="6516216" y="4293096"/>
            <a:ext cx="2326554" cy="2105397"/>
          </a:xfrm>
          <a:prstGeom prst="rect">
            <a:avLst/>
          </a:prstGeom>
          <a:noFill/>
          <a:ln w="9525">
            <a:noFill/>
            <a:miter lim="800000"/>
            <a:headEnd/>
            <a:tailEnd/>
          </a:ln>
        </p:spPr>
      </p:pic>
      <p:pic>
        <p:nvPicPr>
          <p:cNvPr id="8" name="Рисунок 7" descr="Паук быстро ткет паутину"/>
          <p:cNvPicPr/>
          <p:nvPr/>
        </p:nvPicPr>
        <p:blipFill>
          <a:blip r:embed="rId7" cstate="email"/>
          <a:srcRect/>
          <a:stretch>
            <a:fillRect/>
          </a:stretch>
        </p:blipFill>
        <p:spPr bwMode="auto">
          <a:xfrm>
            <a:off x="401241" y="2349823"/>
            <a:ext cx="2566962" cy="1943273"/>
          </a:xfrm>
          <a:prstGeom prst="rect">
            <a:avLst/>
          </a:prstGeom>
          <a:noFill/>
          <a:ln w="9525">
            <a:noFill/>
            <a:miter lim="800000"/>
            <a:headEnd/>
            <a:tailEnd/>
          </a:ln>
        </p:spPr>
      </p:pic>
      <p:pic>
        <p:nvPicPr>
          <p:cNvPr id="9" name="Рисунок 8" descr="Петух кукарекает в дождь"/>
          <p:cNvPicPr/>
          <p:nvPr/>
        </p:nvPicPr>
        <p:blipFill>
          <a:blip r:embed="rId8" cstate="email"/>
          <a:srcRect/>
          <a:stretch>
            <a:fillRect/>
          </a:stretch>
        </p:blipFill>
        <p:spPr bwMode="auto">
          <a:xfrm>
            <a:off x="6624228" y="2349823"/>
            <a:ext cx="2110530" cy="1825432"/>
          </a:xfrm>
          <a:prstGeom prst="rect">
            <a:avLst/>
          </a:prstGeom>
          <a:noFill/>
          <a:ln w="9525">
            <a:noFill/>
            <a:miter lim="800000"/>
            <a:headEnd/>
            <a:tailEnd/>
          </a:ln>
        </p:spPr>
      </p:pic>
    </p:spTree>
    <p:extLst>
      <p:ext uri="{BB962C8B-B14F-4D97-AF65-F5344CB8AC3E}">
        <p14:creationId xmlns="" xmlns:p14="http://schemas.microsoft.com/office/powerpoint/2010/main" val="33584668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55993" y="2276872"/>
            <a:ext cx="3632021" cy="923330"/>
          </a:xfrm>
          <a:prstGeom prst="rect">
            <a:avLst/>
          </a:prstGeom>
          <a:noFill/>
        </p:spPr>
        <p:txBody>
          <a:bodyPr wrap="non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К дождю…</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Рисунок 3" descr="Лягушки на берегу"/>
          <p:cNvPicPr/>
          <p:nvPr/>
        </p:nvPicPr>
        <p:blipFill>
          <a:blip r:embed="rId2" cstate="email"/>
          <a:srcRect/>
          <a:stretch>
            <a:fillRect/>
          </a:stretch>
        </p:blipFill>
        <p:spPr bwMode="auto">
          <a:xfrm>
            <a:off x="6876256" y="3068960"/>
            <a:ext cx="1647825" cy="2809875"/>
          </a:xfrm>
          <a:prstGeom prst="rect">
            <a:avLst/>
          </a:prstGeom>
          <a:noFill/>
          <a:ln w="9525">
            <a:noFill/>
            <a:miter lim="800000"/>
            <a:headEnd/>
            <a:tailEnd/>
          </a:ln>
        </p:spPr>
      </p:pic>
    </p:spTree>
    <p:extLst>
      <p:ext uri="{BB962C8B-B14F-4D97-AF65-F5344CB8AC3E}">
        <p14:creationId xmlns="" xmlns:p14="http://schemas.microsoft.com/office/powerpoint/2010/main" val="40004404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Муравьи бегут к муравейникам"/>
          <p:cNvPicPr/>
          <p:nvPr/>
        </p:nvPicPr>
        <p:blipFill>
          <a:blip r:embed="rId2" cstate="email"/>
          <a:srcRect/>
          <a:stretch>
            <a:fillRect/>
          </a:stretch>
        </p:blipFill>
        <p:spPr bwMode="auto">
          <a:xfrm>
            <a:off x="251520" y="116632"/>
            <a:ext cx="2465809" cy="2312838"/>
          </a:xfrm>
          <a:prstGeom prst="rect">
            <a:avLst/>
          </a:prstGeom>
          <a:noFill/>
          <a:ln w="9525">
            <a:noFill/>
            <a:miter lim="800000"/>
            <a:headEnd/>
            <a:tailEnd/>
          </a:ln>
        </p:spPr>
      </p:pic>
      <p:pic>
        <p:nvPicPr>
          <p:cNvPr id="3" name="Рисунок 2" descr="Вороны, каркая, летают стаями"/>
          <p:cNvPicPr/>
          <p:nvPr/>
        </p:nvPicPr>
        <p:blipFill>
          <a:blip r:embed="rId3" cstate="email"/>
          <a:srcRect/>
          <a:stretch>
            <a:fillRect/>
          </a:stretch>
        </p:blipFill>
        <p:spPr bwMode="auto">
          <a:xfrm>
            <a:off x="6516216" y="260648"/>
            <a:ext cx="2450951" cy="2024806"/>
          </a:xfrm>
          <a:prstGeom prst="rect">
            <a:avLst/>
          </a:prstGeom>
          <a:noFill/>
          <a:ln w="9525">
            <a:noFill/>
            <a:miter lim="800000"/>
            <a:headEnd/>
            <a:tailEnd/>
          </a:ln>
        </p:spPr>
      </p:pic>
      <p:pic>
        <p:nvPicPr>
          <p:cNvPr id="4" name="Рисунок 3" descr="Паук сворачивает паутину"/>
          <p:cNvPicPr/>
          <p:nvPr/>
        </p:nvPicPr>
        <p:blipFill>
          <a:blip r:embed="rId4" cstate="email"/>
          <a:srcRect/>
          <a:stretch>
            <a:fillRect/>
          </a:stretch>
        </p:blipFill>
        <p:spPr bwMode="auto">
          <a:xfrm>
            <a:off x="3422429" y="2289824"/>
            <a:ext cx="2561629" cy="2016224"/>
          </a:xfrm>
          <a:prstGeom prst="rect">
            <a:avLst/>
          </a:prstGeom>
          <a:noFill/>
          <a:ln w="9525">
            <a:noFill/>
            <a:miter lim="800000"/>
            <a:headEnd/>
            <a:tailEnd/>
          </a:ln>
        </p:spPr>
      </p:pic>
      <p:pic>
        <p:nvPicPr>
          <p:cNvPr id="5" name="Рисунок 4" descr="Кошки умываются"/>
          <p:cNvPicPr/>
          <p:nvPr/>
        </p:nvPicPr>
        <p:blipFill>
          <a:blip r:embed="rId5" cstate="email"/>
          <a:srcRect/>
          <a:stretch>
            <a:fillRect/>
          </a:stretch>
        </p:blipFill>
        <p:spPr bwMode="auto">
          <a:xfrm>
            <a:off x="550311" y="4437112"/>
            <a:ext cx="1868226" cy="2115488"/>
          </a:xfrm>
          <a:prstGeom prst="rect">
            <a:avLst/>
          </a:prstGeom>
          <a:noFill/>
          <a:ln w="9525">
            <a:noFill/>
            <a:miter lim="800000"/>
            <a:headEnd/>
            <a:tailEnd/>
          </a:ln>
        </p:spPr>
      </p:pic>
      <p:pic>
        <p:nvPicPr>
          <p:cNvPr id="6" name="Рисунок 5" descr="Мухи становятся назойливыми"/>
          <p:cNvPicPr/>
          <p:nvPr/>
        </p:nvPicPr>
        <p:blipFill>
          <a:blip r:embed="rId6" cstate="email"/>
          <a:srcRect/>
          <a:stretch>
            <a:fillRect/>
          </a:stretch>
        </p:blipFill>
        <p:spPr bwMode="auto">
          <a:xfrm>
            <a:off x="6948264" y="4306048"/>
            <a:ext cx="1872208" cy="2257995"/>
          </a:xfrm>
          <a:prstGeom prst="rect">
            <a:avLst/>
          </a:prstGeom>
          <a:noFill/>
          <a:ln w="9525">
            <a:noFill/>
            <a:miter lim="800000"/>
            <a:headEnd/>
            <a:tailEnd/>
          </a:ln>
        </p:spPr>
      </p:pic>
      <p:pic>
        <p:nvPicPr>
          <p:cNvPr id="7" name="Рисунок 6" descr="Рыбы выпрыгивают из воды"/>
          <p:cNvPicPr/>
          <p:nvPr/>
        </p:nvPicPr>
        <p:blipFill>
          <a:blip r:embed="rId7" cstate="email"/>
          <a:srcRect/>
          <a:stretch>
            <a:fillRect/>
          </a:stretch>
        </p:blipFill>
        <p:spPr bwMode="auto">
          <a:xfrm>
            <a:off x="629660" y="2577856"/>
            <a:ext cx="1709527" cy="1728192"/>
          </a:xfrm>
          <a:prstGeom prst="rect">
            <a:avLst/>
          </a:prstGeom>
          <a:noFill/>
          <a:ln w="9525">
            <a:noFill/>
            <a:miter lim="800000"/>
            <a:headEnd/>
            <a:tailEnd/>
          </a:ln>
        </p:spPr>
      </p:pic>
      <p:pic>
        <p:nvPicPr>
          <p:cNvPr id="8" name="Рисунок 7" descr="Ласточки летают низко"/>
          <p:cNvPicPr/>
          <p:nvPr/>
        </p:nvPicPr>
        <p:blipFill>
          <a:blip r:embed="rId8" cstate="email"/>
          <a:srcRect/>
          <a:stretch>
            <a:fillRect/>
          </a:stretch>
        </p:blipFill>
        <p:spPr bwMode="auto">
          <a:xfrm>
            <a:off x="3812854" y="4664491"/>
            <a:ext cx="1780778" cy="1917470"/>
          </a:xfrm>
          <a:prstGeom prst="rect">
            <a:avLst/>
          </a:prstGeom>
          <a:noFill/>
          <a:ln w="9525">
            <a:noFill/>
            <a:miter lim="800000"/>
            <a:headEnd/>
            <a:tailEnd/>
          </a:ln>
        </p:spPr>
      </p:pic>
      <p:pic>
        <p:nvPicPr>
          <p:cNvPr id="9" name="Рисунок 8" descr="Овцы просятся в загон"/>
          <p:cNvPicPr/>
          <p:nvPr/>
        </p:nvPicPr>
        <p:blipFill>
          <a:blip r:embed="rId9" cstate="email"/>
          <a:srcRect/>
          <a:stretch>
            <a:fillRect/>
          </a:stretch>
        </p:blipFill>
        <p:spPr bwMode="auto">
          <a:xfrm>
            <a:off x="6899398" y="2429470"/>
            <a:ext cx="1921074" cy="1715087"/>
          </a:xfrm>
          <a:prstGeom prst="rect">
            <a:avLst/>
          </a:prstGeom>
          <a:noFill/>
          <a:ln w="9525">
            <a:noFill/>
            <a:miter lim="800000"/>
            <a:headEnd/>
            <a:tailEnd/>
          </a:ln>
        </p:spPr>
      </p:pic>
      <p:pic>
        <p:nvPicPr>
          <p:cNvPr id="10" name="Рисунок 9" descr="Цветы закрываются"/>
          <p:cNvPicPr/>
          <p:nvPr/>
        </p:nvPicPr>
        <p:blipFill>
          <a:blip r:embed="rId10" cstate="email"/>
          <a:srcRect/>
          <a:stretch>
            <a:fillRect/>
          </a:stretch>
        </p:blipFill>
        <p:spPr bwMode="auto">
          <a:xfrm>
            <a:off x="3715794" y="116632"/>
            <a:ext cx="1974898" cy="1996951"/>
          </a:xfrm>
          <a:prstGeom prst="rect">
            <a:avLst/>
          </a:prstGeom>
          <a:noFill/>
          <a:ln w="9525">
            <a:noFill/>
            <a:miter lim="800000"/>
            <a:headEnd/>
            <a:tailEnd/>
          </a:ln>
        </p:spPr>
      </p:pic>
    </p:spTree>
    <p:extLst>
      <p:ext uri="{BB962C8B-B14F-4D97-AF65-F5344CB8AC3E}">
        <p14:creationId xmlns="" xmlns:p14="http://schemas.microsoft.com/office/powerpoint/2010/main" val="2056512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500"/>
            <a:ext cx="4032448" cy="6463308"/>
          </a:xfrm>
          <a:prstGeom prst="rect">
            <a:avLst/>
          </a:prstGeom>
        </p:spPr>
        <p:txBody>
          <a:bodyPr wrap="square">
            <a:spAutoFit/>
          </a:bodyPr>
          <a:lstStyle/>
          <a:p>
            <a:r>
              <a:rPr lang="ru-RU" dirty="0"/>
              <a:t>Растения, как и животные, реагируют на предстоящие изменения погоды и также могут выступать в роли живых барометров. Специалистам-ботаникам известно уже более 400 видов растений - предсказателей погоды.</a:t>
            </a:r>
          </a:p>
          <a:p>
            <a:r>
              <a:rPr lang="ru-RU" dirty="0" smtClean="0"/>
              <a:t>К </a:t>
            </a:r>
            <a:r>
              <a:rPr lang="ru-RU" dirty="0"/>
              <a:t>числу таких растений относится так называемая </a:t>
            </a:r>
            <a:r>
              <a:rPr lang="ru-RU" b="1" dirty="0"/>
              <a:t>акация</a:t>
            </a:r>
            <a:r>
              <a:rPr lang="ru-RU" dirty="0"/>
              <a:t>. Есть такая примета: если пчелы облепили акацию (речь идет о </a:t>
            </a:r>
            <a:r>
              <a:rPr lang="ru-RU" b="1" dirty="0" err="1"/>
              <a:t>карагане</a:t>
            </a:r>
            <a:r>
              <a:rPr lang="ru-RU" b="1" dirty="0"/>
              <a:t> древовидной</a:t>
            </a:r>
            <a:r>
              <a:rPr lang="ru-RU" dirty="0"/>
              <a:t> и </a:t>
            </a:r>
            <a:r>
              <a:rPr lang="ru-RU" b="1" dirty="0"/>
              <a:t>робинии лжеакации</a:t>
            </a:r>
            <a:r>
              <a:rPr lang="ru-RU" dirty="0"/>
              <a:t>, неправильно называемых </a:t>
            </a:r>
            <a:r>
              <a:rPr lang="ru-RU" b="1" dirty="0"/>
              <a:t>желтой</a:t>
            </a:r>
            <a:r>
              <a:rPr lang="ru-RU" dirty="0"/>
              <a:t> и </a:t>
            </a:r>
            <a:r>
              <a:rPr lang="ru-RU" b="1" dirty="0"/>
              <a:t>белой акациями</a:t>
            </a:r>
            <a:r>
              <a:rPr lang="ru-RU" dirty="0"/>
              <a:t>) - в лес не ходи, будет дождь. Секрет этой приметы очень прост. И то, и другое растение перед дождем, когда воздух становится наиболее влажным, выделяют большие количества душистого нектара. Он-то и привлекает к ним пчел и других насекомых.</a:t>
            </a:r>
          </a:p>
        </p:txBody>
      </p:sp>
      <p:pic>
        <p:nvPicPr>
          <p:cNvPr id="3" name="Рисунок 2" descr="Карагана древовидная (Caragana arborescens)"/>
          <p:cNvPicPr/>
          <p:nvPr/>
        </p:nvPicPr>
        <p:blipFill>
          <a:blip r:embed="rId2" cstate="email"/>
          <a:srcRect/>
          <a:stretch>
            <a:fillRect/>
          </a:stretch>
        </p:blipFill>
        <p:spPr bwMode="auto">
          <a:xfrm>
            <a:off x="4211960" y="1268761"/>
            <a:ext cx="4779640" cy="3816424"/>
          </a:xfrm>
          <a:prstGeom prst="rect">
            <a:avLst/>
          </a:prstGeom>
          <a:noFill/>
          <a:ln w="9525">
            <a:noFill/>
            <a:miter lim="800000"/>
            <a:headEnd/>
            <a:tailEnd/>
          </a:ln>
        </p:spPr>
      </p:pic>
    </p:spTree>
    <p:extLst>
      <p:ext uri="{BB962C8B-B14F-4D97-AF65-F5344CB8AC3E}">
        <p14:creationId xmlns="" xmlns:p14="http://schemas.microsoft.com/office/powerpoint/2010/main" val="1866606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764704"/>
            <a:ext cx="4572000" cy="2585323"/>
          </a:xfrm>
          <a:prstGeom prst="rect">
            <a:avLst/>
          </a:prstGeom>
        </p:spPr>
        <p:txBody>
          <a:bodyPr>
            <a:spAutoFit/>
          </a:bodyPr>
          <a:lstStyle/>
          <a:p>
            <a:r>
              <a:rPr lang="ru-RU" dirty="0"/>
              <a:t>То же самое происходит и со </a:t>
            </a:r>
            <a:r>
              <a:rPr lang="ru-RU" b="1" dirty="0"/>
              <a:t>смородиной</a:t>
            </a:r>
            <a:r>
              <a:rPr lang="ru-RU" dirty="0"/>
              <a:t>, </a:t>
            </a:r>
            <a:r>
              <a:rPr lang="ru-RU" b="1" dirty="0"/>
              <a:t>жимолостью</a:t>
            </a:r>
            <a:r>
              <a:rPr lang="ru-RU" dirty="0"/>
              <a:t>, </a:t>
            </a:r>
            <a:r>
              <a:rPr lang="ru-RU" b="1" dirty="0"/>
              <a:t>донником</a:t>
            </a:r>
            <a:r>
              <a:rPr lang="ru-RU" dirty="0"/>
              <a:t>. Если цветки этих растений вдруг сильно запахли и насекомые облепили их - жди дождя. Ночью, когда насекомых не видно, по сильному запаху жимолости можно определить, какая завтра будет погода. В хорошую погоду запах ее цветков почти не чувствуется.</a:t>
            </a:r>
          </a:p>
        </p:txBody>
      </p:sp>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004048" y="188640"/>
            <a:ext cx="3616213" cy="26426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67544" y="3354041"/>
            <a:ext cx="2793800" cy="30918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751512" y="3149798"/>
            <a:ext cx="2625217" cy="350028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25914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979" y="0"/>
            <a:ext cx="4572000" cy="3970318"/>
          </a:xfrm>
          <a:prstGeom prst="rect">
            <a:avLst/>
          </a:prstGeom>
        </p:spPr>
        <p:txBody>
          <a:bodyPr>
            <a:spAutoFit/>
          </a:bodyPr>
          <a:lstStyle/>
          <a:p>
            <a:r>
              <a:rPr lang="ru-RU" dirty="0"/>
              <a:t>Самый простой способ узнать, ожидается ли ясная погода или дождь — это понаблюдать за одуванчиками. Наверное, вы не раз наблюдали, что в солнечную погоду цветы одуванчика широко раскрываются, показывая миру свою золотую сердцевину. Иногда, когда на улице ярко светит солнце, цветы одуванчика закрываются, тем самым, давая понять, что вскоре ожидается дождь. Или, наоборот, в хмурую погоду вдруг распустятся — значит, тучи, пугающие нас, пройдут мимо, и дождя не будет. </a:t>
            </a:r>
          </a:p>
        </p:txBody>
      </p:sp>
      <p:pic>
        <p:nvPicPr>
          <p:cNvPr id="1026" name="Picture 2" descr="Картинка 4 из 107695"/>
          <p:cNvPicPr>
            <a:picLocks noChangeAspect="1" noChangeArrowheads="1"/>
          </p:cNvPicPr>
          <p:nvPr/>
        </p:nvPicPr>
        <p:blipFill>
          <a:blip r:embed="rId2" cstate="email"/>
          <a:srcRect/>
          <a:stretch>
            <a:fillRect/>
          </a:stretch>
        </p:blipFill>
        <p:spPr bwMode="auto">
          <a:xfrm>
            <a:off x="5508104" y="282476"/>
            <a:ext cx="3343275" cy="4267200"/>
          </a:xfrm>
          <a:prstGeom prst="rect">
            <a:avLst/>
          </a:prstGeom>
          <a:noFill/>
        </p:spPr>
      </p:pic>
      <p:sp>
        <p:nvSpPr>
          <p:cNvPr id="3" name="Прямоугольник 2"/>
          <p:cNvSpPr/>
          <p:nvPr/>
        </p:nvSpPr>
        <p:spPr>
          <a:xfrm>
            <a:off x="30980" y="4549676"/>
            <a:ext cx="9149292" cy="1200329"/>
          </a:xfrm>
          <a:prstGeom prst="rect">
            <a:avLst/>
          </a:prstGeom>
        </p:spPr>
        <p:txBody>
          <a:bodyPr wrap="square">
            <a:spAutoFit/>
          </a:bodyPr>
          <a:lstStyle/>
          <a:p>
            <a:r>
              <a:rPr lang="ru-RU" dirty="0" smtClean="0"/>
              <a:t>Даже </a:t>
            </a:r>
            <a:r>
              <a:rPr lang="ru-RU" dirty="0"/>
              <a:t>отцветший одуванчик может служить барометром. В сухую погоду его белые пушинки легко разлетаются в разные стороны, а перед приближающимся ненастьем, уловив повышение влажности воздуха, цветок складывает свои пушинки, как зонтик, чтобы их не намочил дождь.</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548680"/>
            <a:ext cx="4572000" cy="1754326"/>
          </a:xfrm>
          <a:prstGeom prst="rect">
            <a:avLst/>
          </a:prstGeom>
        </p:spPr>
        <p:txBody>
          <a:bodyPr>
            <a:spAutoFit/>
          </a:bodyPr>
          <a:lstStyle/>
          <a:p>
            <a:pPr algn="ctr"/>
            <a:r>
              <a:rPr lang="ru-RU" dirty="0"/>
              <a:t>фиалка, нежная и хрупкая, в солнечную погоду тянет свои яркие фиолетовые лепестки к небу, а в ожидании ненастья неизменно склоняется к земле. Так же при наступлении плохой погоды себя ведут маргаритки и анютины глазки.</a:t>
            </a:r>
          </a:p>
        </p:txBody>
      </p:sp>
      <p:pic>
        <p:nvPicPr>
          <p:cNvPr id="17410" name="Picture 2" descr="Картинка 11 из 123184"/>
          <p:cNvPicPr>
            <a:picLocks noChangeAspect="1" noChangeArrowheads="1"/>
          </p:cNvPicPr>
          <p:nvPr/>
        </p:nvPicPr>
        <p:blipFill>
          <a:blip r:embed="rId2" cstate="email"/>
          <a:srcRect/>
          <a:stretch>
            <a:fillRect/>
          </a:stretch>
        </p:blipFill>
        <p:spPr bwMode="auto">
          <a:xfrm>
            <a:off x="1907704" y="2708920"/>
            <a:ext cx="4762500" cy="35718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Картинка 1 из 24738"/>
          <p:cNvPicPr>
            <a:picLocks noChangeAspect="1" noChangeArrowheads="1"/>
          </p:cNvPicPr>
          <p:nvPr/>
        </p:nvPicPr>
        <p:blipFill>
          <a:blip r:embed="rId2" cstate="email"/>
          <a:srcRect/>
          <a:stretch>
            <a:fillRect/>
          </a:stretch>
        </p:blipFill>
        <p:spPr bwMode="auto">
          <a:xfrm>
            <a:off x="4764020" y="0"/>
            <a:ext cx="4379979" cy="3284984"/>
          </a:xfrm>
          <a:prstGeom prst="rect">
            <a:avLst/>
          </a:prstGeom>
          <a:noFill/>
        </p:spPr>
      </p:pic>
      <p:sp>
        <p:nvSpPr>
          <p:cNvPr id="2" name="Прямоугольник 1"/>
          <p:cNvSpPr/>
          <p:nvPr/>
        </p:nvSpPr>
        <p:spPr>
          <a:xfrm>
            <a:off x="0" y="0"/>
            <a:ext cx="4572000" cy="3139321"/>
          </a:xfrm>
          <a:prstGeom prst="rect">
            <a:avLst/>
          </a:prstGeom>
        </p:spPr>
        <p:txBody>
          <a:bodyPr>
            <a:spAutoFit/>
          </a:bodyPr>
          <a:lstStyle/>
          <a:p>
            <a:r>
              <a:rPr lang="ru-RU" dirty="0"/>
              <a:t>Некоторые растения также являются предвестниками холодной или теплой погоды. Самый яркий пример — это цветение черемухи. Когда цветет черемуха, всегда живёт холод. Недаром в народе это называется «</a:t>
            </a:r>
            <a:r>
              <a:rPr lang="ru-RU" dirty="0" err="1"/>
              <a:t>черемухины</a:t>
            </a:r>
            <a:r>
              <a:rPr lang="ru-RU" dirty="0"/>
              <a:t> холода». А вот сирень, наоборот, цветет в жаркие дни, и, как правило, после ее цветения холода к нам уже не возвращаются. Продолжительное тепло нам обещает цветение рябины.</a:t>
            </a:r>
          </a:p>
        </p:txBody>
      </p:sp>
      <p:sp>
        <p:nvSpPr>
          <p:cNvPr id="4" name="Прямоугольник 3"/>
          <p:cNvSpPr/>
          <p:nvPr/>
        </p:nvSpPr>
        <p:spPr>
          <a:xfrm>
            <a:off x="4572000" y="3933056"/>
            <a:ext cx="4572000" cy="1754326"/>
          </a:xfrm>
          <a:prstGeom prst="rect">
            <a:avLst/>
          </a:prstGeom>
        </p:spPr>
        <p:txBody>
          <a:bodyPr>
            <a:spAutoFit/>
          </a:bodyPr>
          <a:lstStyle/>
          <a:p>
            <a:r>
              <a:rPr lang="ru-RU" dirty="0"/>
              <a:t>Если же пчелы роем гудят на цветущей </a:t>
            </a:r>
            <a:r>
              <a:rPr lang="ru-RU" b="1" dirty="0"/>
              <a:t>черемухе</a:t>
            </a:r>
            <a:r>
              <a:rPr lang="ru-RU" dirty="0"/>
              <a:t> или </a:t>
            </a:r>
            <a:r>
              <a:rPr lang="ru-RU" b="1" dirty="0"/>
              <a:t>рябине</a:t>
            </a:r>
            <a:r>
              <a:rPr lang="ru-RU" dirty="0"/>
              <a:t> - завтра будет ясный день. Их цветки выделяют нектар только в сухую и ясную погоду. То же относится к жасмину, фиалке, луговому васильку и пустырнику.</a:t>
            </a:r>
          </a:p>
        </p:txBody>
      </p:sp>
      <p:pic>
        <p:nvPicPr>
          <p:cNvPr id="2050"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97415" y="3283933"/>
            <a:ext cx="4377170" cy="32839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425908" y="2507810"/>
            <a:ext cx="5715000" cy="428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2723" y="0"/>
            <a:ext cx="4572000" cy="3693319"/>
          </a:xfrm>
          <a:prstGeom prst="rect">
            <a:avLst/>
          </a:prstGeom>
        </p:spPr>
        <p:txBody>
          <a:bodyPr>
            <a:spAutoFit/>
          </a:bodyPr>
          <a:lstStyle/>
          <a:p>
            <a:r>
              <a:rPr lang="ru-RU" b="1" dirty="0"/>
              <a:t>Свойством изменять положение</a:t>
            </a:r>
            <a:r>
              <a:rPr lang="ru-RU" dirty="0"/>
              <a:t> листьев перед непогодой обладают и некоторые сорные растения. В огородах часто растет небольшая невзрачная ветвистая травка, листочки которой всегда как бы мокры на ощупь. Это мокрица. Мелкие белые цветки ее могут служить прекрасным барометром, предсказывающим дождь. Если с утра венчики цветков этого сорняка не раскрылись, а сами цветки на цветоножках поникли, то следует днем ожидать дождя. </a:t>
            </a:r>
          </a:p>
        </p:txBody>
      </p:sp>
    </p:spTree>
    <p:extLst>
      <p:ext uri="{BB962C8B-B14F-4D97-AF65-F5344CB8AC3E}">
        <p14:creationId xmlns="" xmlns:p14="http://schemas.microsoft.com/office/powerpoint/2010/main" val="3168369432"/>
      </p:ext>
    </p:extLst>
  </p:cSld>
  <p:clrMapOvr>
    <a:masterClrMapping/>
  </p:clrMapOvr>
  <p:timing>
    <p:tnLst>
      <p:par>
        <p:cTn id="1" dur="indefinite" restart="never" nodeType="tmRoot"/>
      </p:par>
    </p:tnLst>
  </p:timing>
</p:sld>
</file>

<file path=ppt/theme/theme1.xml><?xml version="1.0" encoding="utf-8"?>
<a:theme xmlns:a="http://schemas.openxmlformats.org/drawingml/2006/main" name="Fresh">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Fresh">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resh">
      <a:fillStyleLst>
        <a:solidFill>
          <a:schemeClr val="phClr"/>
        </a:solidFill>
        <a:solidFill>
          <a:schemeClr val="phClr">
            <a:tint val="70000"/>
            <a:satMod val="115000"/>
          </a:schemeClr>
        </a:solidFill>
        <a:solidFill>
          <a:schemeClr val="phClr">
            <a:shade val="80000"/>
            <a:satMod val="115000"/>
          </a:schemeClr>
        </a:solidFill>
      </a:fillStyleLst>
      <a:lnStyleLst>
        <a:ln w="25400" cap="flat" cmpd="sng" algn="ctr">
          <a:solidFill>
            <a:schemeClr val="phClr">
              <a:shade val="95000"/>
              <a:satMod val="105000"/>
            </a:schemeClr>
          </a:solidFill>
          <a:prstDash val="solid"/>
          <a:miter/>
        </a:ln>
        <a:ln w="50800" cap="flat" cmpd="sng" algn="ctr">
          <a:solidFill>
            <a:schemeClr val="phClr"/>
          </a:solidFill>
          <a:prstDash val="solid"/>
          <a:miter/>
        </a:ln>
        <a:ln w="76200" cap="flat" cmpd="thickThin" algn="ctr">
          <a:solidFill>
            <a:schemeClr val="phClr">
              <a:alpha val="80000"/>
            </a:schemeClr>
          </a:solidFill>
          <a:prstDash val="solid"/>
          <a:miter/>
        </a:ln>
      </a:lnStyleLst>
      <a:effectStyleLst>
        <a:effectStyle>
          <a:effectLst/>
        </a:effectStyle>
        <a:effectStyle>
          <a:effectLst>
            <a:outerShdw blurRad="63500" sx="101000" sy="101000" rotWithShape="0">
              <a:srgbClr val="FFFFFF">
                <a:alpha val="50000"/>
              </a:srgbClr>
            </a:outerShdw>
          </a:effectLst>
        </a:effectStyle>
        <a:effectStyle>
          <a:effectLst>
            <a:innerShdw blurRad="101600">
              <a:srgbClr val="FFFFFF">
                <a:alpha val="75000"/>
              </a:srgbClr>
            </a:innerShdw>
            <a:outerShdw blurRad="63500" sx="101000" sy="101000" rotWithShape="0">
              <a:srgbClr val="FFFFFF">
                <a:alpha val="50000"/>
              </a:srgbClr>
            </a:outerShdw>
            <a:reflection blurRad="12700" stA="30000" endPos="35000" dist="38100" dir="5400000" sy="-100000" rotWithShape="0"/>
          </a:effectLst>
          <a:scene3d>
            <a:camera prst="orthographicFront">
              <a:rot lat="0" lon="0" rev="0"/>
            </a:camera>
            <a:lightRig rig="balanced" dir="t">
              <a:rot lat="0" lon="0" rev="30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Fresh</Template>
  <TotalTime>76</TotalTime>
  <Words>2642</Words>
  <Application>Microsoft Office PowerPoint</Application>
  <PresentationFormat>Экран (4:3)</PresentationFormat>
  <Paragraphs>70</Paragraphs>
  <Slides>37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Fresh</vt:lpstr>
      <vt:lpstr>Живые синоптики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vector>
  </TitlesOfParts>
  <Company>private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Живые синоптики</dc:title>
  <dc:creator>Vladimir</dc:creator>
  <cp:lastModifiedBy>Алексей</cp:lastModifiedBy>
  <cp:revision>10</cp:revision>
  <dcterms:created xsi:type="dcterms:W3CDTF">2011-10-30T14:32:54Z</dcterms:created>
  <dcterms:modified xsi:type="dcterms:W3CDTF">2015-04-26T05:49:25Z</dcterms:modified>
</cp:coreProperties>
</file>