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7" r:id="rId6"/>
    <p:sldId id="284" r:id="rId7"/>
    <p:sldId id="276" r:id="rId8"/>
    <p:sldId id="274" r:id="rId9"/>
    <p:sldId id="280" r:id="rId10"/>
    <p:sldId id="282" r:id="rId11"/>
    <p:sldId id="283" r:id="rId12"/>
    <p:sldId id="277" r:id="rId13"/>
    <p:sldId id="278" r:id="rId14"/>
    <p:sldId id="281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CC0066"/>
    <a:srgbClr val="99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15" autoAdjust="0"/>
  </p:normalViewPr>
  <p:slideViewPr>
    <p:cSldViewPr>
      <p:cViewPr>
        <p:scale>
          <a:sx n="76" d="100"/>
          <a:sy n="76" d="100"/>
        </p:scale>
        <p:origin x="-1206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F15ACA-B775-43C4-8BFE-86FB7DC30393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7010B-EA84-4721-8814-9B2DE53FBF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82382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47010B-EA84-4721-8814-9B2DE53FBFC9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0358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0359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8023F34-2403-4055-9DFA-49A7239C89C6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100360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100361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362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363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0364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0365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366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367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368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369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00370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00371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372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373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0374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100375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376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377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378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379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00380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0381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C30E6D-0538-4FCC-92F8-B2B5F109313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CBEF94-B4DD-4680-B337-094FAF619B9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D551005-AB0A-4268-A06C-0583E4DFA47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C74260-16C0-4A51-8816-5C1C3B542CC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91A16E-3EB8-4587-B1D6-5BE889C1814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B940C3-468D-4BA0-8493-05CBAABA890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457530-803A-4D56-9434-16DDF24393C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A9BBA-E72E-41E1-8082-BEC34865F05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6E3E0-42B0-4D4D-A7AE-C85ACC343BC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071BB1-0319-440B-B154-4B751D16701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813E98-B24C-4885-9635-037774418D8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9933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9933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095D2DD-D528-4B8B-B581-FC094748B1E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9336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9337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99338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99339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340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341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342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343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344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345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346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347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9348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99349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99350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9351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9352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9353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54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355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9356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99357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9358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9359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9360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9361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9362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9363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9364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9936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99366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367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9368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99369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99370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9371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99372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9373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9374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9375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9376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9377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9378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9379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99380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371600" y="1511300"/>
            <a:ext cx="6400800" cy="1413644"/>
          </a:xfrm>
        </p:spPr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ПРОЕКТ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549400" y="3573016"/>
            <a:ext cx="6032500" cy="1481584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«Я и моя Семья!»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1412776"/>
            <a:ext cx="2386608" cy="864096"/>
          </a:xfrm>
        </p:spPr>
        <p:txBody>
          <a:bodyPr/>
          <a:lstStyle/>
          <a:p>
            <a:r>
              <a:rPr lang="ru-RU" dirty="0" smtClean="0"/>
              <a:t>Я и моя мама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2636913"/>
            <a:ext cx="3141985" cy="2016224"/>
          </a:xfrm>
        </p:spPr>
        <p:txBody>
          <a:bodyPr/>
          <a:lstStyle/>
          <a:p>
            <a:r>
              <a:rPr lang="ru-RU" b="1" dirty="0" smtClean="0">
                <a:solidFill>
                  <a:srgbClr val="FF33CC"/>
                </a:solidFill>
              </a:rPr>
              <a:t>На свете добрых слов живет не мало, но добрее и </a:t>
            </a:r>
            <a:r>
              <a:rPr lang="ru-RU" b="1" dirty="0" err="1" smtClean="0">
                <a:solidFill>
                  <a:srgbClr val="FF33CC"/>
                </a:solidFill>
              </a:rPr>
              <a:t>нежней</a:t>
            </a:r>
            <a:r>
              <a:rPr lang="ru-RU" b="1" dirty="0" smtClean="0">
                <a:solidFill>
                  <a:srgbClr val="FF33CC"/>
                </a:solidFill>
              </a:rPr>
              <a:t> одно - из двух слогов  простое слово «МА-МА» и нету слов, роднее чем оно!</a:t>
            </a:r>
          </a:p>
          <a:p>
            <a:endParaRPr lang="ru-RU" dirty="0" smtClean="0">
              <a:solidFill>
                <a:srgbClr val="FF33CC"/>
              </a:solidFill>
            </a:endParaRPr>
          </a:p>
          <a:p>
            <a:endParaRPr lang="ru-RU" dirty="0">
              <a:solidFill>
                <a:srgbClr val="FF33CC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40"/>
          <a:stretch/>
        </p:blipFill>
        <p:spPr>
          <a:xfrm>
            <a:off x="3936008" y="273050"/>
            <a:ext cx="4389834" cy="5651761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908720"/>
            <a:ext cx="2602632" cy="1224136"/>
          </a:xfrm>
        </p:spPr>
        <p:txBody>
          <a:bodyPr/>
          <a:lstStyle/>
          <a:p>
            <a:r>
              <a:rPr lang="ru-RU" dirty="0" smtClean="0"/>
              <a:t>Я и мой папа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2420888"/>
            <a:ext cx="3096343" cy="3705275"/>
          </a:xfrm>
        </p:spPr>
        <p:txBody>
          <a:bodyPr/>
          <a:lstStyle/>
          <a:p>
            <a:r>
              <a:rPr lang="ru-RU" b="1" dirty="0" smtClean="0">
                <a:solidFill>
                  <a:srgbClr val="9933FF"/>
                </a:solidFill>
              </a:rPr>
              <a:t>Папочка – папуля! Как тебя люблю я!</a:t>
            </a:r>
            <a:br>
              <a:rPr lang="ru-RU" b="1" dirty="0" smtClean="0">
                <a:solidFill>
                  <a:srgbClr val="9933FF"/>
                </a:solidFill>
              </a:rPr>
            </a:br>
            <a:r>
              <a:rPr lang="ru-RU" b="1" dirty="0" smtClean="0">
                <a:solidFill>
                  <a:srgbClr val="9933FF"/>
                </a:solidFill>
              </a:rPr>
              <a:t>Как я рад, кода вдвоём  мы с тобой        </a:t>
            </a:r>
          </a:p>
          <a:p>
            <a:r>
              <a:rPr lang="ru-RU" b="1" dirty="0">
                <a:solidFill>
                  <a:srgbClr val="9933FF"/>
                </a:solidFill>
              </a:rPr>
              <a:t> </a:t>
            </a:r>
            <a:r>
              <a:rPr lang="ru-RU" b="1" dirty="0" smtClean="0">
                <a:solidFill>
                  <a:srgbClr val="9933FF"/>
                </a:solidFill>
              </a:rPr>
              <a:t>                                               гулять идём!</a:t>
            </a:r>
            <a:br>
              <a:rPr lang="ru-RU" b="1" dirty="0" smtClean="0">
                <a:solidFill>
                  <a:srgbClr val="9933FF"/>
                </a:solidFill>
              </a:rPr>
            </a:br>
            <a:r>
              <a:rPr lang="ru-RU" b="1" dirty="0" smtClean="0">
                <a:solidFill>
                  <a:srgbClr val="9933FF"/>
                </a:solidFill>
              </a:rPr>
              <a:t>Или что – то мастерим, или просто</a:t>
            </a:r>
          </a:p>
          <a:p>
            <a:r>
              <a:rPr lang="ru-RU" b="1" dirty="0">
                <a:solidFill>
                  <a:srgbClr val="9933FF"/>
                </a:solidFill>
              </a:rPr>
              <a:t> </a:t>
            </a:r>
            <a:r>
              <a:rPr lang="ru-RU" b="1" dirty="0" smtClean="0">
                <a:solidFill>
                  <a:srgbClr val="9933FF"/>
                </a:solidFill>
              </a:rPr>
              <a:t>                                               говорим.</a:t>
            </a:r>
          </a:p>
          <a:p>
            <a:r>
              <a:rPr lang="ru-RU" b="1" dirty="0" smtClean="0">
                <a:solidFill>
                  <a:srgbClr val="9933FF"/>
                </a:solidFill>
              </a:rPr>
              <a:t>И как жаль тебя опять на работу </a:t>
            </a:r>
          </a:p>
          <a:p>
            <a:r>
              <a:rPr lang="ru-RU" b="1" dirty="0">
                <a:solidFill>
                  <a:srgbClr val="9933FF"/>
                </a:solidFill>
              </a:rPr>
              <a:t> </a:t>
            </a:r>
            <a:r>
              <a:rPr lang="ru-RU" b="1" dirty="0" smtClean="0">
                <a:solidFill>
                  <a:srgbClr val="9933FF"/>
                </a:solidFill>
              </a:rPr>
              <a:t>                                                    отпускать!</a:t>
            </a:r>
          </a:p>
          <a:p>
            <a:endParaRPr lang="ru-RU" dirty="0">
              <a:solidFill>
                <a:srgbClr val="9933FF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1" r="9154" b="-1"/>
          <a:stretch/>
        </p:blipFill>
        <p:spPr>
          <a:xfrm>
            <a:off x="3635896" y="1590805"/>
            <a:ext cx="4643808" cy="3511766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 </a:t>
            </a:r>
            <a:r>
              <a:rPr lang="ru-RU" dirty="0"/>
              <a:t>у</a:t>
            </a:r>
            <a:r>
              <a:rPr lang="ru-RU" dirty="0" smtClean="0"/>
              <a:t> бабушки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C0066"/>
                </a:solidFill>
              </a:rPr>
              <a:t>Я с бабушкой своей дружу </a:t>
            </a:r>
            <a:r>
              <a:rPr lang="ru-RU" b="1" dirty="0" err="1" smtClean="0">
                <a:solidFill>
                  <a:srgbClr val="CC0066"/>
                </a:solidFill>
              </a:rPr>
              <a:t>давным</a:t>
            </a:r>
            <a:r>
              <a:rPr lang="ru-RU" b="1" dirty="0" smtClean="0">
                <a:solidFill>
                  <a:srgbClr val="CC0066"/>
                </a:solidFill>
              </a:rPr>
              <a:t> -  давно .</a:t>
            </a:r>
          </a:p>
          <a:p>
            <a:r>
              <a:rPr lang="ru-RU" b="1" dirty="0" smtClean="0">
                <a:solidFill>
                  <a:srgbClr val="CC0066"/>
                </a:solidFill>
              </a:rPr>
              <a:t>Она во всех затеях со мною за одно.</a:t>
            </a:r>
          </a:p>
          <a:p>
            <a:r>
              <a:rPr lang="ru-RU" b="1" dirty="0" smtClean="0">
                <a:solidFill>
                  <a:srgbClr val="CC0066"/>
                </a:solidFill>
              </a:rPr>
              <a:t>Я с ней не знаю скуки, и мне всё любо в ней,</a:t>
            </a:r>
          </a:p>
          <a:p>
            <a:r>
              <a:rPr lang="ru-RU" b="1" dirty="0" smtClean="0">
                <a:solidFill>
                  <a:srgbClr val="CC0066"/>
                </a:solidFill>
              </a:rPr>
              <a:t>Но бабушкины руки  люблю всего сильней.</a:t>
            </a:r>
            <a:endParaRPr lang="ru-RU" b="1" dirty="0">
              <a:solidFill>
                <a:srgbClr val="CC0066"/>
              </a:solidFill>
            </a:endParaRP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75" b="21875"/>
          <a:stretch>
            <a:fillRect/>
          </a:stretch>
        </p:blipFill>
        <p:spPr/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1988840"/>
            <a:ext cx="2088232" cy="2160240"/>
          </a:xfrm>
        </p:spPr>
        <p:txBody>
          <a:bodyPr/>
          <a:lstStyle/>
          <a:p>
            <a:r>
              <a:rPr lang="ru-RU" sz="1400" b="1" dirty="0" smtClean="0">
                <a:solidFill>
                  <a:srgbClr val="FF33CC"/>
                </a:solidFill>
              </a:rPr>
              <a:t>В рыжей шубке лисьей  Осень постучится</a:t>
            </a:r>
            <a:br>
              <a:rPr lang="ru-RU" sz="1400" b="1" dirty="0" smtClean="0">
                <a:solidFill>
                  <a:srgbClr val="FF33CC"/>
                </a:solidFill>
              </a:rPr>
            </a:br>
            <a:r>
              <a:rPr lang="ru-RU" sz="1400" b="1" dirty="0" smtClean="0">
                <a:solidFill>
                  <a:srgbClr val="FF33CC"/>
                </a:solidFill>
              </a:rPr>
              <a:t>Украшают листья</a:t>
            </a:r>
            <a:br>
              <a:rPr lang="ru-RU" sz="1400" b="1" dirty="0" smtClean="0">
                <a:solidFill>
                  <a:srgbClr val="FF33CC"/>
                </a:solidFill>
              </a:rPr>
            </a:br>
            <a:r>
              <a:rPr lang="ru-RU" sz="1400" b="1" dirty="0" smtClean="0">
                <a:solidFill>
                  <a:srgbClr val="FF33CC"/>
                </a:solidFill>
              </a:rPr>
              <a:t>Букваря страницы.</a:t>
            </a:r>
            <a:br>
              <a:rPr lang="ru-RU" sz="1400" b="1" dirty="0" smtClean="0">
                <a:solidFill>
                  <a:srgbClr val="FF33CC"/>
                </a:solidFill>
              </a:rPr>
            </a:br>
            <a:r>
              <a:rPr lang="ru-RU" sz="1400" b="1" dirty="0" smtClean="0">
                <a:solidFill>
                  <a:srgbClr val="FF33CC"/>
                </a:solidFill>
              </a:rPr>
              <a:t>Радостно цветами </a:t>
            </a:r>
            <a:r>
              <a:rPr lang="ru-RU" sz="1400" b="1" dirty="0">
                <a:solidFill>
                  <a:srgbClr val="FF33CC"/>
                </a:solidFill>
              </a:rPr>
              <a:t>Ш</a:t>
            </a:r>
            <a:r>
              <a:rPr lang="ru-RU" sz="1400" b="1" dirty="0" smtClean="0">
                <a:solidFill>
                  <a:srgbClr val="FF33CC"/>
                </a:solidFill>
              </a:rPr>
              <a:t>кола встретит нас</a:t>
            </a:r>
            <a:br>
              <a:rPr lang="ru-RU" sz="1400" b="1" dirty="0" smtClean="0">
                <a:solidFill>
                  <a:srgbClr val="FF33CC"/>
                </a:solidFill>
              </a:rPr>
            </a:br>
            <a:r>
              <a:rPr lang="ru-RU" sz="1400" b="1" dirty="0" smtClean="0">
                <a:solidFill>
                  <a:srgbClr val="FF33CC"/>
                </a:solidFill>
              </a:rPr>
              <a:t>И шагают с нами </a:t>
            </a:r>
            <a:br>
              <a:rPr lang="ru-RU" sz="1400" b="1" dirty="0" smtClean="0">
                <a:solidFill>
                  <a:srgbClr val="FF33CC"/>
                </a:solidFill>
              </a:rPr>
            </a:br>
            <a:r>
              <a:rPr lang="ru-RU" sz="1400" b="1" dirty="0" smtClean="0">
                <a:solidFill>
                  <a:srgbClr val="FF33CC"/>
                </a:solidFill>
              </a:rPr>
              <a:t>Мамы в первый класс!</a:t>
            </a:r>
            <a:endParaRPr lang="ru-RU" sz="1400" b="1" dirty="0">
              <a:solidFill>
                <a:srgbClr val="FF33CC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700" y="1828800"/>
            <a:ext cx="2438400" cy="36576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85800" y="548680"/>
            <a:ext cx="6870700" cy="936104"/>
          </a:xfrm>
        </p:spPr>
        <p:txBody>
          <a:bodyPr/>
          <a:lstStyle/>
          <a:p>
            <a:r>
              <a:rPr lang="ru-RU" smtClean="0">
                <a:solidFill>
                  <a:srgbClr val="CC0066"/>
                </a:solidFill>
              </a:rPr>
              <a:t>  </a:t>
            </a:r>
            <a:br>
              <a:rPr lang="ru-RU" smtClean="0">
                <a:solidFill>
                  <a:srgbClr val="CC0066"/>
                </a:solidFill>
              </a:rPr>
            </a:br>
            <a:r>
              <a:rPr lang="ru-RU" smtClean="0">
                <a:solidFill>
                  <a:srgbClr val="CC0066"/>
                </a:solidFill>
              </a:rPr>
              <a:t>Моя </a:t>
            </a:r>
            <a:r>
              <a:rPr lang="ru-RU" dirty="0" smtClean="0">
                <a:solidFill>
                  <a:srgbClr val="CC0066"/>
                </a:solidFill>
              </a:rPr>
              <a:t>семья – </a:t>
            </a:r>
            <a:r>
              <a:rPr lang="ru-RU" smtClean="0">
                <a:solidFill>
                  <a:srgbClr val="CC0066"/>
                </a:solidFill>
              </a:rPr>
              <a:t>моя крепость!</a:t>
            </a:r>
            <a:endParaRPr lang="ru-RU" dirty="0">
              <a:solidFill>
                <a:srgbClr val="CC0066"/>
              </a:solidFill>
            </a:endParaRPr>
          </a:p>
        </p:txBody>
      </p:sp>
      <p:pic>
        <p:nvPicPr>
          <p:cNvPr id="5" name="Содержимое 4" descr="DSCN059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051720" y="1844824"/>
            <a:ext cx="4340449" cy="36576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00"/>
          </a:solidFill>
        </p:spPr>
        <p:txBody>
          <a:bodyPr/>
          <a:lstStyle/>
          <a:p>
            <a:pPr>
              <a:buNone/>
            </a:pPr>
            <a:endParaRPr lang="ru-RU" dirty="0"/>
          </a:p>
          <a:p>
            <a:endParaRPr lang="ru-RU" dirty="0"/>
          </a:p>
          <a:p>
            <a:pPr>
              <a:buNone/>
            </a:pPr>
            <a:r>
              <a:rPr lang="ru-RU" dirty="0" smtClean="0"/>
              <a:t>    Выполнил: </a:t>
            </a:r>
            <a:r>
              <a:rPr lang="ru-RU" dirty="0"/>
              <a:t>ученик </a:t>
            </a:r>
            <a:r>
              <a:rPr lang="ru-RU" dirty="0" smtClean="0"/>
              <a:t>1Б класса</a:t>
            </a:r>
            <a:r>
              <a:rPr lang="en-US" dirty="0" smtClean="0"/>
              <a:t> </a:t>
            </a:r>
            <a:r>
              <a:rPr lang="ru-RU" dirty="0" smtClean="0"/>
              <a:t>МБОУ СКОШ № 36 Челябинская область , г. Озерск.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Шмаков Владимир</a:t>
            </a:r>
            <a:endParaRPr lang="ru-RU" dirty="0"/>
          </a:p>
          <a:p>
            <a:endParaRPr lang="ru-RU" dirty="0"/>
          </a:p>
          <a:p>
            <a:pPr>
              <a:buFontTx/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Проект: «Я и моя семья»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Семья </a:t>
            </a:r>
            <a:r>
              <a:rPr lang="ru-RU" dirty="0" smtClean="0"/>
              <a:t>Шмаковы</a:t>
            </a:r>
            <a:endParaRPr lang="ru-RU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8525" y="2025650"/>
            <a:ext cx="7489899" cy="3419574"/>
          </a:xfrm>
          <a:solidFill>
            <a:srgbClr val="FFFF00"/>
          </a:solidFill>
        </p:spPr>
        <p:txBody>
          <a:bodyPr/>
          <a:lstStyle/>
          <a:p>
            <a:r>
              <a:rPr lang="ru-RU" dirty="0"/>
              <a:t>Моя семья – это:</a:t>
            </a:r>
          </a:p>
          <a:p>
            <a:r>
              <a:rPr lang="ru-RU" dirty="0" smtClean="0"/>
              <a:t>папа </a:t>
            </a:r>
            <a:r>
              <a:rPr lang="ru-RU" dirty="0"/>
              <a:t>–  </a:t>
            </a:r>
            <a:r>
              <a:rPr lang="ru-RU" dirty="0" smtClean="0"/>
              <a:t>Владимир Вениаминович</a:t>
            </a:r>
            <a:endParaRPr lang="ru-RU" dirty="0"/>
          </a:p>
          <a:p>
            <a:r>
              <a:rPr lang="ru-RU" dirty="0"/>
              <a:t>м</a:t>
            </a:r>
            <a:r>
              <a:rPr lang="ru-RU" dirty="0" smtClean="0"/>
              <a:t>ама </a:t>
            </a:r>
            <a:r>
              <a:rPr lang="ru-RU" dirty="0"/>
              <a:t>–  </a:t>
            </a:r>
            <a:r>
              <a:rPr lang="ru-RU" dirty="0" smtClean="0"/>
              <a:t>Юлия Андреевна</a:t>
            </a:r>
          </a:p>
          <a:p>
            <a:r>
              <a:rPr lang="ru-RU" dirty="0" smtClean="0"/>
              <a:t>я </a:t>
            </a:r>
            <a:r>
              <a:rPr lang="ru-RU" dirty="0"/>
              <a:t>– </a:t>
            </a:r>
            <a:r>
              <a:rPr lang="ru-RU" dirty="0" smtClean="0"/>
              <a:t>Владимир Владимирович</a:t>
            </a:r>
          </a:p>
          <a:p>
            <a:r>
              <a:rPr lang="ru-RU" dirty="0" smtClean="0"/>
              <a:t>моя сестренка – Варвара Владимировна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Семья </a:t>
            </a:r>
            <a:r>
              <a:rPr lang="ru-RU" dirty="0" smtClean="0"/>
              <a:t>Шмаковы</a:t>
            </a:r>
            <a:endParaRPr lang="ru-RU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2132856"/>
            <a:ext cx="7197725" cy="3327400"/>
          </a:xfrm>
          <a:solidFill>
            <a:srgbClr val="00FF00"/>
          </a:solidFill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dirty="0" smtClean="0"/>
              <a:t>Ш - </a:t>
            </a:r>
            <a:r>
              <a:rPr lang="en-US" sz="2800" dirty="0" smtClean="0"/>
              <a:t> </a:t>
            </a:r>
            <a:r>
              <a:rPr lang="ru-RU" sz="2800" dirty="0" smtClean="0"/>
              <a:t>шустрые</a:t>
            </a:r>
            <a:endParaRPr lang="ru-RU" sz="2800" dirty="0"/>
          </a:p>
          <a:p>
            <a:pPr>
              <a:lnSpc>
                <a:spcPct val="90000"/>
              </a:lnSpc>
            </a:pPr>
            <a:r>
              <a:rPr lang="ru-RU" sz="2800" dirty="0"/>
              <a:t>М</a:t>
            </a:r>
            <a:r>
              <a:rPr lang="ru-RU" sz="2800" dirty="0" smtClean="0"/>
              <a:t> </a:t>
            </a:r>
            <a:r>
              <a:rPr lang="ru-RU" sz="2800" dirty="0"/>
              <a:t>- </a:t>
            </a:r>
            <a:r>
              <a:rPr lang="ru-RU" sz="2800" dirty="0" smtClean="0"/>
              <a:t>мудрые</a:t>
            </a:r>
            <a:endParaRPr lang="ru-RU" sz="2800" dirty="0"/>
          </a:p>
          <a:p>
            <a:pPr>
              <a:lnSpc>
                <a:spcPct val="90000"/>
              </a:lnSpc>
            </a:pPr>
            <a:r>
              <a:rPr lang="ru-RU" sz="2800" dirty="0" smtClean="0"/>
              <a:t>А - активные</a:t>
            </a:r>
            <a:endParaRPr lang="ru-RU" sz="2800" dirty="0"/>
          </a:p>
          <a:p>
            <a:pPr>
              <a:lnSpc>
                <a:spcPct val="90000"/>
              </a:lnSpc>
            </a:pPr>
            <a:r>
              <a:rPr lang="ru-RU" sz="2800" dirty="0" smtClean="0"/>
              <a:t>К </a:t>
            </a:r>
            <a:r>
              <a:rPr lang="ru-RU" sz="2800" dirty="0"/>
              <a:t>- </a:t>
            </a:r>
            <a:r>
              <a:rPr lang="ru-RU" sz="2800" dirty="0" smtClean="0"/>
              <a:t>креативные</a:t>
            </a:r>
            <a:endParaRPr lang="ru-RU" sz="2800" dirty="0"/>
          </a:p>
          <a:p>
            <a:pPr>
              <a:lnSpc>
                <a:spcPct val="90000"/>
              </a:lnSpc>
            </a:pPr>
            <a:r>
              <a:rPr lang="ru-RU" sz="2800" dirty="0"/>
              <a:t>О</a:t>
            </a:r>
            <a:r>
              <a:rPr lang="ru-RU" sz="2800" dirty="0" smtClean="0"/>
              <a:t> </a:t>
            </a:r>
            <a:r>
              <a:rPr lang="ru-RU" sz="2800" dirty="0"/>
              <a:t>- </a:t>
            </a:r>
            <a:r>
              <a:rPr lang="ru-RU" sz="2800" dirty="0" smtClean="0"/>
              <a:t>отзывчивые</a:t>
            </a:r>
            <a:endParaRPr lang="ru-RU" sz="2800" dirty="0"/>
          </a:p>
          <a:p>
            <a:pPr>
              <a:lnSpc>
                <a:spcPct val="90000"/>
              </a:lnSpc>
            </a:pPr>
            <a:r>
              <a:rPr lang="ru-RU" sz="2800" dirty="0" smtClean="0"/>
              <a:t>В - внимательные</a:t>
            </a:r>
            <a:endParaRPr lang="ru-RU" sz="2800" dirty="0"/>
          </a:p>
          <a:p>
            <a:pPr>
              <a:lnSpc>
                <a:spcPct val="90000"/>
              </a:lnSpc>
            </a:pPr>
            <a:r>
              <a:rPr lang="ru-RU" sz="2800" dirty="0"/>
              <a:t>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260350"/>
            <a:ext cx="5834062" cy="1152525"/>
          </a:xfrm>
        </p:spPr>
        <p:txBody>
          <a:bodyPr/>
          <a:lstStyle/>
          <a:p>
            <a:r>
              <a:rPr lang="ru-RU" sz="4000"/>
              <a:t>Пословицы и поговорки о семье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844675"/>
            <a:ext cx="7696200" cy="3657600"/>
          </a:xfrm>
          <a:solidFill>
            <a:srgbClr val="FF99CC"/>
          </a:solidFill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/>
              <a:t>Семья сильна, когда над ней крыша одна.</a:t>
            </a:r>
          </a:p>
          <a:p>
            <a:pPr>
              <a:lnSpc>
                <a:spcPct val="80000"/>
              </a:lnSpc>
            </a:pPr>
            <a:r>
              <a:rPr lang="ru-RU" sz="1800"/>
              <a:t>В хорошей семье, хорошие дети растут.</a:t>
            </a:r>
          </a:p>
          <a:p>
            <a:pPr>
              <a:lnSpc>
                <a:spcPct val="80000"/>
              </a:lnSpc>
            </a:pPr>
            <a:r>
              <a:rPr lang="ru-RU" sz="1800"/>
              <a:t>На что клад, когда в семье</a:t>
            </a:r>
            <a:r>
              <a:rPr lang="en-US" sz="1800"/>
              <a:t> </a:t>
            </a:r>
            <a:r>
              <a:rPr lang="ru-RU" sz="1800"/>
              <a:t>лад.</a:t>
            </a:r>
          </a:p>
          <a:p>
            <a:pPr>
              <a:lnSpc>
                <a:spcPct val="80000"/>
              </a:lnSpc>
            </a:pPr>
            <a:r>
              <a:rPr lang="ru-RU" sz="1800"/>
              <a:t>Вся семья вместе, так и душа на месте.</a:t>
            </a:r>
          </a:p>
          <a:p>
            <a:pPr>
              <a:lnSpc>
                <a:spcPct val="80000"/>
              </a:lnSpc>
            </a:pPr>
            <a:r>
              <a:rPr lang="ru-RU" sz="1800"/>
              <a:t>В гостях хорошо, а дома лучше.</a:t>
            </a:r>
          </a:p>
          <a:p>
            <a:pPr>
              <a:lnSpc>
                <a:spcPct val="80000"/>
              </a:lnSpc>
            </a:pPr>
            <a:r>
              <a:rPr lang="ru-RU" sz="1800"/>
              <a:t>В родной семье и каша гуще.</a:t>
            </a:r>
          </a:p>
          <a:p>
            <a:pPr>
              <a:lnSpc>
                <a:spcPct val="80000"/>
              </a:lnSpc>
            </a:pPr>
            <a:r>
              <a:rPr lang="ru-RU" sz="1800"/>
              <a:t>Дерево держится корнями, а человек семьей.</a:t>
            </a:r>
          </a:p>
          <a:p>
            <a:pPr>
              <a:lnSpc>
                <a:spcPct val="80000"/>
              </a:lnSpc>
            </a:pPr>
            <a:r>
              <a:rPr lang="ru-RU" sz="1800"/>
              <a:t>При солнышке тепло, при матери добро.</a:t>
            </a:r>
          </a:p>
          <a:p>
            <a:pPr>
              <a:lnSpc>
                <a:spcPct val="80000"/>
              </a:lnSpc>
            </a:pPr>
            <a:r>
              <a:rPr lang="ru-RU" sz="1800"/>
              <a:t>Моя семья – моя крепость.</a:t>
            </a:r>
          </a:p>
          <a:p>
            <a:pPr>
              <a:lnSpc>
                <a:spcPct val="80000"/>
              </a:lnSpc>
            </a:pPr>
            <a:r>
              <a:rPr lang="ru-RU" sz="1800"/>
              <a:t>Человек без семьи, что дерево без корней.</a:t>
            </a:r>
          </a:p>
          <a:p>
            <a:pPr>
              <a:lnSpc>
                <a:spcPct val="80000"/>
              </a:lnSpc>
            </a:pPr>
            <a:r>
              <a:rPr lang="ru-RU" sz="1800"/>
              <a:t>Муж без жены, что гусь без воды.</a:t>
            </a:r>
          </a:p>
          <a:p>
            <a:pPr>
              <a:lnSpc>
                <a:spcPct val="80000"/>
              </a:lnSpc>
            </a:pPr>
            <a:r>
              <a:rPr lang="ru-RU" sz="1800"/>
              <a:t>В большой семье и сам большой.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83568" y="332656"/>
            <a:ext cx="6870700" cy="612304"/>
          </a:xfrm>
        </p:spPr>
        <p:txBody>
          <a:bodyPr/>
          <a:lstStyle/>
          <a:p>
            <a:r>
              <a:rPr lang="ru-RU" dirty="0" smtClean="0"/>
              <a:t>Стих о семье.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1835696" y="1124744"/>
            <a:ext cx="5400600" cy="5472608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/>
          <a:lstStyle/>
          <a:p>
            <a:pPr>
              <a:buNone/>
            </a:pPr>
            <a:r>
              <a:rPr lang="ru-RU" sz="2000" kern="1200" dirty="0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Семья  - счастье, любовь и удача,</a:t>
            </a:r>
          </a:p>
          <a:p>
            <a:pPr>
              <a:buNone/>
            </a:pPr>
            <a:r>
              <a:rPr lang="ru-RU" sz="2000" kern="1200" dirty="0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Семья – это летом поездки на дачу,</a:t>
            </a:r>
          </a:p>
          <a:p>
            <a:pPr>
              <a:buNone/>
            </a:pPr>
            <a:r>
              <a:rPr lang="ru-RU" sz="2000" kern="1200" dirty="0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Семья - это праздник, семейные даты,</a:t>
            </a:r>
          </a:p>
          <a:p>
            <a:pPr>
              <a:buNone/>
            </a:pPr>
            <a:r>
              <a:rPr lang="ru-RU" sz="2000" kern="1200" dirty="0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Подарки, покупки, приятные траты,</a:t>
            </a:r>
          </a:p>
          <a:p>
            <a:pPr>
              <a:buNone/>
            </a:pPr>
            <a:r>
              <a:rPr lang="ru-RU" sz="2000" kern="1200" dirty="0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Рождение детей, первый шаг, первый лепет,</a:t>
            </a:r>
          </a:p>
          <a:p>
            <a:pPr>
              <a:buNone/>
            </a:pPr>
            <a:r>
              <a:rPr lang="ru-RU" sz="2000" kern="1200" dirty="0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Мечты о хорошем, волнение и трепет.</a:t>
            </a:r>
          </a:p>
          <a:p>
            <a:pPr>
              <a:buNone/>
            </a:pPr>
            <a:r>
              <a:rPr lang="ru-RU" sz="2000" kern="1200" dirty="0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Семья – это труд, друг о друге забота,</a:t>
            </a:r>
          </a:p>
          <a:p>
            <a:pPr>
              <a:buNone/>
            </a:pPr>
            <a:r>
              <a:rPr lang="ru-RU" sz="2000" kern="1200" dirty="0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Семья – это много домашней работы,</a:t>
            </a:r>
          </a:p>
          <a:p>
            <a:pPr>
              <a:buNone/>
            </a:pPr>
            <a:r>
              <a:rPr lang="ru-RU" sz="2000" kern="1200" dirty="0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Семья – это важно !</a:t>
            </a:r>
          </a:p>
          <a:p>
            <a:pPr>
              <a:buNone/>
            </a:pPr>
            <a:r>
              <a:rPr lang="ru-RU" sz="2000" kern="1200" dirty="0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Семья – это сложно !</a:t>
            </a:r>
          </a:p>
          <a:p>
            <a:pPr>
              <a:buNone/>
            </a:pPr>
            <a:r>
              <a:rPr lang="ru-RU" sz="2000" kern="1200" dirty="0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Но счастливо жить одному невозможно!</a:t>
            </a:r>
          </a:p>
          <a:p>
            <a:pPr>
              <a:buNone/>
            </a:pPr>
            <a:r>
              <a:rPr lang="ru-RU" sz="2000" kern="1200" dirty="0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Всегда будьте вместе, любовь берегите,</a:t>
            </a:r>
          </a:p>
          <a:p>
            <a:pPr>
              <a:buNone/>
            </a:pPr>
            <a:r>
              <a:rPr lang="ru-RU" sz="2000" kern="1200" dirty="0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Обиды и ссоры  подальше гоните,</a:t>
            </a:r>
          </a:p>
          <a:p>
            <a:pPr>
              <a:buNone/>
            </a:pPr>
            <a:r>
              <a:rPr lang="ru-RU" sz="2000" kern="1200" dirty="0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Хочу, чтоб про нас говорили друзья:</a:t>
            </a:r>
          </a:p>
          <a:p>
            <a:pPr>
              <a:buNone/>
            </a:pPr>
            <a:r>
              <a:rPr lang="ru-RU" sz="2000" kern="1200" dirty="0" smtClean="0">
                <a:solidFill>
                  <a:srgbClr val="9933FF"/>
                </a:solidFill>
                <a:latin typeface="Times New Roman" pitchFamily="18" charset="0"/>
                <a:cs typeface="Times New Roman" pitchFamily="18" charset="0"/>
              </a:rPr>
              <a:t>КАКАЯ ХОРОШАЯ ВАША СЕМЬЯ!!!</a:t>
            </a:r>
          </a:p>
          <a:p>
            <a:pPr>
              <a:buNone/>
            </a:pPr>
            <a:endParaRPr lang="ru-RU" sz="2000" kern="1200" dirty="0" smtClean="0">
              <a:solidFill>
                <a:srgbClr val="9933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kern="1200" dirty="0" smtClean="0">
              <a:solidFill>
                <a:srgbClr val="9933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kern="1200" dirty="0" smtClean="0">
              <a:solidFill>
                <a:srgbClr val="9933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Знакомьтесь это Я! 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Меня зовут Володя . Мне 7 лет. Я весёлый, озорной. У меня много друзей. Я люблю рисовать, собирать </a:t>
            </a:r>
            <a:r>
              <a:rPr lang="ru-RU" dirty="0" err="1" smtClean="0">
                <a:solidFill>
                  <a:srgbClr val="7030A0"/>
                </a:solidFill>
              </a:rPr>
              <a:t>лего</a:t>
            </a:r>
            <a:r>
              <a:rPr lang="ru-RU" dirty="0" smtClean="0">
                <a:solidFill>
                  <a:srgbClr val="7030A0"/>
                </a:solidFill>
              </a:rPr>
              <a:t> и кататься на велосипеде 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У нас очень дружная семья и я их очень люблю.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2" name="Рисунок 11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2" r="11682"/>
          <a:stretch/>
        </p:blipFill>
        <p:spPr>
          <a:xfrm rot="5400000">
            <a:off x="2680037" y="568435"/>
            <a:ext cx="4586357" cy="41148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9933FF"/>
                </a:solidFill>
              </a:rPr>
              <a:t>Мама, папа, сестренка и я – мы дружная семья!</a:t>
            </a:r>
            <a:endParaRPr lang="ru-RU" dirty="0">
              <a:solidFill>
                <a:srgbClr val="9933FF"/>
              </a:solidFill>
            </a:endParaRPr>
          </a:p>
        </p:txBody>
      </p:sp>
      <p:pic>
        <p:nvPicPr>
          <p:cNvPr id="13" name="Рисунок 12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6" r="5556"/>
          <a:stretch>
            <a:fillRect/>
          </a:stretch>
        </p:blipFill>
        <p:spPr/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 и моя сестренка Варечка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894622"/>
            <a:ext cx="2743200" cy="3657600"/>
          </a:xfrm>
        </p:spPr>
      </p:pic>
      <p:sp>
        <p:nvSpPr>
          <p:cNvPr id="8" name="TextBox 7"/>
          <p:cNvSpPr txBox="1"/>
          <p:nvPr/>
        </p:nvSpPr>
        <p:spPr>
          <a:xfrm>
            <a:off x="1313284" y="1988840"/>
            <a:ext cx="2591415" cy="2893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>
                <a:solidFill>
                  <a:srgbClr val="FF33CC"/>
                </a:solidFill>
                <a:latin typeface="Calibri" pitchFamily="34" charset="0"/>
                <a:cs typeface="Calibri" pitchFamily="34" charset="0"/>
              </a:rPr>
              <a:t>Раньше всех встает с утра</a:t>
            </a:r>
            <a:br>
              <a:rPr lang="ru-RU" sz="1400" b="1" dirty="0">
                <a:solidFill>
                  <a:srgbClr val="FF33CC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1400" b="1" dirty="0">
                <a:solidFill>
                  <a:srgbClr val="FF33CC"/>
                </a:solidFill>
                <a:latin typeface="Calibri" pitchFamily="34" charset="0"/>
                <a:cs typeface="Calibri" pitchFamily="34" charset="0"/>
              </a:rPr>
              <a:t>Моя младшая сестра,</a:t>
            </a:r>
            <a:br>
              <a:rPr lang="ru-RU" sz="1400" b="1" dirty="0">
                <a:solidFill>
                  <a:srgbClr val="FF33CC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1400" b="1" dirty="0">
                <a:solidFill>
                  <a:srgbClr val="FF33CC"/>
                </a:solidFill>
                <a:latin typeface="Calibri" pitchFamily="34" charset="0"/>
                <a:cs typeface="Calibri" pitchFamily="34" charset="0"/>
              </a:rPr>
              <a:t>Целый день она хлопочет,</a:t>
            </a:r>
            <a:br>
              <a:rPr lang="ru-RU" sz="1400" b="1" dirty="0">
                <a:solidFill>
                  <a:srgbClr val="FF33CC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1400" b="1" dirty="0">
                <a:solidFill>
                  <a:srgbClr val="FF33CC"/>
                </a:solidFill>
                <a:latin typeface="Calibri" pitchFamily="34" charset="0"/>
                <a:cs typeface="Calibri" pitchFamily="34" charset="0"/>
              </a:rPr>
              <a:t>А под вечер спать не хочет.</a:t>
            </a:r>
            <a:br>
              <a:rPr lang="ru-RU" sz="1400" b="1" dirty="0">
                <a:solidFill>
                  <a:srgbClr val="FF33CC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1400" b="1" dirty="0">
                <a:solidFill>
                  <a:srgbClr val="FF33CC"/>
                </a:solidFill>
                <a:latin typeface="Calibri" pitchFamily="34" charset="0"/>
                <a:cs typeface="Calibri" pitchFamily="34" charset="0"/>
              </a:rPr>
              <a:t>Мы ей даже пели песни -</a:t>
            </a:r>
            <a:br>
              <a:rPr lang="ru-RU" sz="1400" b="1" dirty="0">
                <a:solidFill>
                  <a:srgbClr val="FF33CC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1400" b="1" dirty="0">
                <a:solidFill>
                  <a:srgbClr val="FF33CC"/>
                </a:solidFill>
                <a:latin typeface="Calibri" pitchFamily="34" charset="0"/>
                <a:cs typeface="Calibri" pitchFamily="34" charset="0"/>
              </a:rPr>
              <a:t>Не идет к ней сон, хоть тресни.</a:t>
            </a:r>
            <a:br>
              <a:rPr lang="ru-RU" sz="1400" b="1" dirty="0">
                <a:solidFill>
                  <a:srgbClr val="FF33CC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1400" b="1" dirty="0">
                <a:solidFill>
                  <a:srgbClr val="FF33CC"/>
                </a:solidFill>
                <a:latin typeface="Calibri" pitchFamily="34" charset="0"/>
                <a:cs typeface="Calibri" pitchFamily="34" charset="0"/>
              </a:rPr>
              <a:t>Может, просто дело в том,</a:t>
            </a:r>
            <a:br>
              <a:rPr lang="ru-RU" sz="1400" b="1" dirty="0">
                <a:solidFill>
                  <a:srgbClr val="FF33CC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1400" b="1" dirty="0">
                <a:solidFill>
                  <a:srgbClr val="FF33CC"/>
                </a:solidFill>
                <a:latin typeface="Calibri" pitchFamily="34" charset="0"/>
                <a:cs typeface="Calibri" pitchFamily="34" charset="0"/>
              </a:rPr>
              <a:t>Что шагает сон пешком?</a:t>
            </a:r>
            <a:br>
              <a:rPr lang="ru-RU" sz="1400" b="1" dirty="0">
                <a:solidFill>
                  <a:srgbClr val="FF33CC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1400" b="1" dirty="0">
                <a:solidFill>
                  <a:srgbClr val="FF33CC"/>
                </a:solidFill>
                <a:latin typeface="Calibri" pitchFamily="34" charset="0"/>
                <a:cs typeface="Calibri" pitchFamily="34" charset="0"/>
              </a:rPr>
              <a:t>Для сестры, как старший брат,</a:t>
            </a:r>
            <a:br>
              <a:rPr lang="ru-RU" sz="1400" b="1" dirty="0">
                <a:solidFill>
                  <a:srgbClr val="FF33CC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1400" b="1" dirty="0">
                <a:solidFill>
                  <a:srgbClr val="FF33CC"/>
                </a:solidFill>
                <a:latin typeface="Calibri" pitchFamily="34" charset="0"/>
                <a:cs typeface="Calibri" pitchFamily="34" charset="0"/>
              </a:rPr>
              <a:t>Я рисую самокат,</a:t>
            </a:r>
            <a:br>
              <a:rPr lang="ru-RU" sz="1400" b="1" dirty="0">
                <a:solidFill>
                  <a:srgbClr val="FF33CC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1400" b="1" dirty="0">
                <a:solidFill>
                  <a:srgbClr val="FF33CC"/>
                </a:solidFill>
                <a:latin typeface="Calibri" pitchFamily="34" charset="0"/>
                <a:cs typeface="Calibri" pitchFamily="34" charset="0"/>
              </a:rPr>
              <a:t>Чтобы сон на самокате</a:t>
            </a:r>
            <a:br>
              <a:rPr lang="ru-RU" sz="1400" b="1" dirty="0">
                <a:solidFill>
                  <a:srgbClr val="FF33CC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1400" b="1" dirty="0">
                <a:solidFill>
                  <a:srgbClr val="FF33CC"/>
                </a:solidFill>
                <a:latin typeface="Calibri" pitchFamily="34" charset="0"/>
                <a:cs typeface="Calibri" pitchFamily="34" charset="0"/>
              </a:rPr>
              <a:t>Приезжал к сестренке </a:t>
            </a:r>
            <a:r>
              <a:rPr lang="ru-RU" sz="1400" b="1" dirty="0" smtClean="0">
                <a:solidFill>
                  <a:srgbClr val="FF33CC"/>
                </a:solidFill>
                <a:latin typeface="Calibri" pitchFamily="34" charset="0"/>
                <a:cs typeface="Calibri" pitchFamily="34" charset="0"/>
              </a:rPr>
              <a:t>Варе.</a:t>
            </a:r>
            <a:endParaRPr lang="ru-RU" sz="1400" b="1" dirty="0">
              <a:solidFill>
                <a:srgbClr val="FF33CC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ru-RU" sz="1400" b="1" dirty="0">
                <a:solidFill>
                  <a:srgbClr val="FF33CC"/>
                </a:solidFill>
                <a:latin typeface="Calibri" pitchFamily="34" charset="0"/>
                <a:cs typeface="Calibri" pitchFamily="34" charset="0"/>
              </a:rPr>
              <a:t>___________________</a:t>
            </a:r>
            <a:endParaRPr lang="ru-RU" sz="1400" b="1" i="0" dirty="0">
              <a:solidFill>
                <a:srgbClr val="FF33CC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694</TotalTime>
  <Words>458</Words>
  <Application>Microsoft Office PowerPoint</Application>
  <PresentationFormat>Экран (4:3)</PresentationFormat>
  <Paragraphs>75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Пастель</vt:lpstr>
      <vt:lpstr>ПРОЕКТ</vt:lpstr>
      <vt:lpstr>      Проект: «Я и моя семья»</vt:lpstr>
      <vt:lpstr>Семья Шмаковы</vt:lpstr>
      <vt:lpstr>Семья Шмаковы</vt:lpstr>
      <vt:lpstr>Пословицы и поговорки о семье</vt:lpstr>
      <vt:lpstr>Стих о семье.</vt:lpstr>
      <vt:lpstr>Знакомьтесь это Я! </vt:lpstr>
      <vt:lpstr>Презентация PowerPoint</vt:lpstr>
      <vt:lpstr>Я и моя сестренка Варечка</vt:lpstr>
      <vt:lpstr>Я и моя мама</vt:lpstr>
      <vt:lpstr>Я и мой папа</vt:lpstr>
      <vt:lpstr>Я у бабушки</vt:lpstr>
      <vt:lpstr>В рыжей шубке лисьей  Осень постучится Украшают листья Букваря страницы. Радостно цветами Школа встретит нас И шагают с нами  Мамы в первый класс!</vt:lpstr>
      <vt:lpstr>   Моя семья – моя крепость!</vt:lpstr>
    </vt:vector>
  </TitlesOfParts>
  <Company>MoBIL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60</cp:revision>
  <dcterms:created xsi:type="dcterms:W3CDTF">2012-11-19T09:14:33Z</dcterms:created>
  <dcterms:modified xsi:type="dcterms:W3CDTF">2014-11-27T16:05:42Z</dcterms:modified>
</cp:coreProperties>
</file>