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69" r:id="rId3"/>
    <p:sldId id="261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30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675E8-F8C3-4732-A855-87FCBBFE85C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FB0D9-4F1B-4152-8679-565FB3EE8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FB0D9-4F1B-4152-8679-565FB3EE8BE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FB0D9-4F1B-4152-8679-565FB3EE8BE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376F747-54BE-4674-AFF0-DED88E8DD99B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15BC9A0-12FB-405F-AF2D-3B6924DB0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8108294" cy="176211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Формирование Древнерусского государства - Новгорода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&amp;Scy;&amp;tcy;&amp;ie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786059"/>
            <a:ext cx="9143999" cy="4071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929198"/>
            <a:ext cx="8858312" cy="178595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славян прослеживается далеко в глубь времен. Формирование славянских племен происходило долго, и процесс этот был очень сложным и запутанным.</a:t>
            </a:r>
            <a:endParaRPr lang="ru-RU" sz="28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 descr="&amp;Gcy;&amp;ocy;&amp;scy;&amp;tcy;&amp;icy; &amp;Ncy;&amp;ocy;&amp;vcy;&amp;gcy;&amp;ocy;&amp;rcy;&amp;ocy;&amp;dcy;&amp;scy;&amp;kcy;&amp;icy;&amp;iecy; &amp;ncy;&amp;acy; &amp;Vcy;&amp;ocy;&amp;lcy;&amp;g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286280" cy="4786346"/>
          </a:xfrm>
          <a:prstGeom prst="rect">
            <a:avLst/>
          </a:prstGeom>
          <a:noFill/>
        </p:spPr>
      </p:pic>
      <p:pic>
        <p:nvPicPr>
          <p:cNvPr id="6" name="Picture 2" descr="&amp;Ncy;&amp;ocy;&amp;vcy;&amp;gcy;&amp;ocy;&amp;rcy;&amp;ocy;&amp;dcy; - &amp;ocy;&amp;dcy;&amp;icy;&amp;ncy; &amp;icy;&amp;zcy; &amp;dcy;&amp;rcy;&amp;iecy;&amp;vcy;&amp;ncy;&amp;iecy;&amp;jcy;&amp;shcy;&amp;icy;&amp;khcy; &amp;rcy;&amp;ucy;&amp;scy;&amp;scy;&amp;kcy;&amp;icy;&amp;khcy; &amp;gcy;&amp;ocy;&amp;rcy;&amp;ocy;&amp;dcy;&amp;ocy;&amp;vcy; &quot; &amp;Vcy;&amp;iecy;&amp;lcy;&amp;icy;&amp;kcy;&amp;acy;&amp;yacy; &amp;Ecy;&amp;pcy;&amp;ocy;&amp;kh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52"/>
            <a:ext cx="414340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358214" y="-188619"/>
            <a:ext cx="42862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500430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500" dirty="0" smtClean="0"/>
              <a:t>     </a:t>
            </a: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700" b="1" i="1" dirty="0" smtClean="0"/>
              <a:t>       </a:t>
            </a:r>
            <a:r>
              <a:rPr lang="ru-RU" sz="29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Впервые  века своего существования Новгород  был очень небольшим, и сплошь деревянным городом, расположился на холмистой местности, по обеим сторонам реки, что было уникальным случаем для своего времени.</a:t>
            </a:r>
            <a:endParaRPr lang="ru-RU" sz="29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yarilo_mudrogon: &amp;Zcy;&amp;iecy;&amp;mcy;&amp;lcy;&amp;icy; &amp;Rcy;&amp;ucy;&amp;scy;&amp;icy;. &amp;Ncy;&amp;ocy;&amp;vcy;&amp;gcy;&amp;ocy;&amp;rcy;&amp;ocy;&amp;dcy;&amp;scy;&amp;kcy;&amp;acy;&amp;yacy; &amp;zcy;&amp;iecy;&amp;mcy;&amp;lcy;&amp;ya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6197" y="0"/>
            <a:ext cx="561780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614866" cy="450057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    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жители строили свои дома по берегам, но не у самой воды, а подальше,  из - за частых наводнений.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левом берегу реки высились стены первого новгородского кремля, который был намного меньше современного новгородского кремля и занимал его северо-западную часть. 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&amp;Gcy;&amp;dcy;&amp;iecy; &amp;Ncy;&amp;acy;&amp;khcy;&amp;ocy;&amp;dcy;&amp;icy;&amp;lcy;&amp;scy;&amp;yacy; &amp;Vcy;&amp;iecy;&amp;lcy;&amp;icy;&amp;kcy;&amp;icy;&amp;jcy; &amp;Ncy;&amp;ocy;&amp;vcy;&amp;gcy;&amp;ocy;&amp;rcy;&amp;ocy;&amp;dcy;"/>
          <p:cNvPicPr>
            <a:picLocks noChangeAspect="1" noChangeArrowheads="1"/>
          </p:cNvPicPr>
          <p:nvPr/>
        </p:nvPicPr>
        <p:blipFill>
          <a:blip r:embed="rId3"/>
          <a:srcRect t="2157" r="1449" b="2935"/>
          <a:stretch>
            <a:fillRect/>
          </a:stretch>
        </p:blipFill>
        <p:spPr bwMode="auto">
          <a:xfrm>
            <a:off x="4571999" y="3214686"/>
            <a:ext cx="4636945" cy="3643314"/>
          </a:xfrm>
          <a:prstGeom prst="rect">
            <a:avLst/>
          </a:prstGeom>
          <a:noFill/>
        </p:spPr>
      </p:pic>
      <p:pic>
        <p:nvPicPr>
          <p:cNvPr id="5" name="Picture 14" descr="&amp;Scy;&amp;lcy;&amp;acy;&amp;vcy;&amp;yacy;&amp;ncy;&amp;iecy; &amp;Icy;&amp;scy;&amp;tcy;&amp;ocy;&amp;rcy;&amp;icy;&amp;yacy; &amp;icy; &amp;kcy;&amp;ucy;&amp;lcy;&amp;softcy;&amp;tcy;&amp;ucy;&amp;rcy;&amp;acy; &amp;Scy;&amp;lcy;&amp;acy;&amp;vcy;&amp;yacy;&amp;n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244646"/>
          </a:xfrm>
          <a:prstGeom prst="rect">
            <a:avLst/>
          </a:prstGeom>
          <a:noFill/>
        </p:spPr>
      </p:pic>
      <p:pic>
        <p:nvPicPr>
          <p:cNvPr id="6" name="Picture 14" descr="&amp;Scy;&amp;lcy;&amp;acy;&amp;vcy;&amp;yacy;&amp;ncy;&amp;iecy; &amp;Icy;&amp;scy;&amp;tcy;&amp;ocy;&amp;rcy;&amp;icy;&amp;yacy; &amp;icy; &amp;kcy;&amp;ucy;&amp;lcy;&amp;softcy;&amp;tcy;&amp;ucy;&amp;rcy;&amp;acy; &amp;Scy;&amp;lcy;&amp;acy;&amp;vcy;&amp;yacy;&amp;n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0570"/>
            <a:ext cx="4571968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35743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Датой образования Древнерусского государства условно считается </a:t>
            </a:r>
            <a:r>
              <a:rPr lang="ru-RU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882 г.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Когда князь Олег, захватил после смерти </a:t>
            </a:r>
            <a:r>
              <a:rPr lang="ru-RU" sz="28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Рюрика</a:t>
            </a:r>
            <a:r>
              <a:rPr lang="ru-RU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власть в Новгороде.</a:t>
            </a:r>
            <a:endParaRPr lang="ru-RU" sz="28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482" name="Picture 2" descr="&amp;Kcy;&amp;ncy;&amp;yacy;&amp;zcy;&amp;softcy; &amp;Ocy;&amp;lcy;&amp;iecy;&amp;gcy; lemur59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39"/>
            <a:ext cx="4286217" cy="4909679"/>
          </a:xfrm>
          <a:prstGeom prst="rect">
            <a:avLst/>
          </a:prstGeom>
          <a:noFill/>
        </p:spPr>
      </p:pic>
      <p:pic>
        <p:nvPicPr>
          <p:cNvPr id="20484" name="Picture 4" descr="&amp;Rcy;&amp;yucy;&amp;rcy;&amp;icy;&amp;k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0" y="2000240"/>
            <a:ext cx="485776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786182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600" dirty="0" smtClean="0"/>
              <a:t>      </a:t>
            </a:r>
            <a:r>
              <a:rPr lang="ru-RU" sz="2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 целью власти было расширение государственной территории.  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Главой государства являлся князь, которого в народе считали наставником божьим на этой земле. Князь собирал налоги с подвластных ему земель и защищал их от набегов других племён.</a:t>
            </a:r>
          </a:p>
          <a:p>
            <a:pPr algn="ctr"/>
            <a:endParaRPr lang="ru-RU" dirty="0"/>
          </a:p>
        </p:txBody>
      </p:sp>
      <p:pic>
        <p:nvPicPr>
          <p:cNvPr id="4" name="Picture 2" descr="&amp;Icy;&amp;scy;&amp;tcy;&amp;ocy;&amp;rcy;&amp;icy;&amp;yacy;"/>
          <p:cNvPicPr>
            <a:picLocks noChangeAspect="1" noChangeArrowheads="1"/>
          </p:cNvPicPr>
          <p:nvPr/>
        </p:nvPicPr>
        <p:blipFill>
          <a:blip r:embed="rId2"/>
          <a:srcRect b="5967"/>
          <a:stretch>
            <a:fillRect/>
          </a:stretch>
        </p:blipFill>
        <p:spPr bwMode="auto">
          <a:xfrm>
            <a:off x="3786182" y="-1"/>
            <a:ext cx="5357818" cy="3656949"/>
          </a:xfrm>
          <a:prstGeom prst="rect">
            <a:avLst/>
          </a:prstGeom>
          <a:noFill/>
        </p:spPr>
      </p:pic>
      <p:pic>
        <p:nvPicPr>
          <p:cNvPr id="5" name="Picture 14" descr="&amp;Scy;&amp;lcy;&amp;acy;&amp;vcy;&amp;yacy;&amp;ncy;&amp;iecy; &amp;Icy;&amp;scy;&amp;tcy;&amp;ocy;&amp;rcy;&amp;icy;&amp;yacy; &amp;icy; &amp;kcy;&amp;ucy;&amp;lcy;&amp;softcy;&amp;tcy;&amp;ucy;&amp;rcy;&amp;acy; &amp;Scy;&amp;lcy;&amp;acy;&amp;vcy;&amp;yacy;&amp;n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571876"/>
            <a:ext cx="5357818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78605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зачатки государственности проявились в виде отдельных княжеств. Каждый раз Русь делилась после смерти князя, имевшего несколько детей, на отдельные княжества, в которых правили дети погибшего князя. Каждый из князьков хотел владеть большей территорией и убивал своих братьев для получения их земель.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@&amp;dcy;&amp;ncy;&amp;iecy;&amp;vcy;&amp;ncy;&amp;i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857496"/>
            <a:ext cx="5771997" cy="4000504"/>
          </a:xfrm>
          <a:prstGeom prst="rect">
            <a:avLst/>
          </a:prstGeom>
          <a:noFill/>
        </p:spPr>
      </p:pic>
      <p:pic>
        <p:nvPicPr>
          <p:cNvPr id="22532" name="Picture 4" descr="&amp;ZHcy;&amp;ucy;&amp;rcy;&amp;ncy;&amp;acy;&amp;lcy; &amp;Dcy;&amp;rcy;&amp;iecy;&amp;vcy;&amp;lcy;&amp;yacy;&amp;ncy;&amp;icy;&amp;ncy;&amp;acy; - &amp;Mcy;&amp;ocy;&amp;icy; &amp;pcy;&amp;rcy;&amp;iecy;&amp;dcy;&amp;kcy;&amp;icy; - &amp;Dcy;&amp;rcy;&amp;iecy;&amp;vcy;&amp;lcy;&amp;yacy;&amp;ncy;&amp;iecy;"/>
          <p:cNvPicPr>
            <a:picLocks noChangeAspect="1" noChangeArrowheads="1"/>
          </p:cNvPicPr>
          <p:nvPr/>
        </p:nvPicPr>
        <p:blipFill>
          <a:blip r:embed="rId3"/>
          <a:srcRect t="10255" b="6084"/>
          <a:stretch>
            <a:fillRect/>
          </a:stretch>
        </p:blipFill>
        <p:spPr bwMode="auto">
          <a:xfrm>
            <a:off x="5500630" y="2786058"/>
            <a:ext cx="3643370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s144.www.ex.ua/show/71894761/71894761.jpg"/>
          <p:cNvPicPr>
            <a:picLocks noChangeAspect="1" noChangeArrowheads="1"/>
          </p:cNvPicPr>
          <p:nvPr/>
        </p:nvPicPr>
        <p:blipFill>
          <a:blip r:embed="rId2"/>
          <a:srcRect l="18847"/>
          <a:stretch>
            <a:fillRect/>
          </a:stretch>
        </p:blipFill>
        <p:spPr bwMode="auto">
          <a:xfrm>
            <a:off x="0" y="0"/>
            <a:ext cx="909696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0"/>
            <a:ext cx="4500562" cy="3071810"/>
          </a:xfrm>
          <a:solidFill>
            <a:srgbClr val="00B0F0">
              <a:alpha val="52941"/>
            </a:srgbClr>
          </a:solidFill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sz="2800" dirty="0" smtClean="0"/>
              <a:t>    </a:t>
            </a:r>
            <a:r>
              <a:rPr lang="ru-RU" sz="2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6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989</a:t>
            </a:r>
            <a:r>
              <a:rPr lang="ru-RU" sz="2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 произошло крещение Новгорода. Церковная организация, построенная по иерархическому принципу, стала мощным инструментом русской государственности. Во главе Новгородской церкви стоял архиепископ.</a:t>
            </a:r>
            <a:endParaRPr lang="ru-RU" sz="26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150017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Древние славяне жили общинным строем, сообща обрабатывали землю, охотились, ловили рыбу, занимались промыслами и торговлей. </a:t>
            </a:r>
            <a:endParaRPr lang="ru-RU" sz="2800" b="1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6" descr="Varangians - Familyped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202</TotalTime>
  <Words>272</Words>
  <Application>Microsoft Office PowerPoint</Application>
  <PresentationFormat>Экран (4:3)</PresentationFormat>
  <Paragraphs>16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Формирование Древнерусского государства - Новгорода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genplan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Древнерусского государства </dc:title>
  <dc:creator>pavel</dc:creator>
  <cp:lastModifiedBy>pavel</cp:lastModifiedBy>
  <cp:revision>24</cp:revision>
  <dcterms:created xsi:type="dcterms:W3CDTF">2015-01-29T19:20:24Z</dcterms:created>
  <dcterms:modified xsi:type="dcterms:W3CDTF">2015-01-30T05:20:07Z</dcterms:modified>
</cp:coreProperties>
</file>