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3600450" cy="2700338"/>
  <p:notesSz cx="6858000" cy="9144000"/>
  <p:defaultTextStyle>
    <a:defPPr>
      <a:defRPr lang="ru-RU"/>
    </a:defPPr>
    <a:lvl1pPr marL="0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1pPr>
    <a:lvl2pPr marL="151189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2pPr>
    <a:lvl3pPr marL="302378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3pPr>
    <a:lvl4pPr marL="453568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4pPr>
    <a:lvl5pPr marL="604757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5pPr>
    <a:lvl6pPr marL="755946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6pPr>
    <a:lvl7pPr marL="907135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7pPr>
    <a:lvl8pPr marL="1058325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8pPr>
    <a:lvl9pPr marL="1209514" algn="l" defTabSz="302378" rtl="0" eaLnBrk="1" latinLnBrk="0" hangingPunct="1">
      <a:defRPr sz="5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660"/>
  </p:normalViewPr>
  <p:slideViewPr>
    <p:cSldViewPr snapToGrid="0">
      <p:cViewPr varScale="1">
        <p:scale>
          <a:sx n="270" d="100"/>
          <a:sy n="270" d="100"/>
        </p:scale>
        <p:origin x="201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072FE-EDFF-4EEA-8569-27002EA58DA2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DC94A-4845-46BA-A581-C0A16F3A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474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1pPr>
    <a:lvl2pPr marL="151189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2pPr>
    <a:lvl3pPr marL="302378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3pPr>
    <a:lvl4pPr marL="453568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4pPr>
    <a:lvl5pPr marL="604757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5pPr>
    <a:lvl6pPr marL="755946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6pPr>
    <a:lvl7pPr marL="907135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7pPr>
    <a:lvl8pPr marL="1058325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8pPr>
    <a:lvl9pPr marL="1209514" algn="l" defTabSz="302378" rtl="0" eaLnBrk="1" latinLnBrk="0" hangingPunct="1">
      <a:defRPr sz="3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DC94A-4845-46BA-A581-C0A16F3A611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2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3333" y="-3334"/>
            <a:ext cx="3610610" cy="2707006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172" y="946785"/>
            <a:ext cx="2294271" cy="648232"/>
          </a:xfrm>
        </p:spPr>
        <p:txBody>
          <a:bodyPr anchor="b">
            <a:noAutofit/>
          </a:bodyPr>
          <a:lstStyle>
            <a:lvl1pPr algn="r">
              <a:defRPr sz="2127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172" y="1595016"/>
            <a:ext cx="2294271" cy="43190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80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0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0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20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00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8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60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40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240030"/>
            <a:ext cx="2499412" cy="1340168"/>
          </a:xfrm>
        </p:spPr>
        <p:txBody>
          <a:bodyPr anchor="ctr">
            <a:normAutofit/>
          </a:bodyPr>
          <a:lstStyle>
            <a:lvl1pPr algn="l">
              <a:defRPr sz="17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30" y="1760221"/>
            <a:ext cx="2499412" cy="618566"/>
          </a:xfrm>
        </p:spPr>
        <p:txBody>
          <a:bodyPr anchor="ctr">
            <a:normAutofit/>
          </a:bodyPr>
          <a:lstStyle>
            <a:lvl1pPr marL="0" indent="0" algn="l">
              <a:buNone/>
              <a:defRPr sz="70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5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111" y="240030"/>
            <a:ext cx="2390922" cy="1190149"/>
          </a:xfrm>
        </p:spPr>
        <p:txBody>
          <a:bodyPr anchor="ctr">
            <a:normAutofit/>
          </a:bodyPr>
          <a:lstStyle>
            <a:lvl1pPr algn="l">
              <a:defRPr sz="17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33548" y="1430179"/>
            <a:ext cx="2134048" cy="150019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63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80045" indent="0">
              <a:buFontTx/>
              <a:buNone/>
              <a:defRPr/>
            </a:lvl2pPr>
            <a:lvl3pPr marL="360091" indent="0">
              <a:buFontTx/>
              <a:buNone/>
              <a:defRPr/>
            </a:lvl3pPr>
            <a:lvl4pPr marL="540136" indent="0">
              <a:buFontTx/>
              <a:buNone/>
              <a:defRPr/>
            </a:lvl4pPr>
            <a:lvl5pPr marL="7201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29" y="1760221"/>
            <a:ext cx="2499413" cy="618566"/>
          </a:xfrm>
        </p:spPr>
        <p:txBody>
          <a:bodyPr anchor="ctr">
            <a:normAutofit/>
          </a:bodyPr>
          <a:lstStyle>
            <a:lvl1pPr marL="0" indent="0" algn="l">
              <a:buNone/>
              <a:defRPr sz="70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90068" y="311211"/>
            <a:ext cx="180069" cy="230256"/>
          </a:xfrm>
          <a:prstGeom prst="rect">
            <a:avLst/>
          </a:prstGeom>
        </p:spPr>
        <p:txBody>
          <a:bodyPr vert="horz" lIns="36005" tIns="18002" rIns="36005" bIns="18002" rtlCol="0" anchor="ctr">
            <a:noAutofit/>
          </a:bodyPr>
          <a:lstStyle/>
          <a:p>
            <a:pPr lvl="0"/>
            <a:r>
              <a:rPr lang="en-US" sz="315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56907" y="1136581"/>
            <a:ext cx="180069" cy="230256"/>
          </a:xfrm>
          <a:prstGeom prst="rect">
            <a:avLst/>
          </a:prstGeom>
        </p:spPr>
        <p:txBody>
          <a:bodyPr vert="horz" lIns="36005" tIns="18002" rIns="36005" bIns="18002" rtlCol="0" anchor="ctr">
            <a:noAutofit/>
          </a:bodyPr>
          <a:lstStyle/>
          <a:p>
            <a:pPr lvl="0"/>
            <a:r>
              <a:rPr lang="en-US" sz="315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342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29" y="760720"/>
            <a:ext cx="2499413" cy="1021963"/>
          </a:xfrm>
        </p:spPr>
        <p:txBody>
          <a:bodyPr anchor="b">
            <a:normAutofit/>
          </a:bodyPr>
          <a:lstStyle>
            <a:lvl1pPr algn="l">
              <a:defRPr sz="17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29" y="1782683"/>
            <a:ext cx="2499413" cy="596104"/>
          </a:xfrm>
        </p:spPr>
        <p:txBody>
          <a:bodyPr anchor="t">
            <a:normAutofit/>
          </a:bodyPr>
          <a:lstStyle>
            <a:lvl1pPr marL="0" indent="0" algn="l">
              <a:buNone/>
              <a:defRPr sz="70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55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111" y="240030"/>
            <a:ext cx="2390922" cy="1190149"/>
          </a:xfrm>
        </p:spPr>
        <p:txBody>
          <a:bodyPr anchor="ctr">
            <a:normAutofit/>
          </a:bodyPr>
          <a:lstStyle>
            <a:lvl1pPr algn="l">
              <a:defRPr sz="17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0029" y="1580198"/>
            <a:ext cx="2499413" cy="20248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80045" indent="0">
              <a:buFontTx/>
              <a:buNone/>
              <a:defRPr/>
            </a:lvl2pPr>
            <a:lvl3pPr marL="360091" indent="0">
              <a:buFontTx/>
              <a:buNone/>
              <a:defRPr/>
            </a:lvl3pPr>
            <a:lvl4pPr marL="540136" indent="0">
              <a:buFontTx/>
              <a:buNone/>
              <a:defRPr/>
            </a:lvl4pPr>
            <a:lvl5pPr marL="7201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29" y="1782683"/>
            <a:ext cx="2499413" cy="596104"/>
          </a:xfrm>
        </p:spPr>
        <p:txBody>
          <a:bodyPr anchor="t">
            <a:normAutofit/>
          </a:bodyPr>
          <a:lstStyle>
            <a:lvl1pPr marL="0" indent="0" algn="l">
              <a:buNone/>
              <a:defRPr sz="70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90068" y="311211"/>
            <a:ext cx="180069" cy="230256"/>
          </a:xfrm>
          <a:prstGeom prst="rect">
            <a:avLst/>
          </a:prstGeom>
        </p:spPr>
        <p:txBody>
          <a:bodyPr vert="horz" lIns="36005" tIns="18002" rIns="36005" bIns="18002" rtlCol="0" anchor="ctr">
            <a:noAutofit/>
          </a:bodyPr>
          <a:lstStyle/>
          <a:p>
            <a:pPr lvl="0"/>
            <a:r>
              <a:rPr lang="en-US" sz="315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56907" y="1136581"/>
            <a:ext cx="180069" cy="230256"/>
          </a:xfrm>
          <a:prstGeom prst="rect">
            <a:avLst/>
          </a:prstGeom>
        </p:spPr>
        <p:txBody>
          <a:bodyPr vert="horz" lIns="36005" tIns="18002" rIns="36005" bIns="18002" rtlCol="0" anchor="ctr">
            <a:noAutofit/>
          </a:bodyPr>
          <a:lstStyle/>
          <a:p>
            <a:pPr lvl="0"/>
            <a:r>
              <a:rPr lang="en-US" sz="315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100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90" y="240030"/>
            <a:ext cx="2496952" cy="1190149"/>
          </a:xfrm>
        </p:spPr>
        <p:txBody>
          <a:bodyPr anchor="ctr">
            <a:normAutofit/>
          </a:bodyPr>
          <a:lstStyle>
            <a:lvl1pPr algn="l">
              <a:defRPr sz="17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0029" y="1580198"/>
            <a:ext cx="2499413" cy="20248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945">
                <a:solidFill>
                  <a:schemeClr val="accent1"/>
                </a:solidFill>
              </a:defRPr>
            </a:lvl1pPr>
            <a:lvl2pPr marL="180045" indent="0">
              <a:buFontTx/>
              <a:buNone/>
              <a:defRPr/>
            </a:lvl2pPr>
            <a:lvl3pPr marL="360091" indent="0">
              <a:buFontTx/>
              <a:buNone/>
              <a:defRPr/>
            </a:lvl3pPr>
            <a:lvl4pPr marL="540136" indent="0">
              <a:buFontTx/>
              <a:buNone/>
              <a:defRPr/>
            </a:lvl4pPr>
            <a:lvl5pPr marL="7201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29" y="1782683"/>
            <a:ext cx="2499413" cy="596104"/>
          </a:xfrm>
        </p:spPr>
        <p:txBody>
          <a:bodyPr anchor="t">
            <a:normAutofit/>
          </a:bodyPr>
          <a:lstStyle>
            <a:lvl1pPr marL="0" indent="0" algn="l">
              <a:buNone/>
              <a:defRPr sz="70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6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99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3567" y="240030"/>
            <a:ext cx="385407" cy="2067759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030" y="240030"/>
            <a:ext cx="2045541" cy="2067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29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2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29" y="1063467"/>
            <a:ext cx="2499413" cy="719216"/>
          </a:xfrm>
        </p:spPr>
        <p:txBody>
          <a:bodyPr anchor="b"/>
          <a:lstStyle>
            <a:lvl1pPr algn="l">
              <a:defRPr sz="1575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29" y="1782683"/>
            <a:ext cx="2499413" cy="338783"/>
          </a:xfrm>
        </p:spPr>
        <p:txBody>
          <a:bodyPr anchor="t"/>
          <a:lstStyle>
            <a:lvl1pPr marL="0" indent="0" algn="l">
              <a:buNone/>
              <a:defRPr sz="7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80045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0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240030"/>
            <a:ext cx="2499412" cy="5200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030" y="850732"/>
            <a:ext cx="1215943" cy="1528054"/>
          </a:xfrm>
        </p:spPr>
        <p:txBody>
          <a:bodyPr>
            <a:normAutofit/>
          </a:bodyPr>
          <a:lstStyle>
            <a:lvl1pPr>
              <a:defRPr sz="709"/>
            </a:lvl1pPr>
            <a:lvl2pPr>
              <a:defRPr sz="630"/>
            </a:lvl2pPr>
            <a:lvl3pPr>
              <a:defRPr sz="551"/>
            </a:lvl3pPr>
            <a:lvl4pPr>
              <a:defRPr sz="473"/>
            </a:lvl4pPr>
            <a:lvl5pPr>
              <a:defRPr sz="473"/>
            </a:lvl5pPr>
            <a:lvl6pPr>
              <a:defRPr sz="473"/>
            </a:lvl6pPr>
            <a:lvl7pPr>
              <a:defRPr sz="473"/>
            </a:lvl7pPr>
            <a:lvl8pPr>
              <a:defRPr sz="473"/>
            </a:lvl8pPr>
            <a:lvl9pPr>
              <a:defRPr sz="47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3499" y="850732"/>
            <a:ext cx="1215943" cy="1528055"/>
          </a:xfrm>
        </p:spPr>
        <p:txBody>
          <a:bodyPr>
            <a:normAutofit/>
          </a:bodyPr>
          <a:lstStyle>
            <a:lvl1pPr>
              <a:defRPr sz="709"/>
            </a:lvl1pPr>
            <a:lvl2pPr>
              <a:defRPr sz="630"/>
            </a:lvl2pPr>
            <a:lvl3pPr>
              <a:defRPr sz="551"/>
            </a:lvl3pPr>
            <a:lvl4pPr>
              <a:defRPr sz="473"/>
            </a:lvl4pPr>
            <a:lvl5pPr>
              <a:defRPr sz="473"/>
            </a:lvl5pPr>
            <a:lvl6pPr>
              <a:defRPr sz="473"/>
            </a:lvl6pPr>
            <a:lvl7pPr>
              <a:defRPr sz="473"/>
            </a:lvl7pPr>
            <a:lvl8pPr>
              <a:defRPr sz="473"/>
            </a:lvl8pPr>
            <a:lvl9pPr>
              <a:defRPr sz="47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92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240030"/>
            <a:ext cx="2499412" cy="5200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30" y="850887"/>
            <a:ext cx="1216952" cy="226903"/>
          </a:xfrm>
        </p:spPr>
        <p:txBody>
          <a:bodyPr anchor="b">
            <a:noAutofit/>
          </a:bodyPr>
          <a:lstStyle>
            <a:lvl1pPr marL="0" indent="0">
              <a:buNone/>
              <a:defRPr sz="945" b="0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030" y="1077791"/>
            <a:ext cx="1216952" cy="13009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22490" y="850887"/>
            <a:ext cx="1216952" cy="226903"/>
          </a:xfrm>
        </p:spPr>
        <p:txBody>
          <a:bodyPr anchor="b">
            <a:noAutofit/>
          </a:bodyPr>
          <a:lstStyle>
            <a:lvl1pPr marL="0" indent="0">
              <a:buNone/>
              <a:defRPr sz="945" b="0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22490" y="1077791"/>
            <a:ext cx="1216952" cy="13009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2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240030"/>
            <a:ext cx="2499412" cy="5200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5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62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590075"/>
            <a:ext cx="1098634" cy="503396"/>
          </a:xfrm>
        </p:spPr>
        <p:txBody>
          <a:bodyPr anchor="b">
            <a:normAutofit/>
          </a:bodyPr>
          <a:lstStyle>
            <a:lvl1pPr>
              <a:defRPr sz="788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190" y="202752"/>
            <a:ext cx="1333252" cy="217603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030" y="1093471"/>
            <a:ext cx="1098634" cy="1017627"/>
          </a:xfrm>
        </p:spPr>
        <p:txBody>
          <a:bodyPr>
            <a:normAutofit/>
          </a:bodyPr>
          <a:lstStyle>
            <a:lvl1pPr marL="0" indent="0">
              <a:buNone/>
              <a:defRPr sz="551"/>
            </a:lvl1pPr>
            <a:lvl2pPr marL="135034" indent="0">
              <a:buNone/>
              <a:defRPr sz="413"/>
            </a:lvl2pPr>
            <a:lvl3pPr marL="270068" indent="0">
              <a:buNone/>
              <a:defRPr sz="354"/>
            </a:lvl3pPr>
            <a:lvl4pPr marL="405102" indent="0">
              <a:buNone/>
              <a:defRPr sz="295"/>
            </a:lvl4pPr>
            <a:lvl5pPr marL="540136" indent="0">
              <a:buNone/>
              <a:defRPr sz="295"/>
            </a:lvl5pPr>
            <a:lvl6pPr marL="675170" indent="0">
              <a:buNone/>
              <a:defRPr sz="295"/>
            </a:lvl6pPr>
            <a:lvl7pPr marL="810204" indent="0">
              <a:buNone/>
              <a:defRPr sz="295"/>
            </a:lvl7pPr>
            <a:lvl8pPr marL="945238" indent="0">
              <a:buNone/>
              <a:defRPr sz="295"/>
            </a:lvl8pPr>
            <a:lvl9pPr marL="1080272" indent="0">
              <a:buNone/>
              <a:defRPr sz="29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98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" y="1890237"/>
            <a:ext cx="2499412" cy="223153"/>
          </a:xfrm>
        </p:spPr>
        <p:txBody>
          <a:bodyPr anchor="b">
            <a:normAutofit/>
          </a:bodyPr>
          <a:lstStyle>
            <a:lvl1pPr algn="l">
              <a:defRPr sz="945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0030" y="240030"/>
            <a:ext cx="2499412" cy="1514252"/>
          </a:xfrm>
        </p:spPr>
        <p:txBody>
          <a:bodyPr anchor="t">
            <a:normAutofit/>
          </a:bodyPr>
          <a:lstStyle>
            <a:lvl1pPr marL="0" indent="0" algn="ctr">
              <a:buNone/>
              <a:defRPr sz="630"/>
            </a:lvl1pPr>
            <a:lvl2pPr marL="180045" indent="0">
              <a:buNone/>
              <a:defRPr sz="630"/>
            </a:lvl2pPr>
            <a:lvl3pPr marL="360091" indent="0">
              <a:buNone/>
              <a:defRPr sz="630"/>
            </a:lvl3pPr>
            <a:lvl4pPr marL="540136" indent="0">
              <a:buNone/>
              <a:defRPr sz="630"/>
            </a:lvl4pPr>
            <a:lvl5pPr marL="720181" indent="0">
              <a:buNone/>
              <a:defRPr sz="630"/>
            </a:lvl5pPr>
            <a:lvl6pPr marL="900227" indent="0">
              <a:buNone/>
              <a:defRPr sz="630"/>
            </a:lvl6pPr>
            <a:lvl7pPr marL="1080272" indent="0">
              <a:buNone/>
              <a:defRPr sz="630"/>
            </a:lvl7pPr>
            <a:lvl8pPr marL="1260318" indent="0">
              <a:buNone/>
              <a:defRPr sz="630"/>
            </a:lvl8pPr>
            <a:lvl9pPr marL="1440363" indent="0">
              <a:buNone/>
              <a:defRPr sz="63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030" y="2113390"/>
            <a:ext cx="2499412" cy="265397"/>
          </a:xfrm>
        </p:spPr>
        <p:txBody>
          <a:bodyPr>
            <a:normAutofit/>
          </a:bodyPr>
          <a:lstStyle>
            <a:lvl1pPr marL="0" indent="0">
              <a:buNone/>
              <a:defRPr sz="473"/>
            </a:lvl1pPr>
            <a:lvl2pPr marL="180045" indent="0">
              <a:buNone/>
              <a:defRPr sz="473"/>
            </a:lvl2pPr>
            <a:lvl3pPr marL="360091" indent="0">
              <a:buNone/>
              <a:defRPr sz="394"/>
            </a:lvl3pPr>
            <a:lvl4pPr marL="540136" indent="0">
              <a:buNone/>
              <a:defRPr sz="354"/>
            </a:lvl4pPr>
            <a:lvl5pPr marL="720181" indent="0">
              <a:buNone/>
              <a:defRPr sz="354"/>
            </a:lvl5pPr>
            <a:lvl6pPr marL="900227" indent="0">
              <a:buNone/>
              <a:defRPr sz="354"/>
            </a:lvl6pPr>
            <a:lvl7pPr marL="1080272" indent="0">
              <a:buNone/>
              <a:defRPr sz="354"/>
            </a:lvl7pPr>
            <a:lvl8pPr marL="1260318" indent="0">
              <a:buNone/>
              <a:defRPr sz="354"/>
            </a:lvl8pPr>
            <a:lvl9pPr marL="1440363" indent="0">
              <a:buNone/>
              <a:defRPr sz="35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4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3334" y="-3334"/>
            <a:ext cx="3610611" cy="270700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030" y="240030"/>
            <a:ext cx="2499412" cy="5200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030" y="850732"/>
            <a:ext cx="2499412" cy="1528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320" y="2378787"/>
            <a:ext cx="269377" cy="143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0DEDC-3AE4-4B27-A6E4-6E8D7BE48295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030" y="2378787"/>
            <a:ext cx="1820296" cy="143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37591" y="2378787"/>
            <a:ext cx="201851" cy="143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4">
                <a:solidFill>
                  <a:schemeClr val="accent1"/>
                </a:solidFill>
              </a:defRPr>
            </a:lvl1pPr>
          </a:lstStyle>
          <a:p>
            <a:fld id="{DA486348-1A8C-462E-B7DD-11006BB039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9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</p:sldLayoutIdLst>
  <p:txStyles>
    <p:titleStyle>
      <a:lvl1pPr algn="l" defTabSz="180045" rtl="0" eaLnBrk="1" latinLnBrk="0" hangingPunct="1">
        <a:spcBef>
          <a:spcPct val="0"/>
        </a:spcBef>
        <a:buNone/>
        <a:defRPr sz="1418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35034" indent="-135034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0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92574" indent="-112528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50113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30159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10204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990249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70295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350340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530386" indent="-90023" algn="l" defTabSz="180045" rtl="0" eaLnBrk="1" latinLnBrk="0" hangingPunct="1">
        <a:spcBef>
          <a:spcPts val="394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180045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978" y="658104"/>
            <a:ext cx="2595755" cy="486007"/>
          </a:xfrm>
        </p:spPr>
        <p:txBody>
          <a:bodyPr/>
          <a:lstStyle/>
          <a:p>
            <a:r>
              <a:rPr lang="ru-RU" dirty="0" smtClean="0"/>
              <a:t>Картины из русской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3843" y="1286720"/>
            <a:ext cx="2292886" cy="323817"/>
          </a:xfrm>
        </p:spPr>
        <p:txBody>
          <a:bodyPr>
            <a:normAutofit fontScale="77500" lnSpcReduction="20000"/>
          </a:bodyPr>
          <a:lstStyle/>
          <a:p>
            <a:r>
              <a:rPr lang="ru-RU" sz="945" dirty="0"/>
              <a:t>К 85-летию художника</a:t>
            </a:r>
          </a:p>
          <a:p>
            <a:r>
              <a:rPr lang="ru-RU" sz="945" dirty="0"/>
              <a:t> Ильи Сергеевича Глазунова</a:t>
            </a:r>
          </a:p>
        </p:txBody>
      </p:sp>
    </p:spTree>
    <p:extLst>
      <p:ext uri="{BB962C8B-B14F-4D97-AF65-F5344CB8AC3E}">
        <p14:creationId xmlns:p14="http://schemas.microsoft.com/office/powerpoint/2010/main" val="363174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02" y="94267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569633"/>
            <a:ext cx="394725" cy="5585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66" y="568679"/>
            <a:ext cx="1086716" cy="896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43" y="1443662"/>
            <a:ext cx="1202928" cy="8359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82" y="1108347"/>
            <a:ext cx="1743370" cy="12541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240" y="337891"/>
            <a:ext cx="1186743" cy="7732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097" y="1175726"/>
            <a:ext cx="483857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Князь Игорь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90143" y="1464987"/>
            <a:ext cx="356527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Жрец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270" y="2253419"/>
            <a:ext cx="1772444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 err="1"/>
              <a:t>Умила</a:t>
            </a:r>
            <a:r>
              <a:rPr lang="ru-RU" sz="352" dirty="0"/>
              <a:t> Новгородская, мать Рюрика</a:t>
            </a:r>
          </a:p>
        </p:txBody>
      </p:sp>
    </p:spTree>
    <p:extLst>
      <p:ext uri="{BB962C8B-B14F-4D97-AF65-F5344CB8AC3E}">
        <p14:creationId xmlns:p14="http://schemas.microsoft.com/office/powerpoint/2010/main" val="36888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488" y="345994"/>
            <a:ext cx="1578901" cy="1184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20" y="57520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46" y="1393462"/>
            <a:ext cx="1363288" cy="10224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1354570"/>
            <a:ext cx="2033171" cy="10078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540915"/>
            <a:ext cx="784849" cy="104581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0" y="578846"/>
            <a:ext cx="1136358" cy="5593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673" y="385427"/>
            <a:ext cx="949161" cy="7118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20358" y="1121600"/>
            <a:ext cx="1003636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Канун (Сергий Радонежский)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33787" y="1654107"/>
            <a:ext cx="320768" cy="309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Куликовская битва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01634" y="1081834"/>
            <a:ext cx="519510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Штурм града</a:t>
            </a:r>
          </a:p>
        </p:txBody>
      </p:sp>
    </p:spTree>
    <p:extLst>
      <p:ext uri="{BB962C8B-B14F-4D97-AF65-F5344CB8AC3E}">
        <p14:creationId xmlns:p14="http://schemas.microsoft.com/office/powerpoint/2010/main" val="233856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20" y="62891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" y="1035800"/>
            <a:ext cx="860834" cy="1236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8" y="2262504"/>
            <a:ext cx="835369" cy="23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73" dirty="0"/>
              <a:t>Княгиня Евдокия в храме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606" y="337890"/>
            <a:ext cx="852227" cy="1107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4064" y="385428"/>
            <a:ext cx="746967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Проводы войска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52" y="1437441"/>
            <a:ext cx="1694859" cy="8353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1453" y="2272765"/>
            <a:ext cx="1642567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Сергий Радонежский и Андрей Рублёв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647" y="1473360"/>
            <a:ext cx="1110590" cy="8539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081" y="541995"/>
            <a:ext cx="1167278" cy="7645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6" y="563857"/>
            <a:ext cx="1397106" cy="6951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26892" y="1148274"/>
            <a:ext cx="613734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Русская зима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14786" y="1295626"/>
            <a:ext cx="736050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Русский Икар</a:t>
            </a:r>
          </a:p>
        </p:txBody>
      </p:sp>
    </p:spTree>
    <p:extLst>
      <p:ext uri="{BB962C8B-B14F-4D97-AF65-F5344CB8AC3E}">
        <p14:creationId xmlns:p14="http://schemas.microsoft.com/office/powerpoint/2010/main" val="26014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21" y="383526"/>
            <a:ext cx="659254" cy="10654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59" y="122638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62895" y="404525"/>
            <a:ext cx="458391" cy="20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Иван Грозный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7715" y="2262977"/>
            <a:ext cx="707363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Царевич Дмитрий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4580" y="1195283"/>
            <a:ext cx="331597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Русский мужик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604" y="337890"/>
            <a:ext cx="941229" cy="11765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" y="757657"/>
            <a:ext cx="639761" cy="134970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8" y="553079"/>
            <a:ext cx="933721" cy="12295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682" y="1463835"/>
            <a:ext cx="1198152" cy="89861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58" y="1448985"/>
            <a:ext cx="1171715" cy="82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01" y="71566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31771" y="1817947"/>
            <a:ext cx="556144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П.А. Столыпин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043" y="2222231"/>
            <a:ext cx="707363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Вечная Россия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" y="564080"/>
            <a:ext cx="2721397" cy="1632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112" y="385427"/>
            <a:ext cx="832318" cy="140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6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69" y="85213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64790" y="2246082"/>
            <a:ext cx="99144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Великий эксперимент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8" y="561993"/>
            <a:ext cx="3501116" cy="171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43" y="51098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из русской истории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64790" y="2246082"/>
            <a:ext cx="99144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Дороги войны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" y="550314"/>
            <a:ext cx="3492631" cy="169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3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19" y="90096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исторические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44402" y="433200"/>
            <a:ext cx="99144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Мистерия 20 века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" y="550965"/>
            <a:ext cx="3597481" cy="13734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70" y="1268127"/>
            <a:ext cx="1301462" cy="977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2601" y="2253419"/>
            <a:ext cx="547522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Закат Европы</a:t>
            </a:r>
          </a:p>
        </p:txBody>
      </p:sp>
    </p:spTree>
    <p:extLst>
      <p:ext uri="{BB962C8B-B14F-4D97-AF65-F5344CB8AC3E}">
        <p14:creationId xmlns:p14="http://schemas.microsoft.com/office/powerpoint/2010/main" val="35874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" y="98859"/>
            <a:ext cx="1852616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социальные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22607" y="2206542"/>
            <a:ext cx="99144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Улица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563640"/>
            <a:ext cx="1264873" cy="10551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0" b="-353"/>
          <a:stretch/>
        </p:blipFill>
        <p:spPr>
          <a:xfrm>
            <a:off x="1673820" y="344408"/>
            <a:ext cx="1926013" cy="1316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10" y="1422481"/>
            <a:ext cx="1155697" cy="9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56" y="129671"/>
            <a:ext cx="2084320" cy="20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Картины религиозные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8" y="2274541"/>
            <a:ext cx="99144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Молящаяся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" y="1354465"/>
            <a:ext cx="694906" cy="9580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037" y="1401644"/>
            <a:ext cx="1281796" cy="960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89" y="385427"/>
            <a:ext cx="1070079" cy="7164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27" y="554326"/>
            <a:ext cx="1094210" cy="92250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09" y="1617209"/>
            <a:ext cx="1371936" cy="6824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" y="554325"/>
            <a:ext cx="1102020" cy="7882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7447" y="1325390"/>
            <a:ext cx="476217" cy="28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3" dirty="0"/>
              <a:t>В Гефсиманском саду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03636" y="1473500"/>
            <a:ext cx="1023739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Храни Бог Россию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78416" y="1101876"/>
            <a:ext cx="713052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Голгофа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80157" y="1299949"/>
            <a:ext cx="852282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Христос и Иуда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52567" y="2277559"/>
            <a:ext cx="1408277" cy="15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3" dirty="0"/>
              <a:t>На колхозном складе</a:t>
            </a:r>
          </a:p>
        </p:txBody>
      </p:sp>
    </p:spTree>
    <p:extLst>
      <p:ext uri="{BB962C8B-B14F-4D97-AF65-F5344CB8AC3E}">
        <p14:creationId xmlns:p14="http://schemas.microsoft.com/office/powerpoint/2010/main" val="372638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574" y="508514"/>
            <a:ext cx="1462983" cy="161285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Илья́ </a:t>
            </a:r>
            <a:r>
              <a:rPr lang="ru-RU" dirty="0" err="1"/>
              <a:t>Серге́евич</a:t>
            </a:r>
            <a:r>
              <a:rPr lang="ru-RU" dirty="0"/>
              <a:t> </a:t>
            </a:r>
            <a:r>
              <a:rPr lang="ru-RU" dirty="0" err="1"/>
              <a:t>Глазуно́в</a:t>
            </a:r>
            <a:r>
              <a:rPr lang="ru-RU" dirty="0"/>
              <a:t> (род. 10 июня 1930, Ленинград) — советский и российский художник-живописец, педагог. Основатель и ректор Российской академии живописи, ваяния и зодчества И. С. Глазунова. Академик РАХ (2000). Народный художник СССР (1980). Лауреат Государственной премии Российской Федерации (1997). Полный кавалер ордена «За заслуги перед Отечеством».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64" y="508514"/>
            <a:ext cx="1049771" cy="157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7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" y="337891"/>
            <a:ext cx="1251289" cy="13384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201" y="551806"/>
            <a:ext cx="2408632" cy="1810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639" y="1804741"/>
            <a:ext cx="850570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В мастерской художника</a:t>
            </a:r>
          </a:p>
        </p:txBody>
      </p:sp>
    </p:spTree>
    <p:extLst>
      <p:ext uri="{BB962C8B-B14F-4D97-AF65-F5344CB8AC3E}">
        <p14:creationId xmlns:p14="http://schemas.microsoft.com/office/powerpoint/2010/main" val="24414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337890"/>
            <a:ext cx="2249510" cy="15015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702" y="378052"/>
            <a:ext cx="1143430" cy="1957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3866" y="2253419"/>
            <a:ext cx="1273307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Портрет жены художника</a:t>
            </a:r>
          </a:p>
        </p:txBody>
      </p:sp>
    </p:spTree>
    <p:extLst>
      <p:ext uri="{BB962C8B-B14F-4D97-AF65-F5344CB8AC3E}">
        <p14:creationId xmlns:p14="http://schemas.microsoft.com/office/powerpoint/2010/main" val="3097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" y="365902"/>
            <a:ext cx="3586295" cy="17367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2310" y="2161266"/>
            <a:ext cx="1741885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И. Глазунов. Моя жизнь</a:t>
            </a:r>
          </a:p>
        </p:txBody>
      </p:sp>
    </p:spTree>
    <p:extLst>
      <p:ext uri="{BB962C8B-B14F-4D97-AF65-F5344CB8AC3E}">
        <p14:creationId xmlns:p14="http://schemas.microsoft.com/office/powerpoint/2010/main" val="12342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9" y="135434"/>
            <a:ext cx="1071573" cy="389915"/>
          </a:xfrm>
        </p:spPr>
        <p:txBody>
          <a:bodyPr>
            <a:normAutofit/>
          </a:bodyPr>
          <a:lstStyle/>
          <a:p>
            <a:r>
              <a:rPr lang="ru-RU" dirty="0" smtClean="0"/>
              <a:t>Портреты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712809"/>
            <a:ext cx="1055470" cy="13497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128" y="337891"/>
            <a:ext cx="882932" cy="11809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45" y="1269739"/>
            <a:ext cx="732116" cy="10927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16" y="414643"/>
            <a:ext cx="761102" cy="102748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717" y="356141"/>
            <a:ext cx="965031" cy="197955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70" y="1387662"/>
            <a:ext cx="972439" cy="7779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04415" y="2135803"/>
            <a:ext cx="1131545" cy="20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4" dirty="0"/>
              <a:t>Трепетная душа ищущего художника </a:t>
            </a:r>
            <a:r>
              <a:rPr lang="ru-RU" sz="354" dirty="0" err="1"/>
              <a:t>С.Смирнова</a:t>
            </a:r>
            <a:endParaRPr lang="ru-RU" sz="354" dirty="0"/>
          </a:p>
        </p:txBody>
      </p:sp>
      <p:sp>
        <p:nvSpPr>
          <p:cNvPr id="18" name="TextBox 17"/>
          <p:cNvSpPr txBox="1"/>
          <p:nvPr/>
        </p:nvSpPr>
        <p:spPr>
          <a:xfrm>
            <a:off x="2112563" y="2269541"/>
            <a:ext cx="649387" cy="20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4" dirty="0"/>
              <a:t>Портрет Индиры Ганди</a:t>
            </a:r>
          </a:p>
        </p:txBody>
      </p:sp>
    </p:spTree>
    <p:extLst>
      <p:ext uri="{BB962C8B-B14F-4D97-AF65-F5344CB8AC3E}">
        <p14:creationId xmlns:p14="http://schemas.microsoft.com/office/powerpoint/2010/main" val="12702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95" y="97144"/>
            <a:ext cx="1414598" cy="2147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Портреты писателей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364" y="359006"/>
            <a:ext cx="1869905" cy="1091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07" y="1050518"/>
            <a:ext cx="835130" cy="11697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" y="733888"/>
            <a:ext cx="1008523" cy="13815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66" y="1477491"/>
            <a:ext cx="1507596" cy="84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7527" y="648037"/>
            <a:ext cx="495820" cy="246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Пушкин. </a:t>
            </a:r>
            <a:r>
              <a:rPr lang="ru-RU" sz="325" dirty="0"/>
              <a:t>Студенческая работа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25" y="2124180"/>
            <a:ext cx="685040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В.Г. Распутин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50541" y="1603450"/>
            <a:ext cx="323844" cy="28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3" dirty="0"/>
              <a:t>М.Ю. Лермонтов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0173" y="2216024"/>
            <a:ext cx="327320" cy="20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А. Блок</a:t>
            </a:r>
          </a:p>
        </p:txBody>
      </p:sp>
    </p:spTree>
    <p:extLst>
      <p:ext uri="{BB962C8B-B14F-4D97-AF65-F5344CB8AC3E}">
        <p14:creationId xmlns:p14="http://schemas.microsoft.com/office/powerpoint/2010/main" val="19074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62" y="85120"/>
            <a:ext cx="1237688" cy="2249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Иллюстрации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256" y="327492"/>
            <a:ext cx="901388" cy="11894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38" y="579890"/>
            <a:ext cx="745496" cy="10390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26" y="327492"/>
            <a:ext cx="871685" cy="6523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" y="773219"/>
            <a:ext cx="948780" cy="14108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21" y="856278"/>
            <a:ext cx="598080" cy="8646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839" y="1438665"/>
            <a:ext cx="1231712" cy="9237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7" y="2184044"/>
            <a:ext cx="1079765" cy="21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3" dirty="0"/>
              <a:t>К роману Мельникова-Печерского (о старообрядцах)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55785" y="1720894"/>
            <a:ext cx="374353" cy="419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4" dirty="0"/>
              <a:t>Лесков «Леди Макбет </a:t>
            </a:r>
            <a:r>
              <a:rPr lang="ru-RU" sz="354" dirty="0" err="1"/>
              <a:t>Мценского</a:t>
            </a:r>
            <a:r>
              <a:rPr lang="ru-RU" sz="354" dirty="0"/>
              <a:t> уезда»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18168" y="979849"/>
            <a:ext cx="344025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Лесков «Левша»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72017" y="1672317"/>
            <a:ext cx="679946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«Обрыв» Гончарова</a:t>
            </a:r>
          </a:p>
        </p:txBody>
      </p:sp>
    </p:spTree>
    <p:extLst>
      <p:ext uri="{BB962C8B-B14F-4D97-AF65-F5344CB8AC3E}">
        <p14:creationId xmlns:p14="http://schemas.microsoft.com/office/powerpoint/2010/main" val="35182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26" y="426174"/>
            <a:ext cx="1515607" cy="8829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05" y="83288"/>
            <a:ext cx="3314371" cy="2335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Иллюстрации к произведениям</a:t>
            </a:r>
            <a:br>
              <a:rPr lang="ru-RU" dirty="0" smtClean="0"/>
            </a:br>
            <a:r>
              <a:rPr lang="ru-RU" dirty="0" smtClean="0"/>
              <a:t> Ф.М. Достоевского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796" y="1166561"/>
            <a:ext cx="661038" cy="12018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4" y="577838"/>
            <a:ext cx="423808" cy="3608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" y="1064241"/>
            <a:ext cx="576338" cy="8529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31" y="1330756"/>
            <a:ext cx="615599" cy="8480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668" y="512534"/>
            <a:ext cx="693672" cy="10006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703" y="1321246"/>
            <a:ext cx="673790" cy="9214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55" y="1226563"/>
            <a:ext cx="575536" cy="6813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7" y="549578"/>
            <a:ext cx="817850" cy="645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94" y="1538622"/>
            <a:ext cx="697900" cy="7983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0524" y="1174545"/>
            <a:ext cx="735133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«</a:t>
            </a:r>
            <a:r>
              <a:rPr lang="ru-RU" sz="352" dirty="0" err="1"/>
              <a:t>Неточка</a:t>
            </a:r>
            <a:r>
              <a:rPr lang="ru-RU" sz="352" dirty="0"/>
              <a:t> </a:t>
            </a:r>
            <a:r>
              <a:rPr lang="ru-RU" sz="352" dirty="0" err="1"/>
              <a:t>Незванова</a:t>
            </a:r>
            <a:r>
              <a:rPr lang="ru-RU" sz="352" dirty="0"/>
              <a:t>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405" y="1957537"/>
            <a:ext cx="365392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Аглая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8009" y="2109060"/>
            <a:ext cx="623964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Князь Мышкин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294" y="2253419"/>
            <a:ext cx="1348309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«Записки из Мертвого дома»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08890" y="2227952"/>
            <a:ext cx="757241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 err="1"/>
              <a:t>Грушенька</a:t>
            </a:r>
            <a:endParaRPr lang="ru-RU" sz="352" dirty="0"/>
          </a:p>
        </p:txBody>
      </p:sp>
      <p:sp>
        <p:nvSpPr>
          <p:cNvPr id="20" name="TextBox 19"/>
          <p:cNvSpPr txBox="1"/>
          <p:nvPr/>
        </p:nvSpPr>
        <p:spPr>
          <a:xfrm>
            <a:off x="2413959" y="1899212"/>
            <a:ext cx="575536" cy="14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Иван Карамазов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00155" y="1338742"/>
            <a:ext cx="399492" cy="20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2" dirty="0"/>
              <a:t>«Белые ночи»</a:t>
            </a:r>
          </a:p>
        </p:txBody>
      </p:sp>
    </p:spTree>
    <p:extLst>
      <p:ext uri="{BB962C8B-B14F-4D97-AF65-F5344CB8AC3E}">
        <p14:creationId xmlns:p14="http://schemas.microsoft.com/office/powerpoint/2010/main" val="12085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259</Words>
  <Application>Microsoft Office PowerPoint</Application>
  <PresentationFormat>Произвольный</PresentationFormat>
  <Paragraphs>66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Грань</vt:lpstr>
      <vt:lpstr>Картины из русской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Портреты</vt:lpstr>
      <vt:lpstr>Портреты писателей</vt:lpstr>
      <vt:lpstr>Иллюстрации</vt:lpstr>
      <vt:lpstr>Иллюстрации к произведениям  Ф.М. Достоевского</vt:lpstr>
      <vt:lpstr>Картины из русской истории</vt:lpstr>
      <vt:lpstr>Картины из русской истории</vt:lpstr>
      <vt:lpstr>Картины из русской истории</vt:lpstr>
      <vt:lpstr>Картины из русской истории</vt:lpstr>
      <vt:lpstr>Картины из русской истории</vt:lpstr>
      <vt:lpstr>Картины из русской истории</vt:lpstr>
      <vt:lpstr>Картины из русской истории</vt:lpstr>
      <vt:lpstr>Картины исторические</vt:lpstr>
      <vt:lpstr>Картины социальные</vt:lpstr>
      <vt:lpstr>Картины религиозные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Картины из русской жизни</dc:title>
  <dc:creator>Аня</dc:creator>
  <cp:lastModifiedBy>Аня</cp:lastModifiedBy>
  <cp:revision>21</cp:revision>
  <dcterms:created xsi:type="dcterms:W3CDTF">2015-04-22T11:29:01Z</dcterms:created>
  <dcterms:modified xsi:type="dcterms:W3CDTF">2015-04-27T11:40:30Z</dcterms:modified>
</cp:coreProperties>
</file>