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034D"/>
    <a:srgbClr val="0000CC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3114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0010F-031E-404D-A34C-F76692CF1D2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38F01-472B-465A-BD2D-BE61E412AA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11560" y="620688"/>
            <a:ext cx="78488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err="1" smtClean="0"/>
              <a:t>Модерация</a:t>
            </a:r>
            <a:r>
              <a:rPr lang="ru-RU" sz="8000" dirty="0" smtClean="0"/>
              <a:t> – </a:t>
            </a:r>
          </a:p>
          <a:p>
            <a:pPr algn="ctr"/>
            <a:r>
              <a:rPr lang="ru-RU" sz="8000" dirty="0" smtClean="0"/>
              <a:t>эффективная </a:t>
            </a:r>
          </a:p>
          <a:p>
            <a:pPr algn="ctr"/>
            <a:r>
              <a:rPr lang="ru-RU" sz="8000" dirty="0" smtClean="0"/>
              <a:t>образовательная </a:t>
            </a:r>
          </a:p>
          <a:p>
            <a:pPr algn="ctr"/>
            <a:r>
              <a:rPr lang="ru-RU" sz="8000" dirty="0" smtClean="0"/>
              <a:t>технология</a:t>
            </a:r>
            <a:endParaRPr lang="ru-RU" sz="8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249289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Домашнее задание: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501008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/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Выработать индивидуальный маршрут для достижения поставленной профессиональной цели, опираясь на инструкцию.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2492896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Результаты: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50100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Цели достигнуты.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Задачи выполнены.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Гипотеза нашла своё подтверждение.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3429000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Georgia" pitchFamily="18" charset="0"/>
              </a:rPr>
              <a:t>Рефлексия</a:t>
            </a:r>
            <a:endParaRPr lang="ru-RU" sz="54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564904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Georgia" pitchFamily="18" charset="0"/>
              </a:rPr>
              <a:t>Всем спасибо!</a:t>
            </a:r>
            <a:endParaRPr lang="ru-RU" sz="5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" name="Picture 2" descr="C:\Users\Надя\Pictures\imag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789040"/>
            <a:ext cx="3202672" cy="1946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32656"/>
            <a:ext cx="4536504" cy="28083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У меня растут года,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будет и семнадцать.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Где ……… мне тогда,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чем …………….?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algn="r"/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В.Маяковский</a:t>
            </a:r>
          </a:p>
          <a:p>
            <a:endParaRPr lang="ru-RU" dirty="0"/>
          </a:p>
        </p:txBody>
      </p:sp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860" y="476672"/>
            <a:ext cx="2952328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дя\Pictures\images (5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906174"/>
            <a:ext cx="864096" cy="952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право 6"/>
          <p:cNvSpPr/>
          <p:nvPr/>
        </p:nvSpPr>
        <p:spPr>
          <a:xfrm>
            <a:off x="1403648" y="4509120"/>
            <a:ext cx="504056" cy="57606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851920" y="4581128"/>
            <a:ext cx="504056" cy="57606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Users\Надя\Pictures\images (5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3573016"/>
            <a:ext cx="1634050" cy="2455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Надя\Pictures\images (5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12976"/>
            <a:ext cx="1826508" cy="274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трелка вправо 11"/>
          <p:cNvSpPr/>
          <p:nvPr/>
        </p:nvSpPr>
        <p:spPr>
          <a:xfrm>
            <a:off x="6588224" y="4509120"/>
            <a:ext cx="504056" cy="57606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C:\Users\Надя\Pictures\images (59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3287165"/>
            <a:ext cx="1440160" cy="266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Надя\Pictures\images (49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3204420"/>
            <a:ext cx="1080120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32656"/>
            <a:ext cx="4536504" cy="28083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У меня растут года,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будет и семнадцать.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Где </a:t>
            </a:r>
            <a:r>
              <a:rPr lang="ru-RU" b="1" dirty="0" smtClean="0">
                <a:solidFill>
                  <a:srgbClr val="FF0000"/>
                </a:solidFill>
              </a:rPr>
              <a:t>работать</a:t>
            </a:r>
            <a:r>
              <a:rPr lang="ru-RU" dirty="0" smtClean="0">
                <a:solidFill>
                  <a:schemeClr val="tx1"/>
                </a:solidFill>
              </a:rPr>
              <a:t> мне тогда,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чем </a:t>
            </a:r>
            <a:r>
              <a:rPr lang="ru-RU" b="1" dirty="0" smtClean="0">
                <a:solidFill>
                  <a:srgbClr val="FF0000"/>
                </a:solidFill>
              </a:rPr>
              <a:t>заниматься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algn="r"/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В.Маяковский</a:t>
            </a:r>
          </a:p>
          <a:p>
            <a:endParaRPr lang="ru-RU" dirty="0"/>
          </a:p>
        </p:txBody>
      </p:sp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860" y="476672"/>
            <a:ext cx="2952328" cy="2952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Надя\Pictures\images (5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906174"/>
            <a:ext cx="864096" cy="952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трелка вправо 6"/>
          <p:cNvSpPr/>
          <p:nvPr/>
        </p:nvSpPr>
        <p:spPr>
          <a:xfrm>
            <a:off x="1403648" y="4509120"/>
            <a:ext cx="504056" cy="57606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851920" y="4581128"/>
            <a:ext cx="504056" cy="57606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Users\Надя\Pictures\images (5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3573016"/>
            <a:ext cx="1634050" cy="2455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Надя\Pictures\images (58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212976"/>
            <a:ext cx="1826508" cy="274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трелка вправо 11"/>
          <p:cNvSpPr/>
          <p:nvPr/>
        </p:nvSpPr>
        <p:spPr>
          <a:xfrm>
            <a:off x="6588224" y="4509120"/>
            <a:ext cx="504056" cy="576064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C:\Users\Надя\Pictures\images (59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3287165"/>
            <a:ext cx="1440160" cy="266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C:\Users\Надя\Pictures\images (49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91880" y="3204420"/>
            <a:ext cx="1080120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32656"/>
            <a:ext cx="4536504" cy="28083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У меня растут года,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будет и семнадцать.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Где </a:t>
            </a:r>
            <a:r>
              <a:rPr lang="ru-RU" b="1" dirty="0" smtClean="0">
                <a:solidFill>
                  <a:srgbClr val="FF0000"/>
                </a:solidFill>
              </a:rPr>
              <a:t>работать</a:t>
            </a:r>
            <a:r>
              <a:rPr lang="ru-RU" dirty="0" smtClean="0">
                <a:solidFill>
                  <a:schemeClr val="tx1"/>
                </a:solidFill>
              </a:rPr>
              <a:t> мне тогда,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чем </a:t>
            </a:r>
            <a:r>
              <a:rPr lang="ru-RU" b="1" dirty="0" smtClean="0">
                <a:solidFill>
                  <a:srgbClr val="FF0000"/>
                </a:solidFill>
              </a:rPr>
              <a:t>заниматься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</a:p>
          <a:p>
            <a:pPr algn="r"/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В.Маяковский</a:t>
            </a:r>
          </a:p>
          <a:p>
            <a:endParaRPr lang="ru-RU" dirty="0"/>
          </a:p>
        </p:txBody>
      </p:sp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2656"/>
            <a:ext cx="2448272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691680" y="3429000"/>
            <a:ext cx="639469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pPr algn="ctr"/>
            <a:r>
              <a:rPr lang="ru-RU" sz="44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pPr algn="ctr"/>
            <a:r>
              <a:rPr lang="ru-RU" sz="44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2636912"/>
            <a:ext cx="71287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24034D"/>
                </a:solidFill>
                <a:latin typeface="Georgia" pitchFamily="18" charset="0"/>
              </a:rPr>
              <a:t>Цель урока</a:t>
            </a:r>
            <a:r>
              <a:rPr lang="ru-RU" sz="2800" b="1" dirty="0" smtClean="0">
                <a:solidFill>
                  <a:srgbClr val="24034D"/>
                </a:solidFill>
                <a:latin typeface="Georgia" pitchFamily="18" charset="0"/>
              </a:rPr>
              <a:t>:  научиться делать </a:t>
            </a:r>
          </a:p>
          <a:p>
            <a:r>
              <a:rPr lang="ru-RU" sz="2800" b="1" dirty="0" smtClean="0">
                <a:solidFill>
                  <a:srgbClr val="24034D"/>
                </a:solidFill>
                <a:latin typeface="Georgia" pitchFamily="18" charset="0"/>
              </a:rPr>
              <a:t>профессиональный выбор.</a:t>
            </a:r>
            <a:endParaRPr lang="ru-RU" sz="2800" b="1" dirty="0">
              <a:solidFill>
                <a:srgbClr val="24034D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3717032"/>
            <a:ext cx="8568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Georgia" pitchFamily="18" charset="0"/>
              </a:rPr>
              <a:t>Задачи урока:</a:t>
            </a:r>
            <a:r>
              <a:rPr lang="ru-RU" sz="2400" b="1" dirty="0" smtClean="0">
                <a:latin typeface="Georgia" pitchFamily="18" charset="0"/>
              </a:rPr>
              <a:t>  </a:t>
            </a:r>
          </a:p>
          <a:p>
            <a:pPr marL="457200" indent="-457200">
              <a:buAutoNum type="arabicParenR"/>
            </a:pPr>
            <a:r>
              <a:rPr lang="ru-RU" sz="2400" b="1" dirty="0" smtClean="0">
                <a:latin typeface="Georgia" pitchFamily="18" charset="0"/>
              </a:rPr>
              <a:t>определить, что нужно для профессионального выбора; </a:t>
            </a:r>
          </a:p>
          <a:p>
            <a:r>
              <a:rPr lang="ru-RU" sz="2400" b="1" dirty="0" smtClean="0">
                <a:latin typeface="Georgia" pitchFamily="18" charset="0"/>
              </a:rPr>
              <a:t>2) составить алгоритм действий подростка </a:t>
            </a:r>
          </a:p>
          <a:p>
            <a:r>
              <a:rPr lang="ru-RU" sz="2400" b="1" dirty="0" smtClean="0">
                <a:latin typeface="Georgia" pitchFamily="18" charset="0"/>
              </a:rPr>
              <a:t>для  реализации профессионального выбора.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780928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>Какие </a:t>
            </a:r>
            <a:r>
              <a:rPr lang="ru-RU" sz="3200" b="1" u="sng" dirty="0" smtClean="0">
                <a:latin typeface="Georgia" pitchFamily="18" charset="0"/>
              </a:rPr>
              <a:t>ассоциации</a:t>
            </a:r>
            <a:r>
              <a:rPr lang="ru-RU" sz="3200" b="1" dirty="0" smtClean="0">
                <a:latin typeface="Georgia" pitchFamily="18" charset="0"/>
              </a:rPr>
              <a:t> возникают у вас при произнесении словосочетания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«профессиональный выбор»?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797152"/>
            <a:ext cx="7669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4034D"/>
                </a:solidFill>
                <a:latin typeface="Georgia" pitchFamily="18" charset="0"/>
              </a:rPr>
              <a:t>Определение названия команды.</a:t>
            </a:r>
            <a:endParaRPr lang="ru-RU" sz="3200" b="1" dirty="0">
              <a:solidFill>
                <a:srgbClr val="24034D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492896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Зачем человеку </a:t>
            </a:r>
            <a:r>
              <a:rPr lang="ru-RU" sz="2800" b="1" smtClean="0">
                <a:latin typeface="Georgia" pitchFamily="18" charset="0"/>
              </a:rPr>
              <a:t>нужен правильный </a:t>
            </a:r>
            <a:r>
              <a:rPr lang="ru-RU" sz="2800" b="1" smtClean="0">
                <a:solidFill>
                  <a:srgbClr val="C00000"/>
                </a:solidFill>
                <a:latin typeface="Georgia" pitchFamily="18" charset="0"/>
              </a:rPr>
              <a:t>профессиональный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выбор?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3573016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Чтобы получить возможность полной самореализации.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Чтобы проявить свою индивидуальность.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 Чтобы испытывать чувство удовлетворения.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278092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Гипотеза мастер-класса: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501008"/>
            <a:ext cx="8136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Чтобы совершить грамотный профессиональный выбор нужно основательно подготовиться к этому ответственному шагу.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я\Desktop\Шаблоны РР\images (2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</p:spPr>
      </p:pic>
      <p:pic>
        <p:nvPicPr>
          <p:cNvPr id="1027" name="Picture 3" descr="C:\Users\Надя\Pictures\загружен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1872208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796664" y="3429000"/>
            <a:ext cx="1847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4400" b="1" dirty="0">
              <a:solidFill>
                <a:srgbClr val="0000CC"/>
              </a:solidFill>
              <a:latin typeface="Georgia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83768" y="260648"/>
            <a:ext cx="6400800" cy="22322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Человек и его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профессиональный </a:t>
            </a:r>
          </a:p>
          <a:p>
            <a:r>
              <a:rPr lang="ru-RU" sz="4000" b="1" dirty="0" smtClean="0">
                <a:solidFill>
                  <a:srgbClr val="0000CC"/>
                </a:solidFill>
                <a:latin typeface="Georgia" pitchFamily="18" charset="0"/>
              </a:rPr>
              <a:t>выбор.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2492896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Перечень действий для организации профессионального самоопределения: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3501008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Выяснить свои профессиональные наклонности.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Выбрать наиболее подходящую профессию.</a:t>
            </a:r>
          </a:p>
          <a:p>
            <a:pPr marL="514350" indent="-514350">
              <a:buAutoNum type="arabicPeriod"/>
            </a:pPr>
            <a:r>
              <a:rPr lang="ru-RU" sz="2400" b="1" dirty="0" smtClean="0">
                <a:solidFill>
                  <a:srgbClr val="002060"/>
                </a:solidFill>
                <a:latin typeface="Georgia" pitchFamily="18" charset="0"/>
              </a:rPr>
              <a:t>Выработать индивидуальный маршрут для достижения поставленной профессиональной цели.</a:t>
            </a:r>
            <a:endParaRPr lang="ru-RU" sz="2400" b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227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Надя</dc:creator>
  <cp:lastModifiedBy>K212-01</cp:lastModifiedBy>
  <cp:revision>18</cp:revision>
  <dcterms:created xsi:type="dcterms:W3CDTF">2015-04-22T23:35:09Z</dcterms:created>
  <dcterms:modified xsi:type="dcterms:W3CDTF">2015-04-23T05:43:50Z</dcterms:modified>
</cp:coreProperties>
</file>