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08" r:id="rId2"/>
    <p:sldId id="310" r:id="rId3"/>
    <p:sldId id="311" r:id="rId4"/>
    <p:sldId id="313" r:id="rId5"/>
    <p:sldId id="316" r:id="rId6"/>
    <p:sldId id="31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2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80291-3DE7-4746-BE94-CEF7AAC41BFB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AAAB2-82F4-422A-B044-A4B0A053E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900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571480"/>
            <a:ext cx="9144000" cy="400052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ОБЩИЕ СВЕДЕНИЯ О МЕХАНИЧЕСКОМ ОБОРУДОВАНИИ.</a:t>
            </a:r>
            <a:b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Picture 4" descr="BD05969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8875" y="0"/>
            <a:ext cx="1635125" cy="2227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57158" y="285728"/>
            <a:ext cx="8501122" cy="6286544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/>
              <a:t>План:</a:t>
            </a:r>
            <a:br>
              <a:rPr lang="ru-RU" sz="4000" b="1" dirty="0" smtClean="0"/>
            </a:br>
            <a:r>
              <a:rPr lang="ru-RU" sz="4000" b="1" dirty="0" smtClean="0"/>
              <a:t>1. Классификация торгово-технологического    оборудования.</a:t>
            </a:r>
            <a:br>
              <a:rPr lang="ru-RU" sz="4000" b="1" dirty="0" smtClean="0"/>
            </a:br>
            <a:r>
              <a:rPr lang="ru-RU" sz="4000" b="1" dirty="0" smtClean="0"/>
              <a:t>2.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dirty="0" smtClean="0"/>
              <a:t>Понятие о машине.  </a:t>
            </a:r>
            <a:br>
              <a:rPr lang="ru-RU" sz="4000" b="1" dirty="0" smtClean="0"/>
            </a:br>
            <a:endParaRPr lang="ru-RU" sz="4000" b="1" dirty="0"/>
          </a:p>
        </p:txBody>
      </p:sp>
      <p:pic>
        <p:nvPicPr>
          <p:cNvPr id="3" name="Picture 4" descr="j009576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6215082"/>
            <a:ext cx="504825" cy="482600"/>
          </a:xfrm>
          <a:prstGeom prst="rect">
            <a:avLst/>
          </a:prstGeom>
          <a:noFill/>
        </p:spPr>
      </p:pic>
      <p:pic>
        <p:nvPicPr>
          <p:cNvPr id="4" name="Picture 4" descr="j009576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6143644"/>
            <a:ext cx="504825" cy="482600"/>
          </a:xfrm>
          <a:prstGeom prst="rect">
            <a:avLst/>
          </a:prstGeom>
          <a:noFill/>
        </p:spPr>
      </p:pic>
      <p:pic>
        <p:nvPicPr>
          <p:cNvPr id="5" name="Picture 4" descr="j009576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6143644"/>
            <a:ext cx="504825" cy="482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142852"/>
            <a:ext cx="8715436" cy="6572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1. Классификация торгово-технологического оборудования.</a:t>
            </a:r>
          </a:p>
          <a:p>
            <a:pPr>
              <a:buNone/>
            </a:pPr>
            <a:r>
              <a:rPr lang="ru-RU" sz="2400" b="1" dirty="0" smtClean="0"/>
              <a:t>1)</a:t>
            </a:r>
            <a:r>
              <a:rPr lang="ru-RU" sz="2400" dirty="0" smtClean="0"/>
              <a:t> </a:t>
            </a:r>
            <a:r>
              <a:rPr lang="ru-RU" sz="2400" b="1" dirty="0" smtClean="0"/>
              <a:t>По характеру технологического процесса:</a:t>
            </a:r>
          </a:p>
          <a:p>
            <a:pPr lvl="0"/>
            <a:r>
              <a:rPr lang="ru-RU" sz="2400" b="1" dirty="0" smtClean="0"/>
              <a:t>комплексы машин, предназначенных для товарной обработки продукции;</a:t>
            </a:r>
          </a:p>
          <a:p>
            <a:pPr lvl="0"/>
            <a:r>
              <a:rPr lang="ru-RU" sz="2400" b="1" dirty="0" smtClean="0"/>
              <a:t>подъемно-транспортное оборудование;</a:t>
            </a:r>
          </a:p>
          <a:p>
            <a:pPr lvl="0"/>
            <a:r>
              <a:rPr lang="ru-RU" sz="2400" b="1" dirty="0" smtClean="0"/>
              <a:t>механическое оборудование; </a:t>
            </a:r>
          </a:p>
          <a:p>
            <a:pPr lvl="0"/>
            <a:r>
              <a:rPr lang="ru-RU" sz="2400" b="1" dirty="0" smtClean="0"/>
              <a:t>холодильное оборудование;</a:t>
            </a:r>
          </a:p>
          <a:p>
            <a:pPr lvl="0"/>
            <a:r>
              <a:rPr lang="ru-RU" sz="2400" b="1" dirty="0" smtClean="0"/>
              <a:t>тепловое оборудование;</a:t>
            </a:r>
          </a:p>
          <a:p>
            <a:pPr lvl="0"/>
            <a:r>
              <a:rPr lang="ru-RU" sz="2400" b="1" dirty="0" err="1" smtClean="0"/>
              <a:t>весоизмерительное</a:t>
            </a:r>
            <a:r>
              <a:rPr lang="ru-RU" sz="2400" b="1" dirty="0" smtClean="0"/>
              <a:t> оборудование;</a:t>
            </a:r>
          </a:p>
          <a:p>
            <a:pPr lvl="0"/>
            <a:r>
              <a:rPr lang="ru-RU" sz="2400" b="1" dirty="0" smtClean="0"/>
              <a:t>системы контроля, учета и управления, включая расчетно-кассовое оборудование;</a:t>
            </a:r>
          </a:p>
          <a:p>
            <a:pPr lvl="0"/>
            <a:r>
              <a:rPr lang="ru-RU" sz="2400" b="1" dirty="0" smtClean="0"/>
              <a:t>вспомогательное оборудование;</a:t>
            </a:r>
          </a:p>
          <a:p>
            <a:pPr lvl="0"/>
            <a:r>
              <a:rPr lang="ru-RU" sz="2400" b="1" dirty="0" smtClean="0"/>
              <a:t>торговые автоматы;</a:t>
            </a:r>
          </a:p>
          <a:p>
            <a:pPr lvl="0"/>
            <a:r>
              <a:rPr lang="ru-RU" sz="2400" b="1" dirty="0" smtClean="0"/>
              <a:t>торговый транспорт</a:t>
            </a:r>
            <a:r>
              <a:rPr lang="ru-RU" sz="2400" dirty="0" smtClean="0"/>
              <a:t>.</a:t>
            </a:r>
            <a:endParaRPr lang="ru-RU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142852"/>
            <a:ext cx="8786874" cy="657229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500" b="1" dirty="0" smtClean="0"/>
              <a:t>Подкласс «механическое оборудование» 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/>
              <a:t>моечно-очистительные;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/>
              <a:t>измельчительно-режущие;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/>
              <a:t>Прессующее;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/>
              <a:t>месильно-перемешивающее;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/>
              <a:t>сортировочно-калибровочное;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/>
              <a:t>дозировочно-формовочное;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2)  иные признаки: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А)по характеру воздействия на товар:</a:t>
            </a:r>
          </a:p>
          <a:p>
            <a:r>
              <a:rPr lang="ru-RU" sz="4000" b="1" dirty="0" smtClean="0"/>
              <a:t>на измельчительно-режущее;</a:t>
            </a:r>
          </a:p>
          <a:p>
            <a:r>
              <a:rPr lang="ru-RU" sz="4000" b="1" dirty="0" smtClean="0"/>
              <a:t>для охлаждения (замораживания) и подогрева;</a:t>
            </a:r>
          </a:p>
          <a:p>
            <a:r>
              <a:rPr lang="ru-RU" sz="4000" b="1" dirty="0" smtClean="0"/>
              <a:t>на дозировочно-формовочное;</a:t>
            </a:r>
          </a:p>
          <a:p>
            <a:pPr>
              <a:buNone/>
            </a:pPr>
            <a:r>
              <a:rPr lang="ru-RU" sz="4000" b="1" dirty="0" smtClean="0"/>
              <a:t>на моечно-очистительное; 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Б)По структуре рабочего цикла:</a:t>
            </a:r>
          </a:p>
          <a:p>
            <a:r>
              <a:rPr lang="ru-RU" sz="4000" b="1" dirty="0" smtClean="0"/>
              <a:t>периодического действия;</a:t>
            </a:r>
          </a:p>
          <a:p>
            <a:r>
              <a:rPr lang="ru-RU" sz="4000" b="1" dirty="0" smtClean="0"/>
              <a:t>непрерывного действия;</a:t>
            </a:r>
          </a:p>
          <a:p>
            <a:r>
              <a:rPr lang="ru-RU" sz="4000" b="1" dirty="0" smtClean="0"/>
              <a:t>комбинированного действия;</a:t>
            </a:r>
          </a:p>
          <a:p>
            <a:pPr>
              <a:buNone/>
            </a:pPr>
            <a:endParaRPr lang="ru-RU" sz="4000" b="1" dirty="0" smtClean="0"/>
          </a:p>
          <a:p>
            <a:pPr>
              <a:buFont typeface="Wingdings" pitchFamily="2" charset="2"/>
              <a:buChar char="Ø"/>
            </a:pPr>
            <a:endParaRPr lang="ru-RU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214290"/>
            <a:ext cx="8715436" cy="642942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bg1">
                    <a:lumMod val="50000"/>
                  </a:schemeClr>
                </a:solidFill>
              </a:rPr>
              <a:t>В)По степени автоматизации:</a:t>
            </a:r>
          </a:p>
          <a:p>
            <a:r>
              <a:rPr lang="ru-RU" sz="4000" b="1" dirty="0" smtClean="0"/>
              <a:t>автоматическое;</a:t>
            </a:r>
          </a:p>
          <a:p>
            <a:r>
              <a:rPr lang="ru-RU" sz="4000" b="1" dirty="0" smtClean="0"/>
              <a:t>полуавтоматическое;</a:t>
            </a:r>
          </a:p>
          <a:p>
            <a:r>
              <a:rPr lang="ru-RU" sz="4000" b="1" dirty="0" smtClean="0"/>
              <a:t>с ручным управлением;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Г)По виду используемой энергии:</a:t>
            </a:r>
          </a:p>
          <a:p>
            <a:r>
              <a:rPr lang="ru-RU" sz="4000" b="1" dirty="0" smtClean="0"/>
              <a:t>электрическое;</a:t>
            </a:r>
          </a:p>
          <a:p>
            <a:r>
              <a:rPr lang="ru-RU" sz="4000" b="1" dirty="0" smtClean="0"/>
              <a:t>на твердом, жидком и газообразном топливе;</a:t>
            </a:r>
          </a:p>
          <a:p>
            <a:pPr>
              <a:buNone/>
            </a:pPr>
            <a:r>
              <a:rPr lang="ru-RU" sz="4000" b="1" dirty="0" smtClean="0"/>
              <a:t>     ручной привод; комбинированный.</a:t>
            </a:r>
          </a:p>
          <a:p>
            <a:pPr>
              <a:buNone/>
            </a:pPr>
            <a:r>
              <a:rPr lang="ru-RU" sz="4000" b="1" dirty="0" smtClean="0"/>
              <a:t> Д) </a:t>
            </a:r>
            <a:r>
              <a:rPr lang="ru-RU" sz="4000" b="1" dirty="0" smtClean="0">
                <a:solidFill>
                  <a:schemeClr val="bg1"/>
                </a:solidFill>
              </a:rPr>
              <a:t>по степени универсальности:</a:t>
            </a:r>
          </a:p>
          <a:p>
            <a:pPr lvl="0"/>
            <a:r>
              <a:rPr lang="ru-RU" sz="4000" b="1" dirty="0" smtClean="0">
                <a:solidFill>
                  <a:srgbClr val="7030A0"/>
                </a:solidFill>
              </a:rPr>
              <a:t>оборудование специализированное </a:t>
            </a:r>
            <a:r>
              <a:rPr lang="ru-RU" sz="4000" b="1" dirty="0" smtClean="0"/>
              <a:t> для выполнения какой-либо одной операции (например, для расфасовки продукта, нарезки, размола, расчетов с покупателями);</a:t>
            </a:r>
          </a:p>
          <a:p>
            <a:pPr lvl="0"/>
            <a:r>
              <a:rPr lang="ru-RU" sz="4000" b="1" dirty="0" smtClean="0">
                <a:solidFill>
                  <a:srgbClr val="7030A0"/>
                </a:solidFill>
              </a:rPr>
              <a:t>универсальное </a:t>
            </a:r>
            <a:r>
              <a:rPr lang="ru-RU" sz="4000" b="1" dirty="0" smtClean="0"/>
              <a:t>возможно проведение ряда операций (например, взвешивание товара, определение его стоимости, выдача чека, упаковка и т.п.).</a:t>
            </a:r>
          </a:p>
          <a:p>
            <a:pPr>
              <a:buNone/>
            </a:pPr>
            <a:r>
              <a:rPr lang="ru-RU" sz="4000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142852"/>
            <a:ext cx="8643998" cy="650085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2. Понятие о машине. </a:t>
            </a:r>
          </a:p>
          <a:p>
            <a:pPr>
              <a:buNone/>
            </a:pPr>
            <a:r>
              <a:rPr lang="ru-RU" sz="4000" b="1" dirty="0" smtClean="0"/>
              <a:t>«</a:t>
            </a:r>
            <a:r>
              <a:rPr lang="ru-RU" sz="4000" b="1" dirty="0" smtClean="0">
                <a:solidFill>
                  <a:srgbClr val="7030A0"/>
                </a:solidFill>
              </a:rPr>
              <a:t>Машина</a:t>
            </a:r>
            <a:r>
              <a:rPr lang="ru-RU" sz="4000" b="1" dirty="0" smtClean="0"/>
              <a:t> — есть устройство, созданное человеком в целях облегчения физического и умственного труда, увеличения его производительности путем полной или частичной замены человека».</a:t>
            </a:r>
            <a:r>
              <a:rPr lang="ru-RU" sz="2800" dirty="0" smtClean="0"/>
              <a:t> </a:t>
            </a:r>
          </a:p>
          <a:p>
            <a:pPr>
              <a:buNone/>
            </a:pPr>
            <a:r>
              <a:rPr lang="ru-RU" sz="2800" dirty="0" smtClean="0"/>
              <a:t>В современном представлении </a:t>
            </a:r>
            <a:r>
              <a:rPr lang="ru-RU" sz="4000" b="1" dirty="0" smtClean="0">
                <a:solidFill>
                  <a:schemeClr val="bg1"/>
                </a:solidFill>
              </a:rPr>
              <a:t>машина</a:t>
            </a:r>
            <a:r>
              <a:rPr lang="ru-RU" sz="4000" b="1" dirty="0" smtClean="0"/>
              <a:t> – это устройство, выполняющее механические или иные движения для преобразования энергии, материалов и информации в целях замены или облегчения физического труда человека.</a:t>
            </a:r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1766</TotalTime>
  <Words>264</Words>
  <PresentationFormat>Экран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ОБЩИЕ СВЕДЕНИЯ О МЕХАНИЧЕСКОМ ОБОРУДОВАНИИ. </vt:lpstr>
      <vt:lpstr>План: 1. Классификация торгово-технологического    оборудования. 2.  Понятие о машине.   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марина владимировна</cp:lastModifiedBy>
  <cp:revision>166</cp:revision>
  <dcterms:modified xsi:type="dcterms:W3CDTF">2015-04-27T06:28:59Z</dcterms:modified>
</cp:coreProperties>
</file>