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E41756-A59E-4313-9F87-8448A1C19CD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BADF3C-B1F5-4E85-AD09-ED2E7D77E80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Мотив сумерек в стихотворении Ф. И. Тютчева «Сумерки» и цикле стихотворений И. Ф. Анненского «Трилистник </a:t>
            </a:r>
            <a:r>
              <a:rPr lang="ru-RU" sz="4000" dirty="0" smtClean="0"/>
              <a:t>сумеречный»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929066"/>
            <a:ext cx="7854696" cy="235745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Государственное общеобразовательное бюджетное учреждение лицей № 369 Красносельского района</a:t>
            </a:r>
          </a:p>
          <a:p>
            <a:endParaRPr lang="ru-RU" dirty="0" smtClean="0"/>
          </a:p>
          <a:p>
            <a:r>
              <a:rPr lang="ru-RU" dirty="0" smtClean="0"/>
              <a:t>Работа ученицы 10 класса Сергейчук Елены</a:t>
            </a:r>
          </a:p>
          <a:p>
            <a:r>
              <a:rPr lang="ru-RU" dirty="0" smtClean="0"/>
              <a:t>Научный руководитель – учитель высшей категории Ганькина Наталья Леонидовна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85728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Исследовательская работа по литературе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</a:t>
            </a:r>
            <a:r>
              <a:rPr lang="ru-RU" sz="2400" dirty="0" smtClean="0"/>
              <a:t>: привлечение внимания </a:t>
            </a:r>
            <a:r>
              <a:rPr lang="ru-RU" sz="2400" dirty="0"/>
              <a:t>к классическим лирическим произведениям, наиболее полно раскрывающим тонкую, интригующую, пленительную сущность </a:t>
            </a:r>
            <a:r>
              <a:rPr lang="ru-RU" sz="2400" dirty="0" smtClean="0"/>
              <a:t>сумерек.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857365"/>
            <a:ext cx="78581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Задачи:</a:t>
            </a:r>
          </a:p>
          <a:p>
            <a:r>
              <a:rPr lang="ru-RU" sz="2000" dirty="0"/>
              <a:t>- выявить сходства и различия в описании сумрака разными авторами;</a:t>
            </a:r>
          </a:p>
          <a:p>
            <a:r>
              <a:rPr lang="ru-RU" sz="2000" dirty="0"/>
              <a:t>- проследить развитие мотива сумерек в произведениях выбранных авторов;</a:t>
            </a:r>
          </a:p>
          <a:p>
            <a:r>
              <a:rPr lang="ru-RU" sz="2000" dirty="0" smtClean="0"/>
              <a:t>- </a:t>
            </a:r>
            <a:r>
              <a:rPr lang="ru-RU" sz="2000" dirty="0"/>
              <a:t>разобраться в устройстве, законах и порядках сумеречного пространства;</a:t>
            </a:r>
          </a:p>
          <a:p>
            <a:r>
              <a:rPr lang="ru-RU" sz="2000" dirty="0"/>
              <a:t>- проследить влияние потустороннего мира на человека;</a:t>
            </a:r>
          </a:p>
          <a:p>
            <a:r>
              <a:rPr lang="ru-RU" sz="2000" dirty="0"/>
              <a:t>- найти в окружающей нас привычной действительности «следы» ирреального мира: переходные пространства, предметы, сопутствующие сумраку  и разрушающие его, характерные для сумеречного цвета;</a:t>
            </a:r>
          </a:p>
          <a:p>
            <a:r>
              <a:rPr lang="ru-RU" sz="2000" dirty="0"/>
              <a:t>- определить свойства сумерек и черты обращающихся к нему  людей.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735811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Причины, </a:t>
            </a:r>
            <a:r>
              <a:rPr lang="ru-RU" sz="2400" dirty="0" smtClean="0"/>
              <a:t>побудившие меня написать данную исследовательскую работу:</a:t>
            </a:r>
            <a:endParaRPr lang="ru-RU" sz="2400" dirty="0"/>
          </a:p>
          <a:p>
            <a:r>
              <a:rPr lang="ru-RU" sz="2000" dirty="0"/>
              <a:t>- оба автора, Ф.И. Тютчев и И.Ф.Анненский,  – одни из моих любимых поэтов;</a:t>
            </a:r>
          </a:p>
          <a:p>
            <a:r>
              <a:rPr lang="ru-RU" sz="2000" dirty="0"/>
              <a:t>- желание «заглянуть» за грань, разделяющую наш мир и потусторонний, и познать возможности сумрака;</a:t>
            </a:r>
          </a:p>
          <a:p>
            <a:r>
              <a:rPr lang="ru-RU" sz="2000" dirty="0"/>
              <a:t>- стремление понять причины живого интереса молодёжи к данной тематике.</a:t>
            </a:r>
          </a:p>
          <a:p>
            <a:endParaRPr lang="ru-RU" dirty="0"/>
          </a:p>
        </p:txBody>
      </p:sp>
      <p:pic>
        <p:nvPicPr>
          <p:cNvPr id="3" name="Рисунок 2" descr="Fyodor_Tyutch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984500"/>
            <a:ext cx="3175000" cy="3873500"/>
          </a:xfrm>
          <a:prstGeom prst="rect">
            <a:avLst/>
          </a:prstGeom>
        </p:spPr>
      </p:pic>
      <p:pic>
        <p:nvPicPr>
          <p:cNvPr id="4" name="Рисунок 3" descr="annenskij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000372"/>
            <a:ext cx="3000396" cy="38576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600076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Ф. Тютчев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(1803-1873)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600076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И. Анненский (1855-1909)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571612"/>
            <a:ext cx="7715304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9000"/>
              </a:spcAft>
            </a:pPr>
            <a:r>
              <a:rPr lang="ru-RU" sz="2400" dirty="0" smtClean="0"/>
              <a:t>Для разбора и сравнительного анализа текстов были выбраны следующие </a:t>
            </a:r>
            <a:r>
              <a:rPr lang="ru-RU" sz="2400" b="1" dirty="0" smtClean="0"/>
              <a:t>уровни</a:t>
            </a:r>
            <a:r>
              <a:rPr lang="ru-RU" sz="2400" dirty="0" smtClean="0"/>
              <a:t>:</a:t>
            </a:r>
          </a:p>
          <a:p>
            <a:pPr marL="457200" indent="-457200">
              <a:buAutoNum type="arabicPeriod"/>
            </a:pPr>
            <a:r>
              <a:rPr lang="ru-RU" sz="2400" i="1" dirty="0" smtClean="0"/>
              <a:t>Анализ пространства</a:t>
            </a:r>
          </a:p>
          <a:p>
            <a:pPr marL="457200" indent="-457200">
              <a:buAutoNum type="arabicPeriod"/>
            </a:pPr>
            <a:r>
              <a:rPr lang="ru-RU" sz="2400" i="1" dirty="0" smtClean="0"/>
              <a:t>Лирический герой</a:t>
            </a:r>
          </a:p>
          <a:p>
            <a:pPr marL="457200" indent="-457200">
              <a:buAutoNum type="arabicPeriod"/>
            </a:pPr>
            <a:r>
              <a:rPr lang="ru-RU" sz="2400" i="1" dirty="0" smtClean="0"/>
              <a:t>Тропы и фигуры речи</a:t>
            </a:r>
          </a:p>
          <a:p>
            <a:pPr marL="457200" indent="-457200">
              <a:buAutoNum type="arabicPeriod"/>
            </a:pPr>
            <a:r>
              <a:rPr lang="ru-RU" sz="2400" i="1" dirty="0" smtClean="0"/>
              <a:t>Символика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32" cy="6931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830"/>
                <a:gridCol w="1615195"/>
                <a:gridCol w="2071702"/>
                <a:gridCol w="1714512"/>
                <a:gridCol w="1928793"/>
              </a:tblGrid>
              <a:tr h="9877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«Сумерки»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Ф.И.Тютчев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«Свечку внесли»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И.Ф.Анненский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«Сиреневая мгла»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И.Анненский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«Тоска мимолётности»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И.Анненский</a:t>
                      </a:r>
                      <a:endParaRPr lang="ru-RU" sz="1200" dirty="0"/>
                    </a:p>
                  </a:txBody>
                  <a:tcPr/>
                </a:tc>
              </a:tr>
              <a:tr h="15125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Пространство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Природное; основные «спутники» жизни (звук, цвет, движенье) исчезают; происходит слияние теней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Дом; происходит слияние теней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Снежная улица; окно; угол у печки; омут с синеющим тонким льдом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Балкон; полнолуние; распахнутые окна; тоскливо-белые стены; чёрные облака</a:t>
                      </a:r>
                      <a:endParaRPr lang="ru-RU" sz="1200" dirty="0"/>
                    </a:p>
                  </a:txBody>
                  <a:tcPr/>
                </a:tc>
              </a:tr>
              <a:tr h="123640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Лирический герой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Просит об уничтожении собственного сознания и чувств; стихотворение звучит как своеобразная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мантра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Разделён с сумраком из-за вмешательства новой силы, противостоящей сумраку (свечка)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Познание тоски мглы избавляет лирического героя от собственной внутренней боли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Отказывается от иллюзий; познал непростой мир, реальный, и ищет в сумраке утешения</a:t>
                      </a:r>
                      <a:endParaRPr lang="ru-RU" sz="1200" dirty="0"/>
                    </a:p>
                  </a:txBody>
                  <a:tcPr/>
                </a:tc>
              </a:tr>
              <a:tr h="9877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Образ сумрака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«Час тоски невыразимой»;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Сумрак-мать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«Такая минута…»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«Там часочек погощу я…»;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Мгла -возлюбленная (аналогия со «Снежной королевой»)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«Вечернее мгновенье»; обладает качествами мечты – робостью и летучестью</a:t>
                      </a:r>
                      <a:endParaRPr lang="ru-RU" sz="1200" dirty="0"/>
                    </a:p>
                  </a:txBody>
                  <a:tcPr/>
                </a:tc>
              </a:tr>
              <a:tr h="63634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Цветовая гамма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Сизые тени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Голубое</a:t>
                      </a:r>
                      <a:r>
                        <a:rPr lang="ru-RU" sz="1200" baseline="0" dirty="0" smtClean="0"/>
                        <a:t> пламя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Белый снег, сиреневая мгла, синий лёд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Жёлтая луна; белые стены; чёрные облака;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розовый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закат</a:t>
                      </a:r>
                      <a:endParaRPr lang="ru-RU" sz="1200" dirty="0"/>
                    </a:p>
                  </a:txBody>
                  <a:tcPr/>
                </a:tc>
              </a:tr>
              <a:tr h="9877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Субъекты</a:t>
                      </a:r>
                      <a:r>
                        <a:rPr lang="en-US" b="1" dirty="0" smtClean="0"/>
                        <a:t>/</a:t>
                      </a:r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объекты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Мотылёк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Двойник лирического героя; свеча; тени и тот, кто «заставляет слушать» – проводники между двумя мирами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Луна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429684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9000"/>
              </a:spcAft>
            </a:pPr>
            <a:r>
              <a:rPr lang="ru-RU" sz="2400" b="1" dirty="0"/>
              <a:t>В результате </a:t>
            </a:r>
            <a:r>
              <a:rPr lang="ru-RU" sz="2400" dirty="0" smtClean="0"/>
              <a:t>проделанной работы были </a:t>
            </a:r>
            <a:r>
              <a:rPr lang="ru-RU" sz="2400" dirty="0"/>
              <a:t>выявлены следующие сходства сумрака в произведениях Тютчева и Анненского:</a:t>
            </a:r>
          </a:p>
          <a:p>
            <a:r>
              <a:rPr lang="ru-RU" sz="2000" dirty="0"/>
              <a:t>- обладает способностью проникать в любое пространство и воздействовать на него;</a:t>
            </a:r>
          </a:p>
          <a:p>
            <a:r>
              <a:rPr lang="ru-RU" sz="2000" dirty="0"/>
              <a:t>- его текучая, изменчивая сущность представляет собой единение теней;</a:t>
            </a:r>
          </a:p>
          <a:p>
            <a:r>
              <a:rPr lang="ru-RU" sz="2000" dirty="0"/>
              <a:t>- является лишь коротким мигом между днём и ночью;</a:t>
            </a:r>
          </a:p>
          <a:p>
            <a:r>
              <a:rPr lang="ru-RU" sz="2000" dirty="0"/>
              <a:t>- обладает способностью врачевать души;</a:t>
            </a:r>
          </a:p>
          <a:p>
            <a:r>
              <a:rPr lang="ru-RU" sz="2000" dirty="0"/>
              <a:t>- обладает способностью вводить человека в своеобразный транс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28604"/>
            <a:ext cx="8429684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9000"/>
              </a:spcAft>
            </a:pPr>
            <a:r>
              <a:rPr lang="ru-RU" sz="2400" b="1" dirty="0" smtClean="0"/>
              <a:t>Различия</a:t>
            </a:r>
            <a:r>
              <a:rPr lang="ru-RU" sz="2400" dirty="0" smtClean="0"/>
              <a:t> </a:t>
            </a:r>
            <a:r>
              <a:rPr lang="ru-RU" sz="2400" dirty="0"/>
              <a:t>в том, как авторы видят сумрак:</a:t>
            </a:r>
          </a:p>
          <a:p>
            <a:r>
              <a:rPr lang="ru-RU" sz="2000" dirty="0"/>
              <a:t>- в стихотворениях Анненского происходит смена цветовой гаммы, в то время как у Тютчева </a:t>
            </a:r>
            <a:r>
              <a:rPr lang="ru-RU" sz="2000" i="1" dirty="0"/>
              <a:t>цвет</a:t>
            </a:r>
            <a:r>
              <a:rPr lang="ru-RU" sz="2000" dirty="0"/>
              <a:t> просто </a:t>
            </a:r>
            <a:r>
              <a:rPr lang="ru-RU" sz="2000" i="1" dirty="0"/>
              <a:t>уснул</a:t>
            </a:r>
            <a:r>
              <a:rPr lang="ru-RU" sz="2000" dirty="0"/>
              <a:t>;</a:t>
            </a:r>
          </a:p>
          <a:p>
            <a:r>
              <a:rPr lang="ru-RU" sz="2000" dirty="0"/>
              <a:t>- сумрак, по Ф. Тютчеву, имеет запах - благовонный. У И. Анненского мы не встречаем ничего подобного;</a:t>
            </a:r>
          </a:p>
          <a:p>
            <a:r>
              <a:rPr lang="ru-RU" sz="2000" dirty="0"/>
              <a:t>- двойнику души лирического героя Ф. И.Тютчева - мотыльку - удаётся гармонично взаимодействовать с сумраком. В стихотворении же И. Ф. Анненского обнаруживается иллюзорность гармонии сумеречного пространства. А очевидным это становится  в тот момент, когда «свечку внесли». Таким образом, лирический герой И. Анненского достичь гармонии, в отличие от героя Ф. Тютчева, так и не смог;</a:t>
            </a:r>
          </a:p>
          <a:p>
            <a:r>
              <a:rPr lang="ru-RU" sz="2000" dirty="0"/>
              <a:t>- благодаря текстам  И.Анненского мы понимаем, что, несмотря на целебные свойства, мгла опасна для человека;</a:t>
            </a:r>
          </a:p>
          <a:p>
            <a:r>
              <a:rPr lang="ru-RU" sz="2000" dirty="0"/>
              <a:t>- для героя Тютчева мгла – мать, для героя Анненского – возлюбленная.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01122" cy="6622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7000"/>
              </a:spcAft>
            </a:pPr>
            <a:r>
              <a:rPr lang="ru-RU" sz="2800" b="1" dirty="0"/>
              <a:t>Заключение</a:t>
            </a:r>
            <a:endParaRPr lang="ru-RU" sz="2800" dirty="0"/>
          </a:p>
          <a:p>
            <a:pPr marL="342900" indent="-342900">
              <a:buAutoNum type="arabicPeriod"/>
            </a:pPr>
            <a:r>
              <a:rPr lang="ru-RU" sz="2000" b="1" dirty="0" smtClean="0"/>
              <a:t>С</a:t>
            </a:r>
            <a:r>
              <a:rPr lang="ru-RU" sz="2000" dirty="0" smtClean="0"/>
              <a:t>умрак </a:t>
            </a:r>
            <a:r>
              <a:rPr lang="ru-RU" sz="2000" dirty="0"/>
              <a:t>- переходное пространство, связующее пространства мёртвых и живых. Проникнув в самую его суть, Ф. Тютчев попытался узнать, что ждёт человека после </a:t>
            </a:r>
            <a:r>
              <a:rPr lang="ru-RU" sz="2000" dirty="0" smtClean="0"/>
              <a:t>смерти.</a:t>
            </a:r>
          </a:p>
          <a:p>
            <a:pPr marL="342900" indent="-342900">
              <a:buAutoNum type="arabicPeriod"/>
            </a:pPr>
            <a:r>
              <a:rPr lang="ru-RU" sz="2000" b="1" dirty="0"/>
              <a:t>С</a:t>
            </a:r>
            <a:r>
              <a:rPr lang="ru-RU" sz="2000" dirty="0" smtClean="0"/>
              <a:t>умрак </a:t>
            </a:r>
            <a:r>
              <a:rPr lang="ru-RU" sz="2000" dirty="0"/>
              <a:t>способен вместить в себя целую жизнь - всё, что было, всё, что будет. В часе земного сумеречного времени скрыто грядущее, видно </a:t>
            </a:r>
            <a:r>
              <a:rPr lang="ru-RU" sz="2000" dirty="0" smtClean="0"/>
              <a:t>прошлое.</a:t>
            </a:r>
          </a:p>
          <a:p>
            <a:pPr marL="342900" indent="-342900">
              <a:buAutoNum type="arabicPeriod"/>
            </a:pPr>
            <a:r>
              <a:rPr lang="ru-RU" sz="2000" b="1" dirty="0"/>
              <a:t>Л</a:t>
            </a:r>
            <a:r>
              <a:rPr lang="ru-RU" sz="2000" dirty="0" smtClean="0"/>
              <a:t>ирические </a:t>
            </a:r>
            <a:r>
              <a:rPr lang="ru-RU" sz="2000" dirty="0"/>
              <a:t>герои обращались к </a:t>
            </a:r>
            <a:r>
              <a:rPr lang="ru-RU" sz="2000" i="1" dirty="0"/>
              <a:t>иной среде</a:t>
            </a:r>
            <a:r>
              <a:rPr lang="ru-RU" sz="2000" dirty="0"/>
              <a:t> за исцелением. Неудовлетворённость обыденностью, жажда гармонии, слияния с первозданным Хаосом движет </a:t>
            </a:r>
            <a:r>
              <a:rPr lang="ru-RU" sz="2000" dirty="0" smtClean="0"/>
              <a:t>ими.</a:t>
            </a:r>
          </a:p>
          <a:p>
            <a:pPr marL="342900" indent="-342900">
              <a:buAutoNum type="arabicPeriod"/>
            </a:pPr>
            <a:r>
              <a:rPr lang="ru-RU" sz="2000" b="1" dirty="0"/>
              <a:t>О</a:t>
            </a:r>
            <a:r>
              <a:rPr lang="ru-RU" sz="2000" dirty="0" smtClean="0"/>
              <a:t>ба </a:t>
            </a:r>
            <a:r>
              <a:rPr lang="ru-RU" sz="2000" dirty="0"/>
              <a:t>героя благоговеют перед мглой, она манит их, завораживает. Анненский даже выделяет черты тех, кто стремится к слиянию с сумраком: это люди, неспособные жить будничной, размеренной жизнью, она не может  их удовлетворить, потому что им нужно </a:t>
            </a:r>
            <a:r>
              <a:rPr lang="ru-RU" sz="2000" dirty="0" smtClean="0"/>
              <a:t>иное.</a:t>
            </a:r>
          </a:p>
          <a:p>
            <a:pPr marL="342900" indent="-342900">
              <a:buAutoNum type="arabicPeriod"/>
            </a:pPr>
            <a:r>
              <a:rPr lang="ru-RU" sz="2000" b="1" dirty="0"/>
              <a:t>П</a:t>
            </a:r>
            <a:r>
              <a:rPr lang="ru-RU" sz="2000" dirty="0" smtClean="0"/>
              <a:t>уть </a:t>
            </a:r>
            <a:r>
              <a:rPr lang="ru-RU" sz="2000" dirty="0"/>
              <a:t>к желанным покою и воле лежит для обоих героев через полное отторжение собственного "я" и отрицание столь развитого у человека чувства собственной индивидуальности.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825</Words>
  <Application>Microsoft Office PowerPoint</Application>
  <PresentationFormat>Экран (4:3)</PresentationFormat>
  <Paragraphs>80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Мотив сумерек в стихотворении Ф. И. Тютчева «Сумерки» и цикле стихотворений И. Ф. Анненского «Трилистник сумеречный»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7</cp:revision>
  <dcterms:created xsi:type="dcterms:W3CDTF">2013-03-15T12:44:45Z</dcterms:created>
  <dcterms:modified xsi:type="dcterms:W3CDTF">2013-03-15T13:53:46Z</dcterms:modified>
</cp:coreProperties>
</file>