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DA8E20-3D43-4194-A71D-5913DDB480DA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802A1F-35A2-4CF8-9E23-B7EBB5647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463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F9455F-AAFB-4524-A549-6FDA72530423}" type="slidenum">
              <a:rPr lang="ru-RU"/>
              <a:pPr/>
              <a:t>4</a:t>
            </a:fld>
            <a:endParaRPr lang="ru-RU"/>
          </a:p>
        </p:txBody>
      </p:sp>
      <p:sp>
        <p:nvSpPr>
          <p:cNvPr id="3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Примеры №1317 (б, в) – учащиеся  решают  у  доски  с  фронтальным  объяснением  или  самостоятельно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A76469-74CD-4E18-8142-9D797CBF52FB}" type="slidenum">
              <a:rPr lang="ru-RU"/>
              <a:pPr/>
              <a:t>10</a:t>
            </a:fld>
            <a:endParaRPr lang="ru-RU"/>
          </a:p>
        </p:txBody>
      </p:sp>
      <p:sp>
        <p:nvSpPr>
          <p:cNvPr id="31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Уравнения  №1318 (б, г) – решаются  учащимися  у  доски или  самостоятельно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9C48-A680-4445-9323-0734094251B8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2AD6-C3C8-497F-8C56-1DDDA084C5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9C48-A680-4445-9323-0734094251B8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2AD6-C3C8-497F-8C56-1DDDA084C5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9C48-A680-4445-9323-0734094251B8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2AD6-C3C8-497F-8C56-1DDDA084C50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9C48-A680-4445-9323-0734094251B8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2AD6-C3C8-497F-8C56-1DDDA084C50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9C48-A680-4445-9323-0734094251B8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2AD6-C3C8-497F-8C56-1DDDA084C5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9C48-A680-4445-9323-0734094251B8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2AD6-C3C8-497F-8C56-1DDDA084C50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9C48-A680-4445-9323-0734094251B8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2AD6-C3C8-497F-8C56-1DDDA084C5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9C48-A680-4445-9323-0734094251B8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2AD6-C3C8-497F-8C56-1DDDA084C5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9C48-A680-4445-9323-0734094251B8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2AD6-C3C8-497F-8C56-1DDDA084C5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9C48-A680-4445-9323-0734094251B8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2AD6-C3C8-497F-8C56-1DDDA084C50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E9C48-A680-4445-9323-0734094251B8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422AD6-C3C8-497F-8C56-1DDDA084C50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0EE9C48-A680-4445-9323-0734094251B8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F422AD6-C3C8-497F-8C56-1DDDA084C50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karmanform.ucoz.ru/6_klass/1-resh_ur.rar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178010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Решение уравнений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sz="2000" dirty="0" smtClean="0"/>
              <a:t>урок 3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780928"/>
            <a:ext cx="6400800" cy="1473200"/>
          </a:xfr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b="1" dirty="0" smtClean="0"/>
              <a:t>Математика</a:t>
            </a:r>
            <a:br>
              <a:rPr lang="ru-RU" sz="2400" b="1" dirty="0" smtClean="0"/>
            </a:br>
            <a:r>
              <a:rPr lang="ru-RU" sz="2400" b="1" dirty="0" smtClean="0"/>
              <a:t> 6 класс</a:t>
            </a:r>
          </a:p>
          <a:p>
            <a:endParaRPr lang="ru-RU" sz="2400" b="1" dirty="0"/>
          </a:p>
          <a:p>
            <a:endParaRPr lang="ru-RU" sz="2400" b="1" dirty="0" smtClean="0"/>
          </a:p>
          <a:p>
            <a:r>
              <a:rPr lang="ru-RU" sz="2400" dirty="0" smtClean="0"/>
              <a:t>МОУ </a:t>
            </a:r>
            <a:r>
              <a:rPr lang="ru-RU" sz="2400" dirty="0" err="1" smtClean="0"/>
              <a:t>Кебанъёльская</a:t>
            </a:r>
            <a:r>
              <a:rPr lang="ru-RU" sz="2400" dirty="0" smtClean="0"/>
              <a:t> СОШ</a:t>
            </a:r>
          </a:p>
          <a:p>
            <a:r>
              <a:rPr lang="ru-RU" sz="2400" dirty="0" smtClean="0"/>
              <a:t>Учитель Борзова Мария Семёновна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3714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CRCTR06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188913"/>
            <a:ext cx="1673225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250825" y="333375"/>
            <a:ext cx="6553200" cy="1366838"/>
          </a:xfrm>
          <a:prstGeom prst="wedgeRoundRectCallout">
            <a:avLst>
              <a:gd name="adj1" fmla="val 57630"/>
              <a:gd name="adj2" fmla="val -9699"/>
              <a:gd name="adj3" fmla="val 16667"/>
            </a:avLst>
          </a:prstGeom>
          <a:gradFill rotWithShape="1">
            <a:gsLst>
              <a:gs pos="0">
                <a:srgbClr val="FFFF99"/>
              </a:gs>
              <a:gs pos="100000">
                <a:srgbClr val="FFFF99">
                  <a:gamma/>
                  <a:tint val="0"/>
                  <a:invGamma/>
                </a:srgbClr>
              </a:gs>
            </a:gsLst>
            <a:lin ang="2700000" scaled="1"/>
          </a:gradFill>
          <a:ln w="9525">
            <a:solidFill>
              <a:srgbClr val="FFCC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Как упростить решение такого уравнения?</a:t>
            </a:r>
            <a:endParaRPr lang="ru-RU" sz="2800" b="1" i="1" dirty="0">
              <a:latin typeface="Georgia" pitchFamily="18" charset="0"/>
            </a:endParaRPr>
          </a:p>
        </p:txBody>
      </p:sp>
      <p:sp>
        <p:nvSpPr>
          <p:cNvPr id="29703" name="WordArt 7"/>
          <p:cNvSpPr>
            <a:spLocks noChangeArrowheads="1" noChangeShapeType="1" noTextEdit="1"/>
          </p:cNvSpPr>
          <p:nvPr/>
        </p:nvSpPr>
        <p:spPr bwMode="auto">
          <a:xfrm>
            <a:off x="468313" y="2924175"/>
            <a:ext cx="5903912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-40(-7х + 5) = -1600</a:t>
            </a:r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6877050" y="2781300"/>
            <a:ext cx="0" cy="792163"/>
          </a:xfrm>
          <a:prstGeom prst="line">
            <a:avLst/>
          </a:prstGeom>
          <a:noFill/>
          <a:ln w="539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5" name="WordArt 9"/>
          <p:cNvSpPr>
            <a:spLocks noChangeArrowheads="1" noChangeShapeType="1" noTextEdit="1"/>
          </p:cNvSpPr>
          <p:nvPr/>
        </p:nvSpPr>
        <p:spPr bwMode="auto">
          <a:xfrm>
            <a:off x="7164388" y="2852738"/>
            <a:ext cx="12954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: -40</a:t>
            </a:r>
          </a:p>
        </p:txBody>
      </p:sp>
      <p:sp>
        <p:nvSpPr>
          <p:cNvPr id="29706" name="WordArt 10"/>
          <p:cNvSpPr>
            <a:spLocks noChangeArrowheads="1" noChangeShapeType="1" noTextEdit="1"/>
          </p:cNvSpPr>
          <p:nvPr/>
        </p:nvSpPr>
        <p:spPr bwMode="auto">
          <a:xfrm>
            <a:off x="468313" y="3789363"/>
            <a:ext cx="345598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-7х + 5 = 40</a:t>
            </a:r>
          </a:p>
        </p:txBody>
      </p:sp>
      <p:sp>
        <p:nvSpPr>
          <p:cNvPr id="29707" name="WordArt 11"/>
          <p:cNvSpPr>
            <a:spLocks noChangeArrowheads="1" noChangeShapeType="1" noTextEdit="1"/>
          </p:cNvSpPr>
          <p:nvPr/>
        </p:nvSpPr>
        <p:spPr bwMode="auto">
          <a:xfrm>
            <a:off x="468313" y="4581525"/>
            <a:ext cx="3455987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-7х = 40 - 5</a:t>
            </a:r>
          </a:p>
        </p:txBody>
      </p:sp>
      <p:sp>
        <p:nvSpPr>
          <p:cNvPr id="29708" name="WordArt 12"/>
          <p:cNvSpPr>
            <a:spLocks noChangeArrowheads="1" noChangeShapeType="1" noTextEdit="1"/>
          </p:cNvSpPr>
          <p:nvPr/>
        </p:nvSpPr>
        <p:spPr bwMode="auto">
          <a:xfrm>
            <a:off x="468313" y="5516563"/>
            <a:ext cx="2232025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-7х = 35</a:t>
            </a:r>
          </a:p>
        </p:txBody>
      </p:sp>
      <p:sp>
        <p:nvSpPr>
          <p:cNvPr id="29709" name="WordArt 13"/>
          <p:cNvSpPr>
            <a:spLocks noChangeArrowheads="1" noChangeShapeType="1" noTextEdit="1"/>
          </p:cNvSpPr>
          <p:nvPr/>
        </p:nvSpPr>
        <p:spPr bwMode="auto">
          <a:xfrm>
            <a:off x="3492500" y="5373688"/>
            <a:ext cx="1728788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 = -5</a:t>
            </a:r>
          </a:p>
        </p:txBody>
      </p:sp>
      <p:sp>
        <p:nvSpPr>
          <p:cNvPr id="29710" name="Rectangle 14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1979712" y="6177146"/>
            <a:ext cx="6624736" cy="503238"/>
          </a:xfrm>
          <a:prstGeom prst="rect">
            <a:avLst/>
          </a:prstGeom>
          <a:solidFill>
            <a:srgbClr val="CCFFCC"/>
          </a:solidFill>
          <a:ln w="9525">
            <a:solidFill>
              <a:srgbClr val="CCFF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800" b="1" i="1" dirty="0" smtClean="0">
                <a:latin typeface="Georgia" pitchFamily="18" charset="0"/>
              </a:rPr>
              <a:t>Домашнее задание: №1148, 1156</a:t>
            </a:r>
            <a:endParaRPr lang="ru-RU" sz="28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104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nimBg="1"/>
      <p:bldP spid="29703" grpId="0" animBg="1"/>
      <p:bldP spid="29704" grpId="0" animBg="1"/>
      <p:bldP spid="29705" grpId="0" animBg="1"/>
      <p:bldP spid="29706" grpId="0" animBg="1"/>
      <p:bldP spid="29707" grpId="0" animBg="1"/>
      <p:bldP spid="29708" grpId="0" animBg="1"/>
      <p:bldP spid="29709" grpId="0" animBg="1"/>
      <p:bldP spid="297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Р</a:t>
            </a:r>
            <a:r>
              <a:rPr lang="ru-RU" sz="4000" dirty="0" smtClean="0"/>
              <a:t>ефлексия</a:t>
            </a:r>
            <a:endParaRPr lang="ru-RU" sz="40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 Мне всё было понятно (нарисуй в тетради смайлик с улыбкой)</a:t>
            </a:r>
          </a:p>
          <a:p>
            <a:r>
              <a:rPr lang="ru-RU" dirty="0" smtClean="0"/>
              <a:t>2.Были моменты, когда я что-то недопонимал (смайлик  с ровным «ртом»)</a:t>
            </a:r>
          </a:p>
          <a:p>
            <a:r>
              <a:rPr lang="ru-RU" dirty="0" smtClean="0"/>
              <a:t>3.Ничего не понял (придумай свой смайлик)</a:t>
            </a:r>
          </a:p>
          <a:p>
            <a:r>
              <a:rPr lang="ru-RU" dirty="0" smtClean="0"/>
              <a:t>Пририсуй смайлику ушки, если считаешь, что ты на уроке учителя слушал внимательно</a:t>
            </a:r>
          </a:p>
          <a:p>
            <a:r>
              <a:rPr lang="ru-RU" dirty="0" smtClean="0"/>
              <a:t>Выскажи  своё пожелание учителю и товарищам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072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Использованные ресурсы: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i="1" dirty="0" smtClean="0"/>
              <a:t>1.     Решение </a:t>
            </a:r>
            <a:r>
              <a:rPr lang="ru-RU" b="1" i="1" dirty="0"/>
              <a:t>уравнений. Часть 1. (Презентация) </a:t>
            </a:r>
            <a:br>
              <a:rPr lang="ru-RU" b="1" i="1" dirty="0"/>
            </a:br>
            <a:r>
              <a:rPr lang="ru-RU" u="sng" dirty="0">
                <a:hlinkClick r:id="rId2"/>
              </a:rPr>
              <a:t>http://</a:t>
            </a:r>
            <a:r>
              <a:rPr lang="ru-RU" u="sng" dirty="0" smtClean="0">
                <a:hlinkClick r:id="rId2"/>
              </a:rPr>
              <a:t>karmanform.ucoz.ru/6_klass/1-resh_ur.rar</a:t>
            </a:r>
            <a:endParaRPr lang="ru-RU" u="sng" dirty="0" smtClean="0"/>
          </a:p>
          <a:p>
            <a:r>
              <a:rPr lang="ru-RU" u="sng" dirty="0" smtClean="0"/>
              <a:t>2. А.Г. Мерзляк,  </a:t>
            </a:r>
            <a:r>
              <a:rPr lang="ru-RU" u="sng" dirty="0" err="1" smtClean="0"/>
              <a:t>В.Б.Полонский</a:t>
            </a:r>
            <a:r>
              <a:rPr lang="ru-RU" u="sng" dirty="0" smtClean="0"/>
              <a:t>,  М.С. Якир   Математика 6класс   </a:t>
            </a:r>
            <a:r>
              <a:rPr lang="ru-RU" u="sng" dirty="0" err="1" smtClean="0"/>
              <a:t>Вентана</a:t>
            </a:r>
            <a:r>
              <a:rPr lang="ru-RU" u="sng" dirty="0" smtClean="0"/>
              <a:t> Граф  2013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830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CRCTR0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935037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2411413" y="188913"/>
            <a:ext cx="6119812" cy="576262"/>
          </a:xfrm>
          <a:prstGeom prst="wedgeRoundRectCallout">
            <a:avLst>
              <a:gd name="adj1" fmla="val -72569"/>
              <a:gd name="adj2" fmla="val 30718"/>
              <a:gd name="adj3" fmla="val 16667"/>
            </a:avLst>
          </a:prstGeom>
          <a:gradFill rotWithShape="1">
            <a:gsLst>
              <a:gs pos="0">
                <a:srgbClr val="FFCC99">
                  <a:gamma/>
                  <a:tint val="0"/>
                  <a:invGamma/>
                </a:srgbClr>
              </a:gs>
              <a:gs pos="100000">
                <a:srgbClr val="FFCC99"/>
              </a:gs>
            </a:gsLst>
            <a:lin ang="18900000" scaled="1"/>
          </a:gradFill>
          <a:ln w="9525">
            <a:solidFill>
              <a:srgbClr val="FFCC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2800" b="1" i="1">
                <a:latin typeface="Georgia" pitchFamily="18" charset="0"/>
              </a:rPr>
              <a:t>Решить уравнение:  </a:t>
            </a:r>
          </a:p>
        </p:txBody>
      </p:sp>
      <p:sp>
        <p:nvSpPr>
          <p:cNvPr id="14342" name="WordArt 6"/>
          <p:cNvSpPr>
            <a:spLocks noChangeArrowheads="1" noChangeShapeType="1" noTextEdit="1"/>
          </p:cNvSpPr>
          <p:nvPr/>
        </p:nvSpPr>
        <p:spPr bwMode="auto">
          <a:xfrm>
            <a:off x="1765300" y="1268413"/>
            <a:ext cx="720725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4х</a:t>
            </a:r>
          </a:p>
        </p:txBody>
      </p:sp>
      <p:sp>
        <p:nvSpPr>
          <p:cNvPr id="14343" name="WordArt 7"/>
          <p:cNvSpPr>
            <a:spLocks noChangeArrowheads="1" noChangeShapeType="1" noTextEdit="1"/>
          </p:cNvSpPr>
          <p:nvPr/>
        </p:nvSpPr>
        <p:spPr bwMode="auto">
          <a:xfrm>
            <a:off x="2628900" y="1341438"/>
            <a:ext cx="936625" cy="4302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- 8</a:t>
            </a:r>
          </a:p>
        </p:txBody>
      </p:sp>
      <p:sp>
        <p:nvSpPr>
          <p:cNvPr id="14344" name="WordArt 8"/>
          <p:cNvSpPr>
            <a:spLocks noChangeArrowheads="1" noChangeShapeType="1" noTextEdit="1"/>
          </p:cNvSpPr>
          <p:nvPr/>
        </p:nvSpPr>
        <p:spPr bwMode="auto">
          <a:xfrm>
            <a:off x="3708400" y="1341438"/>
            <a:ext cx="936625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= 6</a:t>
            </a:r>
          </a:p>
        </p:txBody>
      </p:sp>
      <p:sp>
        <p:nvSpPr>
          <p:cNvPr id="14345" name="WordArt 9"/>
          <p:cNvSpPr>
            <a:spLocks noChangeArrowheads="1" noChangeShapeType="1" noTextEdit="1"/>
          </p:cNvSpPr>
          <p:nvPr/>
        </p:nvSpPr>
        <p:spPr bwMode="auto">
          <a:xfrm>
            <a:off x="4789488" y="1341438"/>
            <a:ext cx="1222375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- 3х</a:t>
            </a: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1835150" y="2060575"/>
            <a:ext cx="3960813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 i="1">
                <a:latin typeface="Georgia" pitchFamily="18" charset="0"/>
              </a:rPr>
              <a:t>Решение:</a:t>
            </a:r>
          </a:p>
        </p:txBody>
      </p:sp>
      <p:sp>
        <p:nvSpPr>
          <p:cNvPr id="14347" name="WordArt 11"/>
          <p:cNvSpPr>
            <a:spLocks noChangeArrowheads="1" noChangeShapeType="1" noTextEdit="1"/>
          </p:cNvSpPr>
          <p:nvPr/>
        </p:nvSpPr>
        <p:spPr bwMode="auto">
          <a:xfrm>
            <a:off x="1836738" y="3355975"/>
            <a:ext cx="7207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4х</a:t>
            </a:r>
          </a:p>
        </p:txBody>
      </p:sp>
      <p:sp>
        <p:nvSpPr>
          <p:cNvPr id="14348" name="WordArt 12"/>
          <p:cNvSpPr>
            <a:spLocks noChangeArrowheads="1" noChangeShapeType="1" noTextEdit="1"/>
          </p:cNvSpPr>
          <p:nvPr/>
        </p:nvSpPr>
        <p:spPr bwMode="auto">
          <a:xfrm>
            <a:off x="2700338" y="3429000"/>
            <a:ext cx="863600" cy="4302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- 8</a:t>
            </a:r>
          </a:p>
        </p:txBody>
      </p:sp>
      <p:sp>
        <p:nvSpPr>
          <p:cNvPr id="14349" name="WordArt 13"/>
          <p:cNvSpPr>
            <a:spLocks noChangeArrowheads="1" noChangeShapeType="1" noTextEdit="1"/>
          </p:cNvSpPr>
          <p:nvPr/>
        </p:nvSpPr>
        <p:spPr bwMode="auto">
          <a:xfrm>
            <a:off x="3995738" y="3429000"/>
            <a:ext cx="9366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= 6</a:t>
            </a:r>
          </a:p>
        </p:txBody>
      </p:sp>
      <p:sp>
        <p:nvSpPr>
          <p:cNvPr id="14350" name="WordArt 14"/>
          <p:cNvSpPr>
            <a:spLocks noChangeArrowheads="1" noChangeShapeType="1" noTextEdit="1"/>
          </p:cNvSpPr>
          <p:nvPr/>
        </p:nvSpPr>
        <p:spPr bwMode="auto">
          <a:xfrm>
            <a:off x="5148263" y="3429000"/>
            <a:ext cx="122237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- 3х</a:t>
            </a:r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2627313" y="3500438"/>
            <a:ext cx="360362" cy="409575"/>
          </a:xfrm>
          <a:prstGeom prst="rect">
            <a:avLst/>
          </a:prstGeom>
          <a:solidFill>
            <a:srgbClr val="FFCC99"/>
          </a:solidFill>
          <a:ln w="9525">
            <a:solidFill>
              <a:srgbClr val="FFCC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200"/>
              <a:t>+</a:t>
            </a: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5148263" y="3500438"/>
            <a:ext cx="360362" cy="409575"/>
          </a:xfrm>
          <a:prstGeom prst="rect">
            <a:avLst/>
          </a:prstGeom>
          <a:solidFill>
            <a:srgbClr val="FFCC99"/>
          </a:solidFill>
          <a:ln w="9525">
            <a:solidFill>
              <a:srgbClr val="FFCC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200"/>
              <a:t>+</a:t>
            </a:r>
          </a:p>
        </p:txBody>
      </p:sp>
      <p:sp>
        <p:nvSpPr>
          <p:cNvPr id="14353" name="WordArt 17"/>
          <p:cNvSpPr>
            <a:spLocks noChangeArrowheads="1" noChangeShapeType="1" noTextEdit="1"/>
          </p:cNvSpPr>
          <p:nvPr/>
        </p:nvSpPr>
        <p:spPr bwMode="auto">
          <a:xfrm>
            <a:off x="3203575" y="4149725"/>
            <a:ext cx="208915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7х = 14</a:t>
            </a:r>
          </a:p>
        </p:txBody>
      </p:sp>
      <p:sp>
        <p:nvSpPr>
          <p:cNvPr id="14354" name="WordArt 18"/>
          <p:cNvSpPr>
            <a:spLocks noChangeArrowheads="1" noChangeShapeType="1" noTextEdit="1"/>
          </p:cNvSpPr>
          <p:nvPr/>
        </p:nvSpPr>
        <p:spPr bwMode="auto">
          <a:xfrm>
            <a:off x="3348038" y="5013325"/>
            <a:ext cx="17272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 = 2</a:t>
            </a:r>
          </a:p>
        </p:txBody>
      </p:sp>
      <p:pic>
        <p:nvPicPr>
          <p:cNvPr id="14355" name="Picture 19" descr="CRCTR06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221163"/>
            <a:ext cx="1673225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2173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 C 0.00451 -0.01481 0.00937 -0.0669 0.02708 -0.08912 C 0.04479 -0.11134 0.08576 -0.12685 0.1066 -0.13333 C 0.12743 -0.13981 0.13524 -0.13472 0.15208 -0.12778 C 0.16892 -0.12083 0.18854 -0.11204 0.20746 -0.09097 C 0.22639 -0.06991 0.25364 -0.01644 0.26528 -0.00139 C 0.27691 0.01366 0.27465 -0.00139 0.27708 -0.00139 " pathEditMode="relative" rAng="0" ptsTypes="aaaaaaa">
                                      <p:cBhvr>
                                        <p:cTn id="72" dur="2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54" y="-6319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07407E-6 C 0.00434 0.01922 0.00868 0.03866 0.00122 0.05949 C -0.00625 0.08033 -0.02309 0.11135 -0.04479 0.12454 C -0.06649 0.13774 -0.10364 0.14121 -0.12899 0.13843 C -0.15434 0.13565 -0.17274 0.13102 -0.19705 0.10718 C -0.22135 0.08334 -0.25851 0.01829 -0.27465 -0.00509 " pathEditMode="relative" rAng="0" ptsTypes="aaaaaa">
                                      <p:cBhvr>
                                        <p:cTn id="74" dur="2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99" y="6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5" dur="1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2" grpId="0" animBg="1"/>
      <p:bldP spid="14343" grpId="0" animBg="1"/>
      <p:bldP spid="14344" grpId="0" animBg="1"/>
      <p:bldP spid="14345" grpId="0" animBg="1"/>
      <p:bldP spid="14346" grpId="0" animBg="1"/>
      <p:bldP spid="14347" grpId="0" animBg="1"/>
      <p:bldP spid="14348" grpId="0" animBg="1"/>
      <p:bldP spid="14348" grpId="1" animBg="1"/>
      <p:bldP spid="14349" grpId="0" animBg="1"/>
      <p:bldP spid="14350" grpId="0" animBg="1"/>
      <p:bldP spid="14350" grpId="1" animBg="1"/>
      <p:bldP spid="14351" grpId="0" animBg="1"/>
      <p:bldP spid="14352" grpId="0" animBg="1"/>
      <p:bldP spid="14353" grpId="0" animBg="1"/>
      <p:bldP spid="1435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CRCTR0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935037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AutoShape 5"/>
          <p:cNvSpPr>
            <a:spLocks noChangeArrowheads="1"/>
          </p:cNvSpPr>
          <p:nvPr/>
        </p:nvSpPr>
        <p:spPr bwMode="auto">
          <a:xfrm>
            <a:off x="2339975" y="188913"/>
            <a:ext cx="6624638" cy="1511300"/>
          </a:xfrm>
          <a:prstGeom prst="wedgeRoundRectCallout">
            <a:avLst>
              <a:gd name="adj1" fmla="val -69769"/>
              <a:gd name="adj2" fmla="val -19222"/>
              <a:gd name="adj3" fmla="val 16667"/>
            </a:avLst>
          </a:prstGeom>
          <a:gradFill rotWithShape="1">
            <a:gsLst>
              <a:gs pos="0">
                <a:srgbClr val="FFCC99">
                  <a:gamma/>
                  <a:tint val="0"/>
                  <a:invGamma/>
                </a:srgbClr>
              </a:gs>
              <a:gs pos="100000">
                <a:srgbClr val="FFCC99"/>
              </a:gs>
            </a:gsLst>
            <a:lin ang="18900000" scaled="1"/>
          </a:gradFill>
          <a:ln w="9525">
            <a:solidFill>
              <a:srgbClr val="FFCC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2800" b="1" i="1">
                <a:latin typeface="Georgia" pitchFamily="18" charset="0"/>
              </a:rPr>
              <a:t>Найдите  и  исправьте  ошибки  в решении  уравнения:  </a:t>
            </a:r>
          </a:p>
        </p:txBody>
      </p:sp>
      <p:sp>
        <p:nvSpPr>
          <p:cNvPr id="25606" name="WordArt 6"/>
          <p:cNvSpPr>
            <a:spLocks noChangeArrowheads="1" noChangeShapeType="1" noTextEdit="1"/>
          </p:cNvSpPr>
          <p:nvPr/>
        </p:nvSpPr>
        <p:spPr bwMode="auto">
          <a:xfrm>
            <a:off x="611188" y="2205038"/>
            <a:ext cx="4608512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5х - 8 = 4 - 8х</a:t>
            </a:r>
          </a:p>
        </p:txBody>
      </p:sp>
      <p:sp>
        <p:nvSpPr>
          <p:cNvPr id="25607" name="WordArt 7"/>
          <p:cNvSpPr>
            <a:spLocks noChangeArrowheads="1" noChangeShapeType="1" noTextEdit="1"/>
          </p:cNvSpPr>
          <p:nvPr/>
        </p:nvSpPr>
        <p:spPr bwMode="auto">
          <a:xfrm>
            <a:off x="611188" y="3068638"/>
            <a:ext cx="4608512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5х - 8х = 4 + 8</a:t>
            </a:r>
          </a:p>
        </p:txBody>
      </p:sp>
      <p:sp>
        <p:nvSpPr>
          <p:cNvPr id="25608" name="WordArt 8"/>
          <p:cNvSpPr>
            <a:spLocks noChangeArrowheads="1" noChangeShapeType="1" noTextEdit="1"/>
          </p:cNvSpPr>
          <p:nvPr/>
        </p:nvSpPr>
        <p:spPr bwMode="auto">
          <a:xfrm>
            <a:off x="539750" y="3933825"/>
            <a:ext cx="2808288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- 3х = 12</a:t>
            </a:r>
          </a:p>
        </p:txBody>
      </p:sp>
      <p:sp>
        <p:nvSpPr>
          <p:cNvPr id="25609" name="WordArt 9"/>
          <p:cNvSpPr>
            <a:spLocks noChangeArrowheads="1" noChangeShapeType="1" noTextEdit="1"/>
          </p:cNvSpPr>
          <p:nvPr/>
        </p:nvSpPr>
        <p:spPr bwMode="auto">
          <a:xfrm>
            <a:off x="827088" y="4797425"/>
            <a:ext cx="208915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 = - 4</a:t>
            </a:r>
          </a:p>
        </p:txBody>
      </p:sp>
      <p:sp>
        <p:nvSpPr>
          <p:cNvPr id="25610" name="WordArt 10"/>
          <p:cNvSpPr>
            <a:spLocks noChangeArrowheads="1" noChangeShapeType="1" noTextEdit="1"/>
          </p:cNvSpPr>
          <p:nvPr/>
        </p:nvSpPr>
        <p:spPr bwMode="auto">
          <a:xfrm>
            <a:off x="827088" y="5876925"/>
            <a:ext cx="115252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 =</a:t>
            </a:r>
          </a:p>
        </p:txBody>
      </p:sp>
      <p:pic>
        <p:nvPicPr>
          <p:cNvPr id="25611" name="Picture 11" descr="CRCTR06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941888"/>
            <a:ext cx="1673225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2" name="Freeform 12"/>
          <p:cNvSpPr>
            <a:spLocks/>
          </p:cNvSpPr>
          <p:nvPr/>
        </p:nvSpPr>
        <p:spPr bwMode="auto">
          <a:xfrm>
            <a:off x="1403350" y="3068638"/>
            <a:ext cx="617538" cy="625475"/>
          </a:xfrm>
          <a:custGeom>
            <a:avLst/>
            <a:gdLst>
              <a:gd name="T0" fmla="*/ 0 w 389"/>
              <a:gd name="T1" fmla="*/ 394 h 394"/>
              <a:gd name="T2" fmla="*/ 389 w 389"/>
              <a:gd name="T3" fmla="*/ 0 h 39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89" h="394">
                <a:moveTo>
                  <a:pt x="0" y="394"/>
                </a:moveTo>
                <a:lnTo>
                  <a:pt x="389" y="0"/>
                </a:lnTo>
              </a:path>
            </a:pathLst>
          </a:custGeom>
          <a:noFill/>
          <a:ln w="63500">
            <a:solidFill>
              <a:srgbClr val="FF0000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1476375" y="3141663"/>
            <a:ext cx="431800" cy="482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4000"/>
              <a:t>+</a:t>
            </a:r>
          </a:p>
        </p:txBody>
      </p:sp>
      <p:sp>
        <p:nvSpPr>
          <p:cNvPr id="25614" name="WordArt 14"/>
          <p:cNvSpPr>
            <a:spLocks noChangeArrowheads="1" noChangeShapeType="1" noTextEdit="1"/>
          </p:cNvSpPr>
          <p:nvPr/>
        </p:nvSpPr>
        <p:spPr bwMode="auto">
          <a:xfrm>
            <a:off x="468313" y="3933825"/>
            <a:ext cx="2808287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  13х = 12</a:t>
            </a:r>
          </a:p>
        </p:txBody>
      </p:sp>
      <p:sp>
        <p:nvSpPr>
          <p:cNvPr id="25617" name="WordArt 17"/>
          <p:cNvSpPr>
            <a:spLocks noChangeArrowheads="1" noChangeShapeType="1" noTextEdit="1"/>
          </p:cNvSpPr>
          <p:nvPr/>
        </p:nvSpPr>
        <p:spPr bwMode="auto">
          <a:xfrm>
            <a:off x="2411413" y="5445125"/>
            <a:ext cx="620712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12</a:t>
            </a:r>
          </a:p>
        </p:txBody>
      </p:sp>
      <p:sp>
        <p:nvSpPr>
          <p:cNvPr id="25618" name="WordArt 18"/>
          <p:cNvSpPr>
            <a:spLocks noChangeArrowheads="1" noChangeShapeType="1" noTextEdit="1"/>
          </p:cNvSpPr>
          <p:nvPr/>
        </p:nvSpPr>
        <p:spPr bwMode="auto">
          <a:xfrm>
            <a:off x="2241550" y="6092825"/>
            <a:ext cx="6477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13</a:t>
            </a:r>
          </a:p>
        </p:txBody>
      </p:sp>
      <p:sp>
        <p:nvSpPr>
          <p:cNvPr id="25619" name="WordArt 19"/>
          <p:cNvSpPr>
            <a:spLocks noChangeArrowheads="1" noChangeShapeType="1" noTextEdit="1"/>
          </p:cNvSpPr>
          <p:nvPr/>
        </p:nvSpPr>
        <p:spPr bwMode="auto">
          <a:xfrm>
            <a:off x="2312988" y="5948363"/>
            <a:ext cx="647700" cy="103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69968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/>
      <p:bldP spid="25606" grpId="0" animBg="1"/>
      <p:bldP spid="25607" grpId="0" animBg="1"/>
      <p:bldP spid="25608" grpId="0" animBg="1"/>
      <p:bldP spid="25608" grpId="1" animBg="1"/>
      <p:bldP spid="25609" grpId="0" animBg="1"/>
      <p:bldP spid="25609" grpId="1" animBg="1"/>
      <p:bldP spid="25610" grpId="0" animBg="1"/>
      <p:bldP spid="25612" grpId="0" animBg="1"/>
      <p:bldP spid="25613" grpId="0" animBg="1"/>
      <p:bldP spid="25614" grpId="0" animBg="1"/>
      <p:bldP spid="25617" grpId="0" animBg="1"/>
      <p:bldP spid="25618" grpId="0" animBg="1"/>
      <p:bldP spid="256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CRCTR0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935037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3810" name="Group 18"/>
          <p:cNvGrpSpPr>
            <a:grpSpLocks/>
          </p:cNvGrpSpPr>
          <p:nvPr/>
        </p:nvGrpSpPr>
        <p:grpSpPr bwMode="auto">
          <a:xfrm>
            <a:off x="971550" y="2708275"/>
            <a:ext cx="5400675" cy="1152525"/>
            <a:chOff x="1565" y="1933"/>
            <a:chExt cx="3402" cy="726"/>
          </a:xfrm>
        </p:grpSpPr>
        <p:sp>
          <p:nvSpPr>
            <p:cNvPr id="33800" name="WordArt 8"/>
            <p:cNvSpPr>
              <a:spLocks noChangeArrowheads="1" noChangeShapeType="1" noTextEdit="1"/>
            </p:cNvSpPr>
            <p:nvPr/>
          </p:nvSpPr>
          <p:spPr bwMode="auto">
            <a:xfrm>
              <a:off x="1882" y="2115"/>
              <a:ext cx="1588" cy="31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99FF66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х + 3 = </a:t>
              </a:r>
            </a:p>
          </p:txBody>
        </p:sp>
        <p:grpSp>
          <p:nvGrpSpPr>
            <p:cNvPr id="33804" name="Group 12"/>
            <p:cNvGrpSpPr>
              <a:grpSpLocks/>
            </p:cNvGrpSpPr>
            <p:nvPr/>
          </p:nvGrpSpPr>
          <p:grpSpPr bwMode="auto">
            <a:xfrm>
              <a:off x="1565" y="1933"/>
              <a:ext cx="259" cy="726"/>
              <a:chOff x="3379" y="1888"/>
              <a:chExt cx="259" cy="726"/>
            </a:xfrm>
          </p:grpSpPr>
          <p:sp>
            <p:nvSpPr>
              <p:cNvPr id="33801" name="WordArt 9"/>
              <p:cNvSpPr>
                <a:spLocks noChangeArrowheads="1" noChangeShapeType="1" noTextEdit="1"/>
              </p:cNvSpPr>
              <p:nvPr/>
            </p:nvSpPr>
            <p:spPr bwMode="auto">
              <a:xfrm>
                <a:off x="3424" y="1888"/>
                <a:ext cx="214" cy="28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i="1" kern="10">
                    <a:ln w="19050">
                      <a:solidFill>
                        <a:srgbClr val="99FF66"/>
                      </a:solidFill>
                      <a:round/>
                      <a:headEnd/>
                      <a:tailEnd/>
                    </a:ln>
                    <a:solidFill>
                      <a:srgbClr val="009900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7</a:t>
                </a:r>
              </a:p>
            </p:txBody>
          </p:sp>
          <p:sp>
            <p:nvSpPr>
              <p:cNvPr id="33802" name="WordArt 10"/>
              <p:cNvSpPr>
                <a:spLocks noChangeArrowheads="1" noChangeShapeType="1" noTextEdit="1"/>
              </p:cNvSpPr>
              <p:nvPr/>
            </p:nvSpPr>
            <p:spPr bwMode="auto">
              <a:xfrm>
                <a:off x="3379" y="2325"/>
                <a:ext cx="227" cy="28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i="1" kern="10">
                    <a:ln w="19050">
                      <a:solidFill>
                        <a:srgbClr val="99FF66"/>
                      </a:solidFill>
                      <a:round/>
                      <a:headEnd/>
                      <a:tailEnd/>
                    </a:ln>
                    <a:solidFill>
                      <a:srgbClr val="009900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9</a:t>
                </a:r>
              </a:p>
            </p:txBody>
          </p:sp>
          <p:sp>
            <p:nvSpPr>
              <p:cNvPr id="33803" name="WordArt 11"/>
              <p:cNvSpPr>
                <a:spLocks noChangeArrowheads="1" noChangeShapeType="1" noTextEdit="1"/>
              </p:cNvSpPr>
              <p:nvPr/>
            </p:nvSpPr>
            <p:spPr bwMode="auto">
              <a:xfrm>
                <a:off x="3395" y="2206"/>
                <a:ext cx="243" cy="4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i="1" kern="10">
                    <a:ln w="19050">
                      <a:solidFill>
                        <a:srgbClr val="99FF66"/>
                      </a:solidFill>
                      <a:round/>
                      <a:headEnd/>
                      <a:tailEnd/>
                    </a:ln>
                    <a:solidFill>
                      <a:srgbClr val="009900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-</a:t>
                </a:r>
              </a:p>
            </p:txBody>
          </p:sp>
        </p:grpSp>
        <p:grpSp>
          <p:nvGrpSpPr>
            <p:cNvPr id="33805" name="Group 13"/>
            <p:cNvGrpSpPr>
              <a:grpSpLocks/>
            </p:cNvGrpSpPr>
            <p:nvPr/>
          </p:nvGrpSpPr>
          <p:grpSpPr bwMode="auto">
            <a:xfrm>
              <a:off x="3515" y="1933"/>
              <a:ext cx="259" cy="726"/>
              <a:chOff x="3379" y="1888"/>
              <a:chExt cx="259" cy="726"/>
            </a:xfrm>
          </p:grpSpPr>
          <p:sp>
            <p:nvSpPr>
              <p:cNvPr id="33806" name="WordArt 14"/>
              <p:cNvSpPr>
                <a:spLocks noChangeArrowheads="1" noChangeShapeType="1" noTextEdit="1"/>
              </p:cNvSpPr>
              <p:nvPr/>
            </p:nvSpPr>
            <p:spPr bwMode="auto">
              <a:xfrm>
                <a:off x="3424" y="1888"/>
                <a:ext cx="214" cy="28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i="1" kern="10">
                    <a:ln w="19050">
                      <a:solidFill>
                        <a:srgbClr val="99FF66"/>
                      </a:solidFill>
                      <a:round/>
                      <a:headEnd/>
                      <a:tailEnd/>
                    </a:ln>
                    <a:solidFill>
                      <a:srgbClr val="009900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2</a:t>
                </a:r>
              </a:p>
            </p:txBody>
          </p:sp>
          <p:sp>
            <p:nvSpPr>
              <p:cNvPr id="33807" name="WordArt 15"/>
              <p:cNvSpPr>
                <a:spLocks noChangeArrowheads="1" noChangeShapeType="1" noTextEdit="1"/>
              </p:cNvSpPr>
              <p:nvPr/>
            </p:nvSpPr>
            <p:spPr bwMode="auto">
              <a:xfrm>
                <a:off x="3379" y="2325"/>
                <a:ext cx="227" cy="28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i="1" kern="10">
                    <a:ln w="19050">
                      <a:solidFill>
                        <a:srgbClr val="99FF66"/>
                      </a:solidFill>
                      <a:round/>
                      <a:headEnd/>
                      <a:tailEnd/>
                    </a:ln>
                    <a:solidFill>
                      <a:srgbClr val="009900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3</a:t>
                </a:r>
              </a:p>
            </p:txBody>
          </p:sp>
          <p:sp>
            <p:nvSpPr>
              <p:cNvPr id="33808" name="WordArt 16"/>
              <p:cNvSpPr>
                <a:spLocks noChangeArrowheads="1" noChangeShapeType="1" noTextEdit="1"/>
              </p:cNvSpPr>
              <p:nvPr/>
            </p:nvSpPr>
            <p:spPr bwMode="auto">
              <a:xfrm>
                <a:off x="3395" y="2206"/>
                <a:ext cx="243" cy="4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i="1" kern="10">
                    <a:ln w="19050">
                      <a:solidFill>
                        <a:srgbClr val="99FF66"/>
                      </a:solidFill>
                      <a:round/>
                      <a:headEnd/>
                      <a:tailEnd/>
                    </a:ln>
                    <a:solidFill>
                      <a:srgbClr val="009900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-</a:t>
                </a:r>
              </a:p>
            </p:txBody>
          </p:sp>
        </p:grpSp>
        <p:sp>
          <p:nvSpPr>
            <p:cNvPr id="33809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3878" y="2115"/>
              <a:ext cx="1089" cy="31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99FF66"/>
                    </a:solidFill>
                    <a:round/>
                    <a:headEnd/>
                    <a:tailEnd/>
                  </a:ln>
                  <a:solidFill>
                    <a:srgbClr val="0099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х + 5</a:t>
              </a:r>
            </a:p>
          </p:txBody>
        </p:sp>
      </p:grpSp>
      <p:sp>
        <p:nvSpPr>
          <p:cNvPr id="33811" name="Line 19"/>
          <p:cNvSpPr>
            <a:spLocks noChangeShapeType="1"/>
          </p:cNvSpPr>
          <p:nvPr/>
        </p:nvSpPr>
        <p:spPr bwMode="auto">
          <a:xfrm>
            <a:off x="6804025" y="2781300"/>
            <a:ext cx="0" cy="863600"/>
          </a:xfrm>
          <a:prstGeom prst="line">
            <a:avLst/>
          </a:prstGeom>
          <a:noFill/>
          <a:ln w="603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812" name="WordArt 20"/>
          <p:cNvSpPr>
            <a:spLocks noChangeArrowheads="1" noChangeShapeType="1" noTextEdit="1"/>
          </p:cNvSpPr>
          <p:nvPr/>
        </p:nvSpPr>
        <p:spPr bwMode="auto">
          <a:xfrm>
            <a:off x="7164388" y="2852738"/>
            <a:ext cx="86360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* 9</a:t>
            </a:r>
          </a:p>
        </p:txBody>
      </p:sp>
      <p:sp>
        <p:nvSpPr>
          <p:cNvPr id="33813" name="WordArt 21"/>
          <p:cNvSpPr>
            <a:spLocks noChangeArrowheads="1" noChangeShapeType="1" noTextEdit="1"/>
          </p:cNvSpPr>
          <p:nvPr/>
        </p:nvSpPr>
        <p:spPr bwMode="auto">
          <a:xfrm>
            <a:off x="971550" y="4149725"/>
            <a:ext cx="5688013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7х + 27 = 6х + 45</a:t>
            </a:r>
          </a:p>
        </p:txBody>
      </p:sp>
      <p:sp>
        <p:nvSpPr>
          <p:cNvPr id="33814" name="WordArt 22"/>
          <p:cNvSpPr>
            <a:spLocks noChangeArrowheads="1" noChangeShapeType="1" noTextEdit="1"/>
          </p:cNvSpPr>
          <p:nvPr/>
        </p:nvSpPr>
        <p:spPr bwMode="auto">
          <a:xfrm>
            <a:off x="1042988" y="5229225"/>
            <a:ext cx="20891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19050">
                  <a:solidFill>
                    <a:srgbClr val="FFFF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 = </a:t>
            </a:r>
            <a:r>
              <a:rPr lang="ru-RU" sz="3600" b="1" i="1" kern="10" dirty="0" smtClean="0">
                <a:ln w="19050">
                  <a:solidFill>
                    <a:srgbClr val="FFFF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18</a:t>
            </a:r>
            <a:endParaRPr lang="ru-RU" sz="3600" b="1" i="1" kern="10" dirty="0">
              <a:ln w="19050">
                <a:solidFill>
                  <a:srgbClr val="FFFF99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33815" name="Rectangle 23"/>
          <p:cNvSpPr>
            <a:spLocks noChangeArrowheads="1"/>
          </p:cNvSpPr>
          <p:nvPr/>
        </p:nvSpPr>
        <p:spPr bwMode="auto">
          <a:xfrm>
            <a:off x="5615781" y="6092825"/>
            <a:ext cx="3097213" cy="503238"/>
          </a:xfrm>
          <a:prstGeom prst="rect">
            <a:avLst/>
          </a:prstGeom>
          <a:solidFill>
            <a:srgbClr val="CCFFCC"/>
          </a:solidFill>
          <a:ln w="9525">
            <a:solidFill>
              <a:srgbClr val="CCFFC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800" b="1" i="1" dirty="0">
                <a:latin typeface="Georgia" pitchFamily="18" charset="0"/>
              </a:rPr>
              <a:t>№ </a:t>
            </a:r>
            <a:r>
              <a:rPr lang="ru-RU" sz="2800" b="1" i="1" dirty="0" smtClean="0">
                <a:latin typeface="Georgia" pitchFamily="18" charset="0"/>
              </a:rPr>
              <a:t>1155 </a:t>
            </a:r>
            <a:endParaRPr lang="ru-RU" sz="2800" b="1" i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055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8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8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11" grpId="0" animBg="1"/>
      <p:bldP spid="33812" grpId="0" animBg="1"/>
      <p:bldP spid="33813" grpId="0" animBg="1"/>
      <p:bldP spid="33814" grpId="0" animBg="1"/>
      <p:bldP spid="338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2339975" y="115888"/>
            <a:ext cx="4392613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200" b="1" i="1">
                <a:latin typeface="Georgia" pitchFamily="18" charset="0"/>
              </a:rPr>
              <a:t>Проверка</a:t>
            </a:r>
          </a:p>
        </p:txBody>
      </p:sp>
      <p:sp>
        <p:nvSpPr>
          <p:cNvPr id="52227" name="AutoShape 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0825" y="2062163"/>
            <a:ext cx="2233613" cy="504825"/>
          </a:xfrm>
          <a:prstGeom prst="actionButtonBlank">
            <a:avLst/>
          </a:prstGeom>
          <a:gradFill rotWithShape="1">
            <a:gsLst>
              <a:gs pos="0">
                <a:srgbClr val="008080"/>
              </a:gs>
              <a:gs pos="50000">
                <a:srgbClr val="008080">
                  <a:gamma/>
                  <a:tint val="0"/>
                  <a:invGamma/>
                </a:srgbClr>
              </a:gs>
              <a:gs pos="100000">
                <a:srgbClr val="00808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 i="1" dirty="0">
                <a:latin typeface="Georgia" pitchFamily="18" charset="0"/>
              </a:rPr>
              <a:t>№ </a:t>
            </a:r>
            <a:r>
              <a:rPr lang="ru-RU" sz="2400" b="1" i="1" dirty="0" smtClean="0">
                <a:latin typeface="Georgia" pitchFamily="18" charset="0"/>
              </a:rPr>
              <a:t>1155(2)</a:t>
            </a:r>
            <a:endParaRPr lang="ru-RU" sz="2400" b="1" i="1" dirty="0">
              <a:latin typeface="Georgia" pitchFamily="18" charset="0"/>
            </a:endParaRPr>
          </a:p>
        </p:txBody>
      </p:sp>
      <p:sp>
        <p:nvSpPr>
          <p:cNvPr id="52228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0825" y="3789363"/>
            <a:ext cx="2233613" cy="504825"/>
          </a:xfrm>
          <a:prstGeom prst="actionButtonBlank">
            <a:avLst/>
          </a:prstGeom>
          <a:gradFill rotWithShape="1">
            <a:gsLst>
              <a:gs pos="0">
                <a:srgbClr val="008080"/>
              </a:gs>
              <a:gs pos="50000">
                <a:srgbClr val="008080">
                  <a:gamma/>
                  <a:tint val="0"/>
                  <a:invGamma/>
                </a:srgbClr>
              </a:gs>
              <a:gs pos="100000">
                <a:srgbClr val="00808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b="1" i="1" dirty="0">
                <a:latin typeface="Georgia" pitchFamily="18" charset="0"/>
              </a:rPr>
              <a:t>№ </a:t>
            </a:r>
            <a:r>
              <a:rPr lang="ru-RU" sz="2400" b="1" i="1" dirty="0" smtClean="0">
                <a:latin typeface="Georgia" pitchFamily="18" charset="0"/>
              </a:rPr>
              <a:t>1155 (</a:t>
            </a:r>
            <a:r>
              <a:rPr lang="ru-RU" sz="2400" b="1" i="1" dirty="0">
                <a:latin typeface="Georgia" pitchFamily="18" charset="0"/>
              </a:rPr>
              <a:t>3</a:t>
            </a:r>
            <a:r>
              <a:rPr lang="ru-RU" sz="2400" b="1" i="1" dirty="0" smtClean="0">
                <a:latin typeface="Georgia" pitchFamily="18" charset="0"/>
              </a:rPr>
              <a:t>)</a:t>
            </a:r>
            <a:endParaRPr lang="ru-RU" sz="2400" b="1" i="1" dirty="0">
              <a:latin typeface="Georgia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230" name="AutoShape 6"/>
              <p:cNvSpPr>
                <a:spLocks noChangeArrowheads="1"/>
              </p:cNvSpPr>
              <p:nvPr/>
            </p:nvSpPr>
            <p:spPr bwMode="auto">
              <a:xfrm>
                <a:off x="3779911" y="1630363"/>
                <a:ext cx="4608513" cy="609600"/>
              </a:xfrm>
              <a:prstGeom prst="wedgeRectCallout">
                <a:avLst>
                  <a:gd name="adj1" fmla="val -73250"/>
                  <a:gd name="adj2" fmla="val 63801"/>
                </a:avLst>
              </a:prstGeom>
              <a:gradFill rotWithShape="1">
                <a:gsLst>
                  <a:gs pos="0">
                    <a:srgbClr val="99CCFF">
                      <a:gamma/>
                      <a:tint val="0"/>
                      <a:invGamma/>
                    </a:srgbClr>
                  </a:gs>
                  <a:gs pos="100000">
                    <a:srgbClr val="99CCFF"/>
                  </a:gs>
                </a:gsLst>
                <a:lin ang="2700000" scaled="1"/>
              </a:gradFill>
              <a:ln w="57150" cmpd="thickThin">
                <a:solidFill>
                  <a:srgbClr val="000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 sz="2800" b="1" i="1" dirty="0">
                    <a:solidFill>
                      <a:srgbClr val="022998"/>
                    </a:solidFill>
                    <a:latin typeface="Georgia" pitchFamily="18" charset="0"/>
                  </a:rPr>
                  <a:t>х</a:t>
                </a:r>
                <a:r>
                  <a:rPr lang="ru-RU" sz="2800" b="1" i="1" dirty="0" smtClean="0">
                    <a:solidFill>
                      <a:srgbClr val="022998"/>
                    </a:solidFill>
                    <a:latin typeface="Georgia" pitchFamily="18" charset="0"/>
                  </a:rPr>
                  <a:t>=-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solidFill>
                              <a:srgbClr val="022998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rgbClr val="022998"/>
                            </a:solidFill>
                            <a:latin typeface="Cambria Math"/>
                          </a:rPr>
                          <m:t>𝟒𝟐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srgbClr val="022998"/>
                            </a:solidFill>
                            <a:latin typeface="Cambria Math"/>
                          </a:rPr>
                          <m:t>𝟒𝟑</m:t>
                        </m:r>
                      </m:den>
                    </m:f>
                  </m:oMath>
                </a14:m>
                <a:r>
                  <a:rPr lang="ru-RU" sz="2800" b="1" i="1" dirty="0" smtClean="0">
                    <a:solidFill>
                      <a:srgbClr val="022998"/>
                    </a:solidFill>
                    <a:latin typeface="Georgia" pitchFamily="18" charset="0"/>
                  </a:rPr>
                  <a:t>   НОК(21;14)=42</a:t>
                </a:r>
                <a:endParaRPr lang="ru-RU" sz="2800" b="1" i="1" dirty="0">
                  <a:solidFill>
                    <a:srgbClr val="022998"/>
                  </a:solidFill>
                  <a:latin typeface="Georgia" pitchFamily="18" charset="0"/>
                </a:endParaRPr>
              </a:p>
            </p:txBody>
          </p:sp>
        </mc:Choice>
        <mc:Fallback>
          <p:sp>
            <p:nvSpPr>
              <p:cNvPr id="52230" name="AutoShap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79911" y="1630363"/>
                <a:ext cx="4608513" cy="609600"/>
              </a:xfrm>
              <a:prstGeom prst="wedgeRectCallout">
                <a:avLst>
                  <a:gd name="adj1" fmla="val -73250"/>
                  <a:gd name="adj2" fmla="val 63801"/>
                </a:avLst>
              </a:prstGeom>
              <a:blipFill rotWithShape="1">
                <a:blip r:embed="rId2"/>
                <a:stretch>
                  <a:fillRect b="-2326"/>
                </a:stretch>
              </a:blipFill>
              <a:ln w="57150" cmpd="thickThin">
                <a:solidFill>
                  <a:srgbClr val="000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231" name="AutoShape 7"/>
              <p:cNvSpPr>
                <a:spLocks noChangeArrowheads="1"/>
              </p:cNvSpPr>
              <p:nvPr/>
            </p:nvSpPr>
            <p:spPr bwMode="auto">
              <a:xfrm>
                <a:off x="3635375" y="2445679"/>
                <a:ext cx="4608513" cy="609600"/>
              </a:xfrm>
              <a:prstGeom prst="wedgeRectCallout">
                <a:avLst>
                  <a:gd name="adj1" fmla="val -73769"/>
                  <a:gd name="adj2" fmla="val -65884"/>
                </a:avLst>
              </a:prstGeom>
              <a:gradFill rotWithShape="1">
                <a:gsLst>
                  <a:gs pos="0">
                    <a:srgbClr val="99CCFF">
                      <a:gamma/>
                      <a:tint val="0"/>
                      <a:invGamma/>
                    </a:srgbClr>
                  </a:gs>
                  <a:gs pos="100000">
                    <a:srgbClr val="99CCFF"/>
                  </a:gs>
                </a:gsLst>
                <a:lin ang="2700000" scaled="1"/>
              </a:gradFill>
              <a:ln w="57150" cmpd="thickThin">
                <a:solidFill>
                  <a:srgbClr val="000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1" i="1" smtClean="0">
                          <a:solidFill>
                            <a:srgbClr val="022998"/>
                          </a:solidFill>
                          <a:latin typeface="Cambria Math"/>
                        </a:rPr>
                        <m:t>𝟐</m:t>
                      </m:r>
                      <m:r>
                        <a:rPr lang="ru-RU" sz="2800" b="1" i="1" smtClean="0">
                          <a:solidFill>
                            <a:srgbClr val="022998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ru-RU" sz="2800" b="1" i="1" smtClean="0">
                          <a:solidFill>
                            <a:srgbClr val="022998"/>
                          </a:solidFill>
                          <a:latin typeface="Cambria Math"/>
                          <a:ea typeface="Cambria Math"/>
                        </a:rPr>
                        <m:t>𝟏𝟑</m:t>
                      </m:r>
                      <m:r>
                        <a:rPr lang="ru-RU" sz="2800" b="1" i="1" smtClean="0">
                          <a:solidFill>
                            <a:srgbClr val="022998"/>
                          </a:solidFill>
                          <a:latin typeface="Cambria Math"/>
                          <a:ea typeface="Cambria Math"/>
                        </a:rPr>
                        <m:t>х+</m:t>
                      </m:r>
                      <m:r>
                        <a:rPr lang="ru-RU" sz="2800" b="1" i="1" smtClean="0">
                          <a:solidFill>
                            <a:srgbClr val="022998"/>
                          </a:solidFill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ru-RU" sz="2800" b="1" i="1" smtClean="0">
                          <a:solidFill>
                            <a:srgbClr val="022998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ru-RU" sz="2800" b="1" i="1" smtClean="0">
                          <a:solidFill>
                            <a:srgbClr val="022998"/>
                          </a:solidFill>
                          <a:latin typeface="Cambria Math"/>
                          <a:ea typeface="Cambria Math"/>
                        </a:rPr>
                        <m:t>𝟗</m:t>
                      </m:r>
                      <m:r>
                        <a:rPr lang="ru-RU" sz="2800" b="1" i="1" smtClean="0">
                          <a:solidFill>
                            <a:srgbClr val="022998"/>
                          </a:solidFill>
                          <a:latin typeface="Cambria Math"/>
                          <a:ea typeface="Cambria Math"/>
                        </a:rPr>
                        <m:t>х=</m:t>
                      </m:r>
                      <m:r>
                        <a:rPr lang="ru-RU" sz="2800" b="1" i="1" smtClean="0">
                          <a:solidFill>
                            <a:srgbClr val="022998"/>
                          </a:solidFill>
                          <a:latin typeface="Cambria Math"/>
                          <a:ea typeface="Cambria Math"/>
                        </a:rPr>
                        <m:t>𝟒𝟐</m:t>
                      </m:r>
                      <m:r>
                        <a:rPr lang="ru-RU" sz="2800" b="1" i="1" smtClean="0">
                          <a:solidFill>
                            <a:srgbClr val="022998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ru-RU" sz="2800" b="1" i="1" smtClean="0">
                              <a:solidFill>
                                <a:srgbClr val="022998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ru-RU" sz="2800" b="1" i="1" smtClean="0">
                              <a:solidFill>
                                <a:srgbClr val="022998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ru-RU" sz="2800" b="1" i="1" smtClean="0">
                              <a:solidFill>
                                <a:srgbClr val="022998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e>
                      </m:d>
                    </m:oMath>
                  </m:oMathPara>
                </a14:m>
                <a:endParaRPr lang="ru-RU" sz="2800" b="1" i="1" dirty="0" smtClean="0">
                  <a:solidFill>
                    <a:srgbClr val="022998"/>
                  </a:solidFill>
                  <a:latin typeface="Georgia" pitchFamily="18" charset="0"/>
                  <a:ea typeface="Cambria Math"/>
                </a:endParaRPr>
              </a:p>
              <a:p>
                <a:endParaRPr lang="ru-RU" sz="2800" b="1" i="1" dirty="0">
                  <a:solidFill>
                    <a:srgbClr val="022998"/>
                  </a:solidFill>
                  <a:latin typeface="Georgia" pitchFamily="18" charset="0"/>
                </a:endParaRPr>
              </a:p>
            </p:txBody>
          </p:sp>
        </mc:Choice>
        <mc:Fallback>
          <p:sp>
            <p:nvSpPr>
              <p:cNvPr id="52231" name="AutoShap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35375" y="2445679"/>
                <a:ext cx="4608513" cy="609600"/>
              </a:xfrm>
              <a:prstGeom prst="wedgeRectCallout">
                <a:avLst>
                  <a:gd name="adj1" fmla="val -73769"/>
                  <a:gd name="adj2" fmla="val -65884"/>
                </a:avLst>
              </a:prstGeom>
              <a:blipFill rotWithShape="1">
                <a:blip r:embed="rId3"/>
                <a:stretch>
                  <a:fillRect/>
                </a:stretch>
              </a:blipFill>
              <a:ln w="57150" cmpd="thickThin">
                <a:solidFill>
                  <a:srgbClr val="00008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232" name="AutoShape 8"/>
          <p:cNvSpPr>
            <a:spLocks noChangeArrowheads="1"/>
          </p:cNvSpPr>
          <p:nvPr/>
        </p:nvSpPr>
        <p:spPr bwMode="auto">
          <a:xfrm>
            <a:off x="3635375" y="3357563"/>
            <a:ext cx="4608513" cy="609600"/>
          </a:xfrm>
          <a:prstGeom prst="wedgeRectCallout">
            <a:avLst>
              <a:gd name="adj1" fmla="val -74287"/>
              <a:gd name="adj2" fmla="val 64324"/>
            </a:avLst>
          </a:prstGeom>
          <a:gradFill rotWithShape="1">
            <a:gsLst>
              <a:gs pos="0">
                <a:srgbClr val="99FF66">
                  <a:gamma/>
                  <a:tint val="0"/>
                  <a:invGamma/>
                </a:srgbClr>
              </a:gs>
              <a:gs pos="100000">
                <a:srgbClr val="99FF66"/>
              </a:gs>
            </a:gsLst>
            <a:lin ang="2700000" scaled="1"/>
          </a:gradFill>
          <a:ln w="57150" cmpd="thickThin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 i="1" dirty="0" smtClean="0">
                <a:solidFill>
                  <a:srgbClr val="008000"/>
                </a:solidFill>
                <a:latin typeface="Georgia" pitchFamily="18" charset="0"/>
              </a:rPr>
              <a:t>  </a:t>
            </a:r>
            <a:r>
              <a:rPr lang="en-US" sz="3200" b="1" i="1" dirty="0">
                <a:solidFill>
                  <a:srgbClr val="008000"/>
                </a:solidFill>
                <a:latin typeface="Georgia" pitchFamily="18" charset="0"/>
              </a:rPr>
              <a:t>x = - </a:t>
            </a:r>
            <a:r>
              <a:rPr lang="ru-RU" sz="3200" b="1" i="1" dirty="0" smtClean="0">
                <a:solidFill>
                  <a:srgbClr val="008000"/>
                </a:solidFill>
                <a:latin typeface="Georgia" pitchFamily="18" charset="0"/>
              </a:rPr>
              <a:t>1 </a:t>
            </a:r>
            <a:r>
              <a:rPr lang="ru-RU" sz="2000" b="1" i="1" dirty="0" smtClean="0">
                <a:solidFill>
                  <a:srgbClr val="008000"/>
                </a:solidFill>
                <a:latin typeface="Georgia" pitchFamily="18" charset="0"/>
              </a:rPr>
              <a:t>НОК(10;15;6)=30</a:t>
            </a:r>
            <a:endParaRPr lang="ru-RU" sz="2000" b="1" i="1" dirty="0">
              <a:solidFill>
                <a:srgbClr val="008000"/>
              </a:solidFill>
              <a:latin typeface="Georgia" pitchFamily="18" charset="0"/>
            </a:endParaRPr>
          </a:p>
        </p:txBody>
      </p:sp>
      <p:sp>
        <p:nvSpPr>
          <p:cNvPr id="52233" name="AutoShape 9"/>
          <p:cNvSpPr>
            <a:spLocks noChangeArrowheads="1"/>
          </p:cNvSpPr>
          <p:nvPr/>
        </p:nvSpPr>
        <p:spPr bwMode="auto">
          <a:xfrm>
            <a:off x="3635375" y="4149725"/>
            <a:ext cx="4608513" cy="609600"/>
          </a:xfrm>
          <a:prstGeom prst="wedgeRectCallout">
            <a:avLst>
              <a:gd name="adj1" fmla="val -74046"/>
              <a:gd name="adj2" fmla="val -61718"/>
            </a:avLst>
          </a:prstGeom>
          <a:gradFill rotWithShape="1">
            <a:gsLst>
              <a:gs pos="0">
                <a:srgbClr val="99FF66">
                  <a:gamma/>
                  <a:tint val="0"/>
                  <a:invGamma/>
                </a:srgbClr>
              </a:gs>
              <a:gs pos="100000">
                <a:srgbClr val="99FF66"/>
              </a:gs>
            </a:gsLst>
            <a:lin ang="2700000" scaled="1"/>
          </a:gradFill>
          <a:ln w="57150" cmpd="thickThin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sz="3200" b="1" i="1" dirty="0" smtClean="0">
                <a:solidFill>
                  <a:srgbClr val="008000"/>
                </a:solidFill>
                <a:latin typeface="Georgia" pitchFamily="18" charset="0"/>
              </a:rPr>
              <a:t>3*(-3х)-2*7=5*х</a:t>
            </a:r>
            <a:endParaRPr lang="ru-RU" sz="3200" b="1" i="1" dirty="0">
              <a:solidFill>
                <a:srgbClr val="008000"/>
              </a:solidFill>
              <a:latin typeface="Georgia" pitchFamily="18" charset="0"/>
            </a:endParaRPr>
          </a:p>
        </p:txBody>
      </p:sp>
      <p:pic>
        <p:nvPicPr>
          <p:cNvPr id="52236" name="Picture 12" descr="CRCTR06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4437063"/>
            <a:ext cx="2027237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2206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22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22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22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10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228"/>
                  </p:tgtEl>
                </p:cond>
              </p:nextCondLst>
            </p:seq>
          </p:childTnLst>
        </p:cTn>
      </p:par>
    </p:tnLst>
    <p:bldLst>
      <p:bldP spid="52226" grpId="0" animBg="1"/>
      <p:bldP spid="52230" grpId="0" animBg="1"/>
      <p:bldP spid="52231" grpId="0" animBg="1"/>
      <p:bldP spid="52232" grpId="0" animBg="1"/>
      <p:bldP spid="522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суперфизкультминутка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005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CRCTR0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935037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AutoShape 5"/>
          <p:cNvSpPr>
            <a:spLocks noChangeArrowheads="1"/>
          </p:cNvSpPr>
          <p:nvPr/>
        </p:nvSpPr>
        <p:spPr bwMode="auto">
          <a:xfrm>
            <a:off x="2339975" y="188913"/>
            <a:ext cx="6624638" cy="1079500"/>
          </a:xfrm>
          <a:prstGeom prst="wedgeRoundRectCallout">
            <a:avLst>
              <a:gd name="adj1" fmla="val -69769"/>
              <a:gd name="adj2" fmla="val -6912"/>
              <a:gd name="adj3" fmla="val 16667"/>
            </a:avLst>
          </a:prstGeom>
          <a:gradFill rotWithShape="1">
            <a:gsLst>
              <a:gs pos="0">
                <a:srgbClr val="FFCC99">
                  <a:gamma/>
                  <a:tint val="0"/>
                  <a:invGamma/>
                </a:srgbClr>
              </a:gs>
              <a:gs pos="100000">
                <a:srgbClr val="FFCC99"/>
              </a:gs>
            </a:gsLst>
            <a:lin ang="18900000" scaled="1"/>
          </a:gradFill>
          <a:ln w="9525">
            <a:solidFill>
              <a:srgbClr val="FFCC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2800" b="1" i="1">
                <a:latin typeface="Georgia" pitchFamily="18" charset="0"/>
              </a:rPr>
              <a:t>Устно  решите  задачу  по  рисунку:</a:t>
            </a:r>
          </a:p>
        </p:txBody>
      </p:sp>
      <p:sp>
        <p:nvSpPr>
          <p:cNvPr id="35846" name="AutoShape 6"/>
          <p:cNvSpPr>
            <a:spLocks noChangeArrowheads="1"/>
          </p:cNvSpPr>
          <p:nvPr/>
        </p:nvSpPr>
        <p:spPr bwMode="auto">
          <a:xfrm>
            <a:off x="3779838" y="2852738"/>
            <a:ext cx="1368425" cy="1008062"/>
          </a:xfrm>
          <a:prstGeom prst="triangle">
            <a:avLst>
              <a:gd name="adj" fmla="val 48144"/>
            </a:avLst>
          </a:prstGeom>
          <a:gradFill rotWithShape="1">
            <a:gsLst>
              <a:gs pos="0">
                <a:srgbClr val="66FFFF"/>
              </a:gs>
              <a:gs pos="50000">
                <a:srgbClr val="00CCFF"/>
              </a:gs>
              <a:gs pos="100000">
                <a:srgbClr val="66FFFF"/>
              </a:gs>
            </a:gsLst>
            <a:lin ang="18900000" scaled="1"/>
          </a:gradFill>
          <a:ln w="9525" algn="ctr">
            <a:prstDash val="sysDot"/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CCFF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grpSp>
        <p:nvGrpSpPr>
          <p:cNvPr id="35847" name="Group 7"/>
          <p:cNvGrpSpPr>
            <a:grpSpLocks/>
          </p:cNvGrpSpPr>
          <p:nvPr/>
        </p:nvGrpSpPr>
        <p:grpSpPr bwMode="auto">
          <a:xfrm>
            <a:off x="601663" y="2636838"/>
            <a:ext cx="3581400" cy="188912"/>
            <a:chOff x="240" y="2736"/>
            <a:chExt cx="2256" cy="768"/>
          </a:xfrm>
        </p:grpSpPr>
        <p:sp>
          <p:nvSpPr>
            <p:cNvPr id="35848" name="AutoShape 8"/>
            <p:cNvSpPr>
              <a:spLocks noChangeArrowheads="1"/>
            </p:cNvSpPr>
            <p:nvPr/>
          </p:nvSpPr>
          <p:spPr bwMode="auto">
            <a:xfrm rot="5400000">
              <a:off x="1080" y="2088"/>
              <a:ext cx="576" cy="2256"/>
            </a:xfrm>
            <a:prstGeom prst="flowChartDelay">
              <a:avLst/>
            </a:prstGeom>
            <a:solidFill>
              <a:schemeClr val="accent2"/>
            </a:solidFill>
            <a:ln w="9525" algn="ctr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849" name="Oval 9"/>
            <p:cNvSpPr>
              <a:spLocks noChangeArrowheads="1"/>
            </p:cNvSpPr>
            <p:nvPr/>
          </p:nvSpPr>
          <p:spPr bwMode="auto">
            <a:xfrm>
              <a:off x="240" y="2736"/>
              <a:ext cx="2256" cy="432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0099FF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5850" name="Group 10"/>
          <p:cNvGrpSpPr>
            <a:grpSpLocks/>
          </p:cNvGrpSpPr>
          <p:nvPr/>
        </p:nvGrpSpPr>
        <p:grpSpPr bwMode="auto">
          <a:xfrm>
            <a:off x="5097463" y="2636838"/>
            <a:ext cx="3581400" cy="188912"/>
            <a:chOff x="240" y="2736"/>
            <a:chExt cx="2256" cy="768"/>
          </a:xfrm>
        </p:grpSpPr>
        <p:sp>
          <p:nvSpPr>
            <p:cNvPr id="35851" name="AutoShape 11"/>
            <p:cNvSpPr>
              <a:spLocks noChangeArrowheads="1"/>
            </p:cNvSpPr>
            <p:nvPr/>
          </p:nvSpPr>
          <p:spPr bwMode="auto">
            <a:xfrm rot="5400000">
              <a:off x="1080" y="2088"/>
              <a:ext cx="576" cy="2256"/>
            </a:xfrm>
            <a:prstGeom prst="flowChartDelay">
              <a:avLst/>
            </a:prstGeom>
            <a:solidFill>
              <a:schemeClr val="accent2"/>
            </a:solidFill>
            <a:ln w="9525" algn="ctr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852" name="Oval 12"/>
            <p:cNvSpPr>
              <a:spLocks noChangeArrowheads="1"/>
            </p:cNvSpPr>
            <p:nvPr/>
          </p:nvSpPr>
          <p:spPr bwMode="auto">
            <a:xfrm>
              <a:off x="240" y="2736"/>
              <a:ext cx="2256" cy="432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0099FF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5853" name="AutoShape 13"/>
          <p:cNvSpPr>
            <a:spLocks noChangeArrowheads="1"/>
          </p:cNvSpPr>
          <p:nvPr/>
        </p:nvSpPr>
        <p:spPr bwMode="auto">
          <a:xfrm>
            <a:off x="4030663" y="2695575"/>
            <a:ext cx="1066800" cy="47625"/>
          </a:xfrm>
          <a:prstGeom prst="triangle">
            <a:avLst>
              <a:gd name="adj" fmla="val 50000"/>
            </a:avLst>
          </a:prstGeom>
          <a:noFill/>
          <a:ln w="57150">
            <a:solidFill>
              <a:schemeClr val="accent2"/>
            </a:solidFill>
            <a:miter lim="800000"/>
            <a:headEnd type="none" w="lg" len="lg"/>
            <a:tailEnd type="none" w="lg" len="lg"/>
          </a:ln>
          <a:effectLst/>
          <a:scene3d>
            <a:camera prst="legacyObliqueTopRight">
              <a:rot lat="0" lon="20999999" rev="0"/>
            </a:camera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5901" name="AutoShape 61"/>
          <p:cNvSpPr>
            <a:spLocks noChangeArrowheads="1"/>
          </p:cNvSpPr>
          <p:nvPr/>
        </p:nvSpPr>
        <p:spPr bwMode="auto">
          <a:xfrm>
            <a:off x="684213" y="1989138"/>
            <a:ext cx="504825" cy="6985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008000">
                  <a:gamma/>
                  <a:tint val="23922"/>
                  <a:invGamma/>
                </a:srgbClr>
              </a:gs>
              <a:gs pos="100000">
                <a:srgbClr val="008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  <a:latin typeface="Georgia" pitchFamily="18" charset="0"/>
              </a:rPr>
              <a:t>х</a:t>
            </a:r>
          </a:p>
        </p:txBody>
      </p:sp>
      <p:sp>
        <p:nvSpPr>
          <p:cNvPr id="35902" name="AutoShape 62"/>
          <p:cNvSpPr>
            <a:spLocks noChangeArrowheads="1"/>
          </p:cNvSpPr>
          <p:nvPr/>
        </p:nvSpPr>
        <p:spPr bwMode="auto">
          <a:xfrm>
            <a:off x="1258888" y="1989138"/>
            <a:ext cx="504825" cy="6985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008000">
                  <a:gamma/>
                  <a:tint val="23922"/>
                  <a:invGamma/>
                </a:srgbClr>
              </a:gs>
              <a:gs pos="100000">
                <a:srgbClr val="008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  <a:latin typeface="Georgia" pitchFamily="18" charset="0"/>
              </a:rPr>
              <a:t>х</a:t>
            </a:r>
          </a:p>
        </p:txBody>
      </p:sp>
      <p:sp>
        <p:nvSpPr>
          <p:cNvPr id="35903" name="AutoShape 63"/>
          <p:cNvSpPr>
            <a:spLocks noChangeArrowheads="1"/>
          </p:cNvSpPr>
          <p:nvPr/>
        </p:nvSpPr>
        <p:spPr bwMode="auto">
          <a:xfrm>
            <a:off x="1835150" y="1989138"/>
            <a:ext cx="504825" cy="6985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008000">
                  <a:gamma/>
                  <a:tint val="23922"/>
                  <a:invGamma/>
                </a:srgbClr>
              </a:gs>
              <a:gs pos="100000">
                <a:srgbClr val="008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  <a:latin typeface="Georgia" pitchFamily="18" charset="0"/>
              </a:rPr>
              <a:t>х</a:t>
            </a:r>
          </a:p>
        </p:txBody>
      </p:sp>
      <p:sp>
        <p:nvSpPr>
          <p:cNvPr id="35904" name="AutoShape 64"/>
          <p:cNvSpPr>
            <a:spLocks noChangeArrowheads="1"/>
          </p:cNvSpPr>
          <p:nvPr/>
        </p:nvSpPr>
        <p:spPr bwMode="auto">
          <a:xfrm>
            <a:off x="6227763" y="1989138"/>
            <a:ext cx="504825" cy="6985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008000">
                  <a:gamma/>
                  <a:tint val="23922"/>
                  <a:invGamma/>
                </a:srgbClr>
              </a:gs>
              <a:gs pos="100000">
                <a:srgbClr val="008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  <a:latin typeface="Georgia" pitchFamily="18" charset="0"/>
              </a:rPr>
              <a:t>х</a:t>
            </a:r>
          </a:p>
        </p:txBody>
      </p:sp>
      <p:sp>
        <p:nvSpPr>
          <p:cNvPr id="35905" name="AutoShape 65"/>
          <p:cNvSpPr>
            <a:spLocks noChangeArrowheads="1"/>
          </p:cNvSpPr>
          <p:nvPr/>
        </p:nvSpPr>
        <p:spPr bwMode="auto">
          <a:xfrm>
            <a:off x="5651500" y="1989138"/>
            <a:ext cx="504825" cy="6985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008000">
                  <a:gamma/>
                  <a:tint val="23922"/>
                  <a:invGamma/>
                </a:srgbClr>
              </a:gs>
              <a:gs pos="100000">
                <a:srgbClr val="008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  <a:latin typeface="Georgia" pitchFamily="18" charset="0"/>
              </a:rPr>
              <a:t>х</a:t>
            </a:r>
          </a:p>
        </p:txBody>
      </p:sp>
      <p:grpSp>
        <p:nvGrpSpPr>
          <p:cNvPr id="35906" name="Group 66"/>
          <p:cNvGrpSpPr>
            <a:grpSpLocks/>
          </p:cNvGrpSpPr>
          <p:nvPr/>
        </p:nvGrpSpPr>
        <p:grpSpPr bwMode="auto">
          <a:xfrm>
            <a:off x="7164388" y="1268413"/>
            <a:ext cx="914400" cy="1438275"/>
            <a:chOff x="3984" y="2006"/>
            <a:chExt cx="714" cy="1133"/>
          </a:xfrm>
        </p:grpSpPr>
        <p:sp>
          <p:nvSpPr>
            <p:cNvPr id="35907" name="Freeform 67"/>
            <p:cNvSpPr>
              <a:spLocks/>
            </p:cNvSpPr>
            <p:nvPr/>
          </p:nvSpPr>
          <p:spPr bwMode="auto">
            <a:xfrm>
              <a:off x="3994" y="2006"/>
              <a:ext cx="672" cy="1133"/>
            </a:xfrm>
            <a:custGeom>
              <a:avLst/>
              <a:gdLst>
                <a:gd name="T0" fmla="*/ 272 w 522"/>
                <a:gd name="T1" fmla="*/ 804 h 808"/>
                <a:gd name="T2" fmla="*/ 98 w 522"/>
                <a:gd name="T3" fmla="*/ 798 h 808"/>
                <a:gd name="T4" fmla="*/ 20 w 522"/>
                <a:gd name="T5" fmla="*/ 744 h 808"/>
                <a:gd name="T6" fmla="*/ 2 w 522"/>
                <a:gd name="T7" fmla="*/ 576 h 808"/>
                <a:gd name="T8" fmla="*/ 20 w 522"/>
                <a:gd name="T9" fmla="*/ 270 h 808"/>
                <a:gd name="T10" fmla="*/ 122 w 522"/>
                <a:gd name="T11" fmla="*/ 204 h 808"/>
                <a:gd name="T12" fmla="*/ 164 w 522"/>
                <a:gd name="T13" fmla="*/ 162 h 808"/>
                <a:gd name="T14" fmla="*/ 104 w 522"/>
                <a:gd name="T15" fmla="*/ 108 h 808"/>
                <a:gd name="T16" fmla="*/ 80 w 522"/>
                <a:gd name="T17" fmla="*/ 48 h 808"/>
                <a:gd name="T18" fmla="*/ 158 w 522"/>
                <a:gd name="T19" fmla="*/ 6 h 808"/>
                <a:gd name="T20" fmla="*/ 315 w 522"/>
                <a:gd name="T21" fmla="*/ 12 h 808"/>
                <a:gd name="T22" fmla="*/ 422 w 522"/>
                <a:gd name="T23" fmla="*/ 42 h 808"/>
                <a:gd name="T24" fmla="*/ 422 w 522"/>
                <a:gd name="T25" fmla="*/ 90 h 808"/>
                <a:gd name="T26" fmla="*/ 356 w 522"/>
                <a:gd name="T27" fmla="*/ 162 h 808"/>
                <a:gd name="T28" fmla="*/ 392 w 522"/>
                <a:gd name="T29" fmla="*/ 204 h 808"/>
                <a:gd name="T30" fmla="*/ 494 w 522"/>
                <a:gd name="T31" fmla="*/ 240 h 808"/>
                <a:gd name="T32" fmla="*/ 518 w 522"/>
                <a:gd name="T33" fmla="*/ 432 h 808"/>
                <a:gd name="T34" fmla="*/ 519 w 522"/>
                <a:gd name="T35" fmla="*/ 564 h 808"/>
                <a:gd name="T36" fmla="*/ 502 w 522"/>
                <a:gd name="T37" fmla="*/ 750 h 808"/>
                <a:gd name="T38" fmla="*/ 434 w 522"/>
                <a:gd name="T39" fmla="*/ 798 h 808"/>
                <a:gd name="T40" fmla="*/ 284 w 522"/>
                <a:gd name="T41" fmla="*/ 804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2" h="808">
                  <a:moveTo>
                    <a:pt x="272" y="804"/>
                  </a:moveTo>
                  <a:cubicBezTo>
                    <a:pt x="243" y="804"/>
                    <a:pt x="140" y="808"/>
                    <a:pt x="98" y="798"/>
                  </a:cubicBezTo>
                  <a:cubicBezTo>
                    <a:pt x="56" y="788"/>
                    <a:pt x="36" y="781"/>
                    <a:pt x="20" y="744"/>
                  </a:cubicBezTo>
                  <a:cubicBezTo>
                    <a:pt x="4" y="707"/>
                    <a:pt x="2" y="655"/>
                    <a:pt x="2" y="576"/>
                  </a:cubicBezTo>
                  <a:cubicBezTo>
                    <a:pt x="2" y="497"/>
                    <a:pt x="0" y="332"/>
                    <a:pt x="20" y="270"/>
                  </a:cubicBezTo>
                  <a:cubicBezTo>
                    <a:pt x="40" y="208"/>
                    <a:pt x="98" y="222"/>
                    <a:pt x="122" y="204"/>
                  </a:cubicBezTo>
                  <a:cubicBezTo>
                    <a:pt x="146" y="186"/>
                    <a:pt x="167" y="178"/>
                    <a:pt x="164" y="162"/>
                  </a:cubicBezTo>
                  <a:cubicBezTo>
                    <a:pt x="161" y="146"/>
                    <a:pt x="118" y="127"/>
                    <a:pt x="104" y="108"/>
                  </a:cubicBezTo>
                  <a:cubicBezTo>
                    <a:pt x="90" y="89"/>
                    <a:pt x="71" y="65"/>
                    <a:pt x="80" y="48"/>
                  </a:cubicBezTo>
                  <a:cubicBezTo>
                    <a:pt x="89" y="31"/>
                    <a:pt x="119" y="12"/>
                    <a:pt x="158" y="6"/>
                  </a:cubicBezTo>
                  <a:cubicBezTo>
                    <a:pt x="197" y="0"/>
                    <a:pt x="271" y="6"/>
                    <a:pt x="315" y="12"/>
                  </a:cubicBezTo>
                  <a:cubicBezTo>
                    <a:pt x="359" y="18"/>
                    <a:pt x="404" y="29"/>
                    <a:pt x="422" y="42"/>
                  </a:cubicBezTo>
                  <a:cubicBezTo>
                    <a:pt x="440" y="55"/>
                    <a:pt x="433" y="70"/>
                    <a:pt x="422" y="90"/>
                  </a:cubicBezTo>
                  <a:cubicBezTo>
                    <a:pt x="411" y="110"/>
                    <a:pt x="361" y="143"/>
                    <a:pt x="356" y="162"/>
                  </a:cubicBezTo>
                  <a:cubicBezTo>
                    <a:pt x="351" y="181"/>
                    <a:pt x="369" y="191"/>
                    <a:pt x="392" y="204"/>
                  </a:cubicBezTo>
                  <a:cubicBezTo>
                    <a:pt x="415" y="217"/>
                    <a:pt x="473" y="202"/>
                    <a:pt x="494" y="240"/>
                  </a:cubicBezTo>
                  <a:cubicBezTo>
                    <a:pt x="515" y="278"/>
                    <a:pt x="514" y="378"/>
                    <a:pt x="518" y="432"/>
                  </a:cubicBezTo>
                  <a:cubicBezTo>
                    <a:pt x="522" y="486"/>
                    <a:pt x="522" y="511"/>
                    <a:pt x="519" y="564"/>
                  </a:cubicBezTo>
                  <a:cubicBezTo>
                    <a:pt x="516" y="617"/>
                    <a:pt x="516" y="711"/>
                    <a:pt x="502" y="750"/>
                  </a:cubicBezTo>
                  <a:cubicBezTo>
                    <a:pt x="488" y="789"/>
                    <a:pt x="470" y="789"/>
                    <a:pt x="434" y="798"/>
                  </a:cubicBezTo>
                  <a:cubicBezTo>
                    <a:pt x="398" y="807"/>
                    <a:pt x="315" y="803"/>
                    <a:pt x="284" y="804"/>
                  </a:cubicBezTo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rgbClr val="333333"/>
                </a:gs>
                <a:gs pos="100000">
                  <a:schemeClr val="bg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908" name="Oval 68"/>
            <p:cNvSpPr>
              <a:spLocks noChangeArrowheads="1"/>
            </p:cNvSpPr>
            <p:nvPr/>
          </p:nvSpPr>
          <p:spPr bwMode="auto">
            <a:xfrm>
              <a:off x="4080" y="2016"/>
              <a:ext cx="480" cy="9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3333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09" name="Text Box 69"/>
            <p:cNvSpPr txBox="1">
              <a:spLocks noChangeArrowheads="1"/>
            </p:cNvSpPr>
            <p:nvPr/>
          </p:nvSpPr>
          <p:spPr bwMode="auto">
            <a:xfrm>
              <a:off x="3984" y="2520"/>
              <a:ext cx="714" cy="5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 i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</a:rPr>
                <a:t>5кг</a:t>
              </a:r>
            </a:p>
          </p:txBody>
        </p:sp>
      </p:grpSp>
      <p:grpSp>
        <p:nvGrpSpPr>
          <p:cNvPr id="35910" name="Group 70"/>
          <p:cNvGrpSpPr>
            <a:grpSpLocks/>
          </p:cNvGrpSpPr>
          <p:nvPr/>
        </p:nvGrpSpPr>
        <p:grpSpPr bwMode="auto">
          <a:xfrm>
            <a:off x="2411413" y="1484313"/>
            <a:ext cx="754062" cy="1204912"/>
            <a:chOff x="4656" y="2256"/>
            <a:chExt cx="616" cy="835"/>
          </a:xfrm>
        </p:grpSpPr>
        <p:sp>
          <p:nvSpPr>
            <p:cNvPr id="35911" name="Freeform 71"/>
            <p:cNvSpPr>
              <a:spLocks/>
            </p:cNvSpPr>
            <p:nvPr/>
          </p:nvSpPr>
          <p:spPr bwMode="auto">
            <a:xfrm>
              <a:off x="4704" y="2283"/>
              <a:ext cx="522" cy="808"/>
            </a:xfrm>
            <a:custGeom>
              <a:avLst/>
              <a:gdLst>
                <a:gd name="T0" fmla="*/ 272 w 522"/>
                <a:gd name="T1" fmla="*/ 804 h 808"/>
                <a:gd name="T2" fmla="*/ 98 w 522"/>
                <a:gd name="T3" fmla="*/ 798 h 808"/>
                <a:gd name="T4" fmla="*/ 20 w 522"/>
                <a:gd name="T5" fmla="*/ 744 h 808"/>
                <a:gd name="T6" fmla="*/ 2 w 522"/>
                <a:gd name="T7" fmla="*/ 576 h 808"/>
                <a:gd name="T8" fmla="*/ 20 w 522"/>
                <a:gd name="T9" fmla="*/ 270 h 808"/>
                <a:gd name="T10" fmla="*/ 122 w 522"/>
                <a:gd name="T11" fmla="*/ 204 h 808"/>
                <a:gd name="T12" fmla="*/ 164 w 522"/>
                <a:gd name="T13" fmla="*/ 162 h 808"/>
                <a:gd name="T14" fmla="*/ 104 w 522"/>
                <a:gd name="T15" fmla="*/ 108 h 808"/>
                <a:gd name="T16" fmla="*/ 80 w 522"/>
                <a:gd name="T17" fmla="*/ 48 h 808"/>
                <a:gd name="T18" fmla="*/ 158 w 522"/>
                <a:gd name="T19" fmla="*/ 6 h 808"/>
                <a:gd name="T20" fmla="*/ 315 w 522"/>
                <a:gd name="T21" fmla="*/ 12 h 808"/>
                <a:gd name="T22" fmla="*/ 422 w 522"/>
                <a:gd name="T23" fmla="*/ 42 h 808"/>
                <a:gd name="T24" fmla="*/ 422 w 522"/>
                <a:gd name="T25" fmla="*/ 90 h 808"/>
                <a:gd name="T26" fmla="*/ 356 w 522"/>
                <a:gd name="T27" fmla="*/ 162 h 808"/>
                <a:gd name="T28" fmla="*/ 392 w 522"/>
                <a:gd name="T29" fmla="*/ 204 h 808"/>
                <a:gd name="T30" fmla="*/ 494 w 522"/>
                <a:gd name="T31" fmla="*/ 240 h 808"/>
                <a:gd name="T32" fmla="*/ 518 w 522"/>
                <a:gd name="T33" fmla="*/ 432 h 808"/>
                <a:gd name="T34" fmla="*/ 519 w 522"/>
                <a:gd name="T35" fmla="*/ 564 h 808"/>
                <a:gd name="T36" fmla="*/ 502 w 522"/>
                <a:gd name="T37" fmla="*/ 750 h 808"/>
                <a:gd name="T38" fmla="*/ 434 w 522"/>
                <a:gd name="T39" fmla="*/ 798 h 808"/>
                <a:gd name="T40" fmla="*/ 284 w 522"/>
                <a:gd name="T41" fmla="*/ 804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2" h="808">
                  <a:moveTo>
                    <a:pt x="272" y="804"/>
                  </a:moveTo>
                  <a:cubicBezTo>
                    <a:pt x="243" y="804"/>
                    <a:pt x="140" y="808"/>
                    <a:pt x="98" y="798"/>
                  </a:cubicBezTo>
                  <a:cubicBezTo>
                    <a:pt x="56" y="788"/>
                    <a:pt x="36" y="781"/>
                    <a:pt x="20" y="744"/>
                  </a:cubicBezTo>
                  <a:cubicBezTo>
                    <a:pt x="4" y="707"/>
                    <a:pt x="2" y="655"/>
                    <a:pt x="2" y="576"/>
                  </a:cubicBezTo>
                  <a:cubicBezTo>
                    <a:pt x="2" y="497"/>
                    <a:pt x="0" y="332"/>
                    <a:pt x="20" y="270"/>
                  </a:cubicBezTo>
                  <a:cubicBezTo>
                    <a:pt x="40" y="208"/>
                    <a:pt x="98" y="222"/>
                    <a:pt x="122" y="204"/>
                  </a:cubicBezTo>
                  <a:cubicBezTo>
                    <a:pt x="146" y="186"/>
                    <a:pt x="167" y="178"/>
                    <a:pt x="164" y="162"/>
                  </a:cubicBezTo>
                  <a:cubicBezTo>
                    <a:pt x="161" y="146"/>
                    <a:pt x="118" y="127"/>
                    <a:pt x="104" y="108"/>
                  </a:cubicBezTo>
                  <a:cubicBezTo>
                    <a:pt x="90" y="89"/>
                    <a:pt x="71" y="65"/>
                    <a:pt x="80" y="48"/>
                  </a:cubicBezTo>
                  <a:cubicBezTo>
                    <a:pt x="89" y="31"/>
                    <a:pt x="119" y="12"/>
                    <a:pt x="158" y="6"/>
                  </a:cubicBezTo>
                  <a:cubicBezTo>
                    <a:pt x="197" y="0"/>
                    <a:pt x="271" y="6"/>
                    <a:pt x="315" y="12"/>
                  </a:cubicBezTo>
                  <a:cubicBezTo>
                    <a:pt x="359" y="18"/>
                    <a:pt x="404" y="29"/>
                    <a:pt x="422" y="42"/>
                  </a:cubicBezTo>
                  <a:cubicBezTo>
                    <a:pt x="440" y="55"/>
                    <a:pt x="433" y="70"/>
                    <a:pt x="422" y="90"/>
                  </a:cubicBezTo>
                  <a:cubicBezTo>
                    <a:pt x="411" y="110"/>
                    <a:pt x="361" y="143"/>
                    <a:pt x="356" y="162"/>
                  </a:cubicBezTo>
                  <a:cubicBezTo>
                    <a:pt x="351" y="181"/>
                    <a:pt x="369" y="191"/>
                    <a:pt x="392" y="204"/>
                  </a:cubicBezTo>
                  <a:cubicBezTo>
                    <a:pt x="415" y="217"/>
                    <a:pt x="473" y="202"/>
                    <a:pt x="494" y="240"/>
                  </a:cubicBezTo>
                  <a:cubicBezTo>
                    <a:pt x="515" y="278"/>
                    <a:pt x="514" y="378"/>
                    <a:pt x="518" y="432"/>
                  </a:cubicBezTo>
                  <a:cubicBezTo>
                    <a:pt x="522" y="486"/>
                    <a:pt x="522" y="511"/>
                    <a:pt x="519" y="564"/>
                  </a:cubicBezTo>
                  <a:cubicBezTo>
                    <a:pt x="516" y="617"/>
                    <a:pt x="516" y="711"/>
                    <a:pt x="502" y="750"/>
                  </a:cubicBezTo>
                  <a:cubicBezTo>
                    <a:pt x="488" y="789"/>
                    <a:pt x="470" y="789"/>
                    <a:pt x="434" y="798"/>
                  </a:cubicBezTo>
                  <a:cubicBezTo>
                    <a:pt x="398" y="807"/>
                    <a:pt x="315" y="803"/>
                    <a:pt x="284" y="804"/>
                  </a:cubicBezTo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rgbClr val="333333"/>
                </a:gs>
                <a:gs pos="100000">
                  <a:schemeClr val="bg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912" name="Oval 72"/>
            <p:cNvSpPr>
              <a:spLocks noChangeArrowheads="1"/>
            </p:cNvSpPr>
            <p:nvPr/>
          </p:nvSpPr>
          <p:spPr bwMode="auto">
            <a:xfrm>
              <a:off x="4793" y="2256"/>
              <a:ext cx="336" cy="9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3333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13" name="Text Box 73"/>
            <p:cNvSpPr txBox="1">
              <a:spLocks noChangeArrowheads="1"/>
            </p:cNvSpPr>
            <p:nvPr/>
          </p:nvSpPr>
          <p:spPr bwMode="auto">
            <a:xfrm>
              <a:off x="4656" y="2635"/>
              <a:ext cx="616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800" b="1" i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</a:rPr>
                <a:t>2кг</a:t>
              </a:r>
            </a:p>
          </p:txBody>
        </p:sp>
      </p:grpSp>
      <p:grpSp>
        <p:nvGrpSpPr>
          <p:cNvPr id="35918" name="Group 78"/>
          <p:cNvGrpSpPr>
            <a:grpSpLocks/>
          </p:cNvGrpSpPr>
          <p:nvPr/>
        </p:nvGrpSpPr>
        <p:grpSpPr bwMode="auto">
          <a:xfrm>
            <a:off x="3132138" y="2060575"/>
            <a:ext cx="923925" cy="673100"/>
            <a:chOff x="2018" y="1344"/>
            <a:chExt cx="582" cy="424"/>
          </a:xfrm>
        </p:grpSpPr>
        <p:sp>
          <p:nvSpPr>
            <p:cNvPr id="35915" name="Freeform 75"/>
            <p:cNvSpPr>
              <a:spLocks/>
            </p:cNvSpPr>
            <p:nvPr/>
          </p:nvSpPr>
          <p:spPr bwMode="auto">
            <a:xfrm>
              <a:off x="2023" y="1356"/>
              <a:ext cx="538" cy="362"/>
            </a:xfrm>
            <a:custGeom>
              <a:avLst/>
              <a:gdLst>
                <a:gd name="T0" fmla="*/ 272 w 522"/>
                <a:gd name="T1" fmla="*/ 804 h 808"/>
                <a:gd name="T2" fmla="*/ 98 w 522"/>
                <a:gd name="T3" fmla="*/ 798 h 808"/>
                <a:gd name="T4" fmla="*/ 20 w 522"/>
                <a:gd name="T5" fmla="*/ 744 h 808"/>
                <a:gd name="T6" fmla="*/ 2 w 522"/>
                <a:gd name="T7" fmla="*/ 576 h 808"/>
                <a:gd name="T8" fmla="*/ 20 w 522"/>
                <a:gd name="T9" fmla="*/ 270 h 808"/>
                <a:gd name="T10" fmla="*/ 122 w 522"/>
                <a:gd name="T11" fmla="*/ 204 h 808"/>
                <a:gd name="T12" fmla="*/ 164 w 522"/>
                <a:gd name="T13" fmla="*/ 162 h 808"/>
                <a:gd name="T14" fmla="*/ 104 w 522"/>
                <a:gd name="T15" fmla="*/ 108 h 808"/>
                <a:gd name="T16" fmla="*/ 80 w 522"/>
                <a:gd name="T17" fmla="*/ 48 h 808"/>
                <a:gd name="T18" fmla="*/ 158 w 522"/>
                <a:gd name="T19" fmla="*/ 6 h 808"/>
                <a:gd name="T20" fmla="*/ 315 w 522"/>
                <a:gd name="T21" fmla="*/ 12 h 808"/>
                <a:gd name="T22" fmla="*/ 422 w 522"/>
                <a:gd name="T23" fmla="*/ 42 h 808"/>
                <a:gd name="T24" fmla="*/ 422 w 522"/>
                <a:gd name="T25" fmla="*/ 90 h 808"/>
                <a:gd name="T26" fmla="*/ 356 w 522"/>
                <a:gd name="T27" fmla="*/ 162 h 808"/>
                <a:gd name="T28" fmla="*/ 392 w 522"/>
                <a:gd name="T29" fmla="*/ 204 h 808"/>
                <a:gd name="T30" fmla="*/ 494 w 522"/>
                <a:gd name="T31" fmla="*/ 240 h 808"/>
                <a:gd name="T32" fmla="*/ 518 w 522"/>
                <a:gd name="T33" fmla="*/ 432 h 808"/>
                <a:gd name="T34" fmla="*/ 519 w 522"/>
                <a:gd name="T35" fmla="*/ 564 h 808"/>
                <a:gd name="T36" fmla="*/ 502 w 522"/>
                <a:gd name="T37" fmla="*/ 750 h 808"/>
                <a:gd name="T38" fmla="*/ 434 w 522"/>
                <a:gd name="T39" fmla="*/ 798 h 808"/>
                <a:gd name="T40" fmla="*/ 284 w 522"/>
                <a:gd name="T41" fmla="*/ 804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2" h="808">
                  <a:moveTo>
                    <a:pt x="272" y="804"/>
                  </a:moveTo>
                  <a:cubicBezTo>
                    <a:pt x="243" y="804"/>
                    <a:pt x="140" y="808"/>
                    <a:pt x="98" y="798"/>
                  </a:cubicBezTo>
                  <a:cubicBezTo>
                    <a:pt x="56" y="788"/>
                    <a:pt x="36" y="781"/>
                    <a:pt x="20" y="744"/>
                  </a:cubicBezTo>
                  <a:cubicBezTo>
                    <a:pt x="4" y="707"/>
                    <a:pt x="2" y="655"/>
                    <a:pt x="2" y="576"/>
                  </a:cubicBezTo>
                  <a:cubicBezTo>
                    <a:pt x="2" y="497"/>
                    <a:pt x="0" y="332"/>
                    <a:pt x="20" y="270"/>
                  </a:cubicBezTo>
                  <a:cubicBezTo>
                    <a:pt x="40" y="208"/>
                    <a:pt x="98" y="222"/>
                    <a:pt x="122" y="204"/>
                  </a:cubicBezTo>
                  <a:cubicBezTo>
                    <a:pt x="146" y="186"/>
                    <a:pt x="167" y="178"/>
                    <a:pt x="164" y="162"/>
                  </a:cubicBezTo>
                  <a:cubicBezTo>
                    <a:pt x="161" y="146"/>
                    <a:pt x="118" y="127"/>
                    <a:pt x="104" y="108"/>
                  </a:cubicBezTo>
                  <a:cubicBezTo>
                    <a:pt x="90" y="89"/>
                    <a:pt x="71" y="65"/>
                    <a:pt x="80" y="48"/>
                  </a:cubicBezTo>
                  <a:cubicBezTo>
                    <a:pt x="89" y="31"/>
                    <a:pt x="119" y="12"/>
                    <a:pt x="158" y="6"/>
                  </a:cubicBezTo>
                  <a:cubicBezTo>
                    <a:pt x="197" y="0"/>
                    <a:pt x="271" y="6"/>
                    <a:pt x="315" y="12"/>
                  </a:cubicBezTo>
                  <a:cubicBezTo>
                    <a:pt x="359" y="18"/>
                    <a:pt x="404" y="29"/>
                    <a:pt x="422" y="42"/>
                  </a:cubicBezTo>
                  <a:cubicBezTo>
                    <a:pt x="440" y="55"/>
                    <a:pt x="433" y="70"/>
                    <a:pt x="422" y="90"/>
                  </a:cubicBezTo>
                  <a:cubicBezTo>
                    <a:pt x="411" y="110"/>
                    <a:pt x="361" y="143"/>
                    <a:pt x="356" y="162"/>
                  </a:cubicBezTo>
                  <a:cubicBezTo>
                    <a:pt x="351" y="181"/>
                    <a:pt x="369" y="191"/>
                    <a:pt x="392" y="204"/>
                  </a:cubicBezTo>
                  <a:cubicBezTo>
                    <a:pt x="415" y="217"/>
                    <a:pt x="473" y="202"/>
                    <a:pt x="494" y="240"/>
                  </a:cubicBezTo>
                  <a:cubicBezTo>
                    <a:pt x="515" y="278"/>
                    <a:pt x="514" y="378"/>
                    <a:pt x="518" y="432"/>
                  </a:cubicBezTo>
                  <a:cubicBezTo>
                    <a:pt x="522" y="486"/>
                    <a:pt x="522" y="511"/>
                    <a:pt x="519" y="564"/>
                  </a:cubicBezTo>
                  <a:cubicBezTo>
                    <a:pt x="516" y="617"/>
                    <a:pt x="516" y="711"/>
                    <a:pt x="502" y="750"/>
                  </a:cubicBezTo>
                  <a:cubicBezTo>
                    <a:pt x="488" y="789"/>
                    <a:pt x="470" y="789"/>
                    <a:pt x="434" y="798"/>
                  </a:cubicBezTo>
                  <a:cubicBezTo>
                    <a:pt x="398" y="807"/>
                    <a:pt x="315" y="803"/>
                    <a:pt x="284" y="804"/>
                  </a:cubicBezTo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rgbClr val="333333"/>
                </a:gs>
                <a:gs pos="100000">
                  <a:schemeClr val="bg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916" name="Oval 76"/>
            <p:cNvSpPr>
              <a:spLocks noChangeArrowheads="1"/>
            </p:cNvSpPr>
            <p:nvPr/>
          </p:nvSpPr>
          <p:spPr bwMode="auto">
            <a:xfrm>
              <a:off x="2114" y="1344"/>
              <a:ext cx="347" cy="4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3333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17" name="Text Box 77"/>
            <p:cNvSpPr txBox="1">
              <a:spLocks noChangeArrowheads="1"/>
            </p:cNvSpPr>
            <p:nvPr/>
          </p:nvSpPr>
          <p:spPr bwMode="auto">
            <a:xfrm>
              <a:off x="2018" y="1480"/>
              <a:ext cx="58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i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</a:rPr>
                <a:t>0,5кг</a:t>
              </a:r>
            </a:p>
          </p:txBody>
        </p:sp>
      </p:grpSp>
      <p:pic>
        <p:nvPicPr>
          <p:cNvPr id="35919" name="Picture 79" descr="CRCTR06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4365625"/>
            <a:ext cx="2238375" cy="227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920" name="AutoShape 80"/>
          <p:cNvSpPr>
            <a:spLocks noChangeArrowheads="1"/>
          </p:cNvSpPr>
          <p:nvPr/>
        </p:nvSpPr>
        <p:spPr bwMode="auto">
          <a:xfrm>
            <a:off x="3132138" y="4724400"/>
            <a:ext cx="504825" cy="6985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008000">
                  <a:gamma/>
                  <a:tint val="23922"/>
                  <a:invGamma/>
                </a:srgbClr>
              </a:gs>
              <a:gs pos="100000">
                <a:srgbClr val="008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  <a:latin typeface="Georgia" pitchFamily="18" charset="0"/>
              </a:rPr>
              <a:t>х</a:t>
            </a:r>
          </a:p>
        </p:txBody>
      </p:sp>
      <p:sp>
        <p:nvSpPr>
          <p:cNvPr id="35921" name="WordArt 81"/>
          <p:cNvSpPr>
            <a:spLocks noChangeArrowheads="1" noChangeShapeType="1" noTextEdit="1"/>
          </p:cNvSpPr>
          <p:nvPr/>
        </p:nvSpPr>
        <p:spPr bwMode="auto">
          <a:xfrm>
            <a:off x="3995738" y="4941888"/>
            <a:ext cx="430212" cy="195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=</a:t>
            </a:r>
          </a:p>
        </p:txBody>
      </p:sp>
      <p:grpSp>
        <p:nvGrpSpPr>
          <p:cNvPr id="35922" name="Group 82"/>
          <p:cNvGrpSpPr>
            <a:grpSpLocks/>
          </p:cNvGrpSpPr>
          <p:nvPr/>
        </p:nvGrpSpPr>
        <p:grpSpPr bwMode="auto">
          <a:xfrm>
            <a:off x="4716463" y="4149725"/>
            <a:ext cx="754062" cy="1204913"/>
            <a:chOff x="4656" y="2256"/>
            <a:chExt cx="616" cy="835"/>
          </a:xfrm>
        </p:grpSpPr>
        <p:sp>
          <p:nvSpPr>
            <p:cNvPr id="35923" name="Freeform 83"/>
            <p:cNvSpPr>
              <a:spLocks/>
            </p:cNvSpPr>
            <p:nvPr/>
          </p:nvSpPr>
          <p:spPr bwMode="auto">
            <a:xfrm>
              <a:off x="4704" y="2283"/>
              <a:ext cx="522" cy="808"/>
            </a:xfrm>
            <a:custGeom>
              <a:avLst/>
              <a:gdLst>
                <a:gd name="T0" fmla="*/ 272 w 522"/>
                <a:gd name="T1" fmla="*/ 804 h 808"/>
                <a:gd name="T2" fmla="*/ 98 w 522"/>
                <a:gd name="T3" fmla="*/ 798 h 808"/>
                <a:gd name="T4" fmla="*/ 20 w 522"/>
                <a:gd name="T5" fmla="*/ 744 h 808"/>
                <a:gd name="T6" fmla="*/ 2 w 522"/>
                <a:gd name="T7" fmla="*/ 576 h 808"/>
                <a:gd name="T8" fmla="*/ 20 w 522"/>
                <a:gd name="T9" fmla="*/ 270 h 808"/>
                <a:gd name="T10" fmla="*/ 122 w 522"/>
                <a:gd name="T11" fmla="*/ 204 h 808"/>
                <a:gd name="T12" fmla="*/ 164 w 522"/>
                <a:gd name="T13" fmla="*/ 162 h 808"/>
                <a:gd name="T14" fmla="*/ 104 w 522"/>
                <a:gd name="T15" fmla="*/ 108 h 808"/>
                <a:gd name="T16" fmla="*/ 80 w 522"/>
                <a:gd name="T17" fmla="*/ 48 h 808"/>
                <a:gd name="T18" fmla="*/ 158 w 522"/>
                <a:gd name="T19" fmla="*/ 6 h 808"/>
                <a:gd name="T20" fmla="*/ 315 w 522"/>
                <a:gd name="T21" fmla="*/ 12 h 808"/>
                <a:gd name="T22" fmla="*/ 422 w 522"/>
                <a:gd name="T23" fmla="*/ 42 h 808"/>
                <a:gd name="T24" fmla="*/ 422 w 522"/>
                <a:gd name="T25" fmla="*/ 90 h 808"/>
                <a:gd name="T26" fmla="*/ 356 w 522"/>
                <a:gd name="T27" fmla="*/ 162 h 808"/>
                <a:gd name="T28" fmla="*/ 392 w 522"/>
                <a:gd name="T29" fmla="*/ 204 h 808"/>
                <a:gd name="T30" fmla="*/ 494 w 522"/>
                <a:gd name="T31" fmla="*/ 240 h 808"/>
                <a:gd name="T32" fmla="*/ 518 w 522"/>
                <a:gd name="T33" fmla="*/ 432 h 808"/>
                <a:gd name="T34" fmla="*/ 519 w 522"/>
                <a:gd name="T35" fmla="*/ 564 h 808"/>
                <a:gd name="T36" fmla="*/ 502 w 522"/>
                <a:gd name="T37" fmla="*/ 750 h 808"/>
                <a:gd name="T38" fmla="*/ 434 w 522"/>
                <a:gd name="T39" fmla="*/ 798 h 808"/>
                <a:gd name="T40" fmla="*/ 284 w 522"/>
                <a:gd name="T41" fmla="*/ 804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2" h="808">
                  <a:moveTo>
                    <a:pt x="272" y="804"/>
                  </a:moveTo>
                  <a:cubicBezTo>
                    <a:pt x="243" y="804"/>
                    <a:pt x="140" y="808"/>
                    <a:pt x="98" y="798"/>
                  </a:cubicBezTo>
                  <a:cubicBezTo>
                    <a:pt x="56" y="788"/>
                    <a:pt x="36" y="781"/>
                    <a:pt x="20" y="744"/>
                  </a:cubicBezTo>
                  <a:cubicBezTo>
                    <a:pt x="4" y="707"/>
                    <a:pt x="2" y="655"/>
                    <a:pt x="2" y="576"/>
                  </a:cubicBezTo>
                  <a:cubicBezTo>
                    <a:pt x="2" y="497"/>
                    <a:pt x="0" y="332"/>
                    <a:pt x="20" y="270"/>
                  </a:cubicBezTo>
                  <a:cubicBezTo>
                    <a:pt x="40" y="208"/>
                    <a:pt x="98" y="222"/>
                    <a:pt x="122" y="204"/>
                  </a:cubicBezTo>
                  <a:cubicBezTo>
                    <a:pt x="146" y="186"/>
                    <a:pt x="167" y="178"/>
                    <a:pt x="164" y="162"/>
                  </a:cubicBezTo>
                  <a:cubicBezTo>
                    <a:pt x="161" y="146"/>
                    <a:pt x="118" y="127"/>
                    <a:pt x="104" y="108"/>
                  </a:cubicBezTo>
                  <a:cubicBezTo>
                    <a:pt x="90" y="89"/>
                    <a:pt x="71" y="65"/>
                    <a:pt x="80" y="48"/>
                  </a:cubicBezTo>
                  <a:cubicBezTo>
                    <a:pt x="89" y="31"/>
                    <a:pt x="119" y="12"/>
                    <a:pt x="158" y="6"/>
                  </a:cubicBezTo>
                  <a:cubicBezTo>
                    <a:pt x="197" y="0"/>
                    <a:pt x="271" y="6"/>
                    <a:pt x="315" y="12"/>
                  </a:cubicBezTo>
                  <a:cubicBezTo>
                    <a:pt x="359" y="18"/>
                    <a:pt x="404" y="29"/>
                    <a:pt x="422" y="42"/>
                  </a:cubicBezTo>
                  <a:cubicBezTo>
                    <a:pt x="440" y="55"/>
                    <a:pt x="433" y="70"/>
                    <a:pt x="422" y="90"/>
                  </a:cubicBezTo>
                  <a:cubicBezTo>
                    <a:pt x="411" y="110"/>
                    <a:pt x="361" y="143"/>
                    <a:pt x="356" y="162"/>
                  </a:cubicBezTo>
                  <a:cubicBezTo>
                    <a:pt x="351" y="181"/>
                    <a:pt x="369" y="191"/>
                    <a:pt x="392" y="204"/>
                  </a:cubicBezTo>
                  <a:cubicBezTo>
                    <a:pt x="415" y="217"/>
                    <a:pt x="473" y="202"/>
                    <a:pt x="494" y="240"/>
                  </a:cubicBezTo>
                  <a:cubicBezTo>
                    <a:pt x="515" y="278"/>
                    <a:pt x="514" y="378"/>
                    <a:pt x="518" y="432"/>
                  </a:cubicBezTo>
                  <a:cubicBezTo>
                    <a:pt x="522" y="486"/>
                    <a:pt x="522" y="511"/>
                    <a:pt x="519" y="564"/>
                  </a:cubicBezTo>
                  <a:cubicBezTo>
                    <a:pt x="516" y="617"/>
                    <a:pt x="516" y="711"/>
                    <a:pt x="502" y="750"/>
                  </a:cubicBezTo>
                  <a:cubicBezTo>
                    <a:pt x="488" y="789"/>
                    <a:pt x="470" y="789"/>
                    <a:pt x="434" y="798"/>
                  </a:cubicBezTo>
                  <a:cubicBezTo>
                    <a:pt x="398" y="807"/>
                    <a:pt x="315" y="803"/>
                    <a:pt x="284" y="804"/>
                  </a:cubicBezTo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rgbClr val="333333"/>
                </a:gs>
                <a:gs pos="100000">
                  <a:schemeClr val="bg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924" name="Oval 84"/>
            <p:cNvSpPr>
              <a:spLocks noChangeArrowheads="1"/>
            </p:cNvSpPr>
            <p:nvPr/>
          </p:nvSpPr>
          <p:spPr bwMode="auto">
            <a:xfrm>
              <a:off x="4793" y="2256"/>
              <a:ext cx="336" cy="9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3333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25" name="Text Box 85"/>
            <p:cNvSpPr txBox="1">
              <a:spLocks noChangeArrowheads="1"/>
            </p:cNvSpPr>
            <p:nvPr/>
          </p:nvSpPr>
          <p:spPr bwMode="auto">
            <a:xfrm>
              <a:off x="4656" y="2635"/>
              <a:ext cx="616" cy="3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ru-RU" sz="2800" b="1" i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</a:rPr>
                <a:t>2кг</a:t>
              </a:r>
            </a:p>
          </p:txBody>
        </p:sp>
      </p:grpSp>
      <p:grpSp>
        <p:nvGrpSpPr>
          <p:cNvPr id="35926" name="Group 86"/>
          <p:cNvGrpSpPr>
            <a:grpSpLocks/>
          </p:cNvGrpSpPr>
          <p:nvPr/>
        </p:nvGrpSpPr>
        <p:grpSpPr bwMode="auto">
          <a:xfrm>
            <a:off x="5437188" y="4725988"/>
            <a:ext cx="923925" cy="673100"/>
            <a:chOff x="2018" y="1344"/>
            <a:chExt cx="582" cy="424"/>
          </a:xfrm>
        </p:grpSpPr>
        <p:sp>
          <p:nvSpPr>
            <p:cNvPr id="35927" name="Freeform 87"/>
            <p:cNvSpPr>
              <a:spLocks/>
            </p:cNvSpPr>
            <p:nvPr/>
          </p:nvSpPr>
          <p:spPr bwMode="auto">
            <a:xfrm>
              <a:off x="2023" y="1356"/>
              <a:ext cx="538" cy="362"/>
            </a:xfrm>
            <a:custGeom>
              <a:avLst/>
              <a:gdLst>
                <a:gd name="T0" fmla="*/ 272 w 522"/>
                <a:gd name="T1" fmla="*/ 804 h 808"/>
                <a:gd name="T2" fmla="*/ 98 w 522"/>
                <a:gd name="T3" fmla="*/ 798 h 808"/>
                <a:gd name="T4" fmla="*/ 20 w 522"/>
                <a:gd name="T5" fmla="*/ 744 h 808"/>
                <a:gd name="T6" fmla="*/ 2 w 522"/>
                <a:gd name="T7" fmla="*/ 576 h 808"/>
                <a:gd name="T8" fmla="*/ 20 w 522"/>
                <a:gd name="T9" fmla="*/ 270 h 808"/>
                <a:gd name="T10" fmla="*/ 122 w 522"/>
                <a:gd name="T11" fmla="*/ 204 h 808"/>
                <a:gd name="T12" fmla="*/ 164 w 522"/>
                <a:gd name="T13" fmla="*/ 162 h 808"/>
                <a:gd name="T14" fmla="*/ 104 w 522"/>
                <a:gd name="T15" fmla="*/ 108 h 808"/>
                <a:gd name="T16" fmla="*/ 80 w 522"/>
                <a:gd name="T17" fmla="*/ 48 h 808"/>
                <a:gd name="T18" fmla="*/ 158 w 522"/>
                <a:gd name="T19" fmla="*/ 6 h 808"/>
                <a:gd name="T20" fmla="*/ 315 w 522"/>
                <a:gd name="T21" fmla="*/ 12 h 808"/>
                <a:gd name="T22" fmla="*/ 422 w 522"/>
                <a:gd name="T23" fmla="*/ 42 h 808"/>
                <a:gd name="T24" fmla="*/ 422 w 522"/>
                <a:gd name="T25" fmla="*/ 90 h 808"/>
                <a:gd name="T26" fmla="*/ 356 w 522"/>
                <a:gd name="T27" fmla="*/ 162 h 808"/>
                <a:gd name="T28" fmla="*/ 392 w 522"/>
                <a:gd name="T29" fmla="*/ 204 h 808"/>
                <a:gd name="T30" fmla="*/ 494 w 522"/>
                <a:gd name="T31" fmla="*/ 240 h 808"/>
                <a:gd name="T32" fmla="*/ 518 w 522"/>
                <a:gd name="T33" fmla="*/ 432 h 808"/>
                <a:gd name="T34" fmla="*/ 519 w 522"/>
                <a:gd name="T35" fmla="*/ 564 h 808"/>
                <a:gd name="T36" fmla="*/ 502 w 522"/>
                <a:gd name="T37" fmla="*/ 750 h 808"/>
                <a:gd name="T38" fmla="*/ 434 w 522"/>
                <a:gd name="T39" fmla="*/ 798 h 808"/>
                <a:gd name="T40" fmla="*/ 284 w 522"/>
                <a:gd name="T41" fmla="*/ 804 h 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2" h="808">
                  <a:moveTo>
                    <a:pt x="272" y="804"/>
                  </a:moveTo>
                  <a:cubicBezTo>
                    <a:pt x="243" y="804"/>
                    <a:pt x="140" y="808"/>
                    <a:pt x="98" y="798"/>
                  </a:cubicBezTo>
                  <a:cubicBezTo>
                    <a:pt x="56" y="788"/>
                    <a:pt x="36" y="781"/>
                    <a:pt x="20" y="744"/>
                  </a:cubicBezTo>
                  <a:cubicBezTo>
                    <a:pt x="4" y="707"/>
                    <a:pt x="2" y="655"/>
                    <a:pt x="2" y="576"/>
                  </a:cubicBezTo>
                  <a:cubicBezTo>
                    <a:pt x="2" y="497"/>
                    <a:pt x="0" y="332"/>
                    <a:pt x="20" y="270"/>
                  </a:cubicBezTo>
                  <a:cubicBezTo>
                    <a:pt x="40" y="208"/>
                    <a:pt x="98" y="222"/>
                    <a:pt x="122" y="204"/>
                  </a:cubicBezTo>
                  <a:cubicBezTo>
                    <a:pt x="146" y="186"/>
                    <a:pt x="167" y="178"/>
                    <a:pt x="164" y="162"/>
                  </a:cubicBezTo>
                  <a:cubicBezTo>
                    <a:pt x="161" y="146"/>
                    <a:pt x="118" y="127"/>
                    <a:pt x="104" y="108"/>
                  </a:cubicBezTo>
                  <a:cubicBezTo>
                    <a:pt x="90" y="89"/>
                    <a:pt x="71" y="65"/>
                    <a:pt x="80" y="48"/>
                  </a:cubicBezTo>
                  <a:cubicBezTo>
                    <a:pt x="89" y="31"/>
                    <a:pt x="119" y="12"/>
                    <a:pt x="158" y="6"/>
                  </a:cubicBezTo>
                  <a:cubicBezTo>
                    <a:pt x="197" y="0"/>
                    <a:pt x="271" y="6"/>
                    <a:pt x="315" y="12"/>
                  </a:cubicBezTo>
                  <a:cubicBezTo>
                    <a:pt x="359" y="18"/>
                    <a:pt x="404" y="29"/>
                    <a:pt x="422" y="42"/>
                  </a:cubicBezTo>
                  <a:cubicBezTo>
                    <a:pt x="440" y="55"/>
                    <a:pt x="433" y="70"/>
                    <a:pt x="422" y="90"/>
                  </a:cubicBezTo>
                  <a:cubicBezTo>
                    <a:pt x="411" y="110"/>
                    <a:pt x="361" y="143"/>
                    <a:pt x="356" y="162"/>
                  </a:cubicBezTo>
                  <a:cubicBezTo>
                    <a:pt x="351" y="181"/>
                    <a:pt x="369" y="191"/>
                    <a:pt x="392" y="204"/>
                  </a:cubicBezTo>
                  <a:cubicBezTo>
                    <a:pt x="415" y="217"/>
                    <a:pt x="473" y="202"/>
                    <a:pt x="494" y="240"/>
                  </a:cubicBezTo>
                  <a:cubicBezTo>
                    <a:pt x="515" y="278"/>
                    <a:pt x="514" y="378"/>
                    <a:pt x="518" y="432"/>
                  </a:cubicBezTo>
                  <a:cubicBezTo>
                    <a:pt x="522" y="486"/>
                    <a:pt x="522" y="511"/>
                    <a:pt x="519" y="564"/>
                  </a:cubicBezTo>
                  <a:cubicBezTo>
                    <a:pt x="516" y="617"/>
                    <a:pt x="516" y="711"/>
                    <a:pt x="502" y="750"/>
                  </a:cubicBezTo>
                  <a:cubicBezTo>
                    <a:pt x="488" y="789"/>
                    <a:pt x="470" y="789"/>
                    <a:pt x="434" y="798"/>
                  </a:cubicBezTo>
                  <a:cubicBezTo>
                    <a:pt x="398" y="807"/>
                    <a:pt x="315" y="803"/>
                    <a:pt x="284" y="804"/>
                  </a:cubicBezTo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rgbClr val="333333"/>
                </a:gs>
                <a:gs pos="100000">
                  <a:schemeClr val="bg2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5928" name="Oval 88"/>
            <p:cNvSpPr>
              <a:spLocks noChangeArrowheads="1"/>
            </p:cNvSpPr>
            <p:nvPr/>
          </p:nvSpPr>
          <p:spPr bwMode="auto">
            <a:xfrm>
              <a:off x="2114" y="1344"/>
              <a:ext cx="347" cy="43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rgbClr val="333333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929" name="Text Box 89"/>
            <p:cNvSpPr txBox="1">
              <a:spLocks noChangeArrowheads="1"/>
            </p:cNvSpPr>
            <p:nvPr/>
          </p:nvSpPr>
          <p:spPr bwMode="auto">
            <a:xfrm>
              <a:off x="2018" y="1480"/>
              <a:ext cx="58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i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</a:rPr>
                <a:t>0,5кг</a:t>
              </a:r>
            </a:p>
          </p:txBody>
        </p:sp>
      </p:grpSp>
      <p:sp>
        <p:nvSpPr>
          <p:cNvPr id="35930" name="AutoShape 90"/>
          <p:cNvSpPr>
            <a:spLocks noChangeArrowheads="1"/>
          </p:cNvSpPr>
          <p:nvPr/>
        </p:nvSpPr>
        <p:spPr bwMode="auto">
          <a:xfrm>
            <a:off x="7596188" y="2997200"/>
            <a:ext cx="1225550" cy="1185863"/>
          </a:xfrm>
          <a:prstGeom prst="cloudCallout">
            <a:avLst>
              <a:gd name="adj1" fmla="val -39509"/>
              <a:gd name="adj2" fmla="val 84537"/>
            </a:avLst>
          </a:prstGeom>
          <a:solidFill>
            <a:srgbClr val="FFFF99"/>
          </a:solidFill>
          <a:ln w="9525">
            <a:solidFill>
              <a:srgbClr val="FFFF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sz="6000" b="1">
                <a:solidFill>
                  <a:srgbClr val="FF6600"/>
                </a:solidFill>
                <a:latin typeface="Times New Roman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24034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5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5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5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9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9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5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5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5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5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5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9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9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5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5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5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5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5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5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5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35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5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5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5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5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5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5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5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5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5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59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59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5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animBg="1"/>
      <p:bldP spid="35846" grpId="0" animBg="1"/>
      <p:bldP spid="35853" grpId="0" animBg="1"/>
      <p:bldP spid="35901" grpId="0" animBg="1"/>
      <p:bldP spid="35902" grpId="0" animBg="1"/>
      <p:bldP spid="35903" grpId="0" animBg="1"/>
      <p:bldP spid="35904" grpId="0" animBg="1"/>
      <p:bldP spid="35905" grpId="0" animBg="1"/>
      <p:bldP spid="35920" grpId="0" animBg="1"/>
      <p:bldP spid="35921" grpId="0" animBg="1"/>
      <p:bldP spid="359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78010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одзаголовок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971600" y="2420888"/>
                <a:ext cx="6688832" cy="3096344"/>
              </a:xfr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>
                <a:normAutofit/>
              </a:bodyPr>
              <a:lstStyle/>
              <a:p>
                <a:r>
                  <a:rPr lang="ru-RU" sz="2800" dirty="0" smtClean="0"/>
                  <a:t>1</a:t>
                </a:r>
                <a:r>
                  <a:rPr lang="ru-RU" sz="3600" dirty="0" smtClean="0"/>
                  <a:t>)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х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ru-RU" sz="36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х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12</m:t>
                        </m:r>
                      </m:den>
                    </m:f>
                    <m:r>
                      <a:rPr lang="ru-RU" sz="36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ru-RU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ru-RU" sz="3600" dirty="0" smtClean="0"/>
              </a:p>
              <a:p>
                <a:endParaRPr lang="ru-RU" sz="2800" dirty="0"/>
              </a:p>
              <a:p>
                <a:r>
                  <a:rPr lang="ru-RU" sz="2800" dirty="0" smtClean="0"/>
                  <a:t>2</a:t>
                </a:r>
                <a:r>
                  <a:rPr lang="ru-RU" sz="3600" dirty="0" smtClean="0"/>
                  <a:t>)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5х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14</m:t>
                        </m:r>
                      </m:den>
                    </m:f>
                    <m:r>
                      <a:rPr lang="ru-RU" sz="36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3х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ru-RU" sz="3600" b="0" i="1" smtClean="0">
                        <a:latin typeface="Cambria Math"/>
                      </a:rPr>
                      <m:t>=4</m:t>
                    </m:r>
                    <m:f>
                      <m:fPr>
                        <m:ctrlPr>
                          <a:rPr lang="ru-RU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endParaRPr lang="ru-RU" sz="3600" dirty="0"/>
              </a:p>
            </p:txBody>
          </p:sp>
        </mc:Choice>
        <mc:Fallback>
          <p:sp>
            <p:nvSpPr>
              <p:cNvPr id="3" name="Под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971600" y="2420888"/>
                <a:ext cx="6688832" cy="3096344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972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проверьте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sz="quarter" idx="13"/>
              </p:nvPr>
            </p:nvSpPr>
            <p:spPr/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/>
              <a:p>
                <a:r>
                  <a:rPr lang="ru-RU" sz="4000" dirty="0" smtClean="0"/>
                  <a:t>1)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smtClean="0">
                            <a:latin typeface="Cambria Math"/>
                          </a:rPr>
                          <m:t>х</m:t>
                        </m:r>
                      </m:num>
                      <m:den>
                        <m:r>
                          <a:rPr lang="ru-RU" sz="4000" b="0" i="1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ru-RU" sz="4000" b="0" i="1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smtClean="0">
                            <a:latin typeface="Cambria Math"/>
                          </a:rPr>
                          <m:t>х</m:t>
                        </m:r>
                      </m:num>
                      <m:den>
                        <m:r>
                          <a:rPr lang="ru-RU" sz="4000" b="0" i="1" smtClean="0">
                            <a:latin typeface="Cambria Math"/>
                          </a:rPr>
                          <m:t>12</m:t>
                        </m:r>
                      </m:den>
                    </m:f>
                    <m:r>
                      <a:rPr lang="ru-RU" sz="40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ru-RU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40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ru-RU" sz="4000" b="0" dirty="0" smtClean="0"/>
              </a:p>
              <a:p>
                <a:r>
                  <a:rPr lang="ru-RU" sz="4000" dirty="0" smtClean="0"/>
                  <a:t>НОК(8;12;3)=24</a:t>
                </a:r>
              </a:p>
              <a:p>
                <a:r>
                  <a:rPr lang="ru-RU" sz="4000" dirty="0" smtClean="0"/>
                  <a:t>3х-2х=-8</a:t>
                </a:r>
              </a:p>
              <a:p>
                <a:r>
                  <a:rPr lang="ru-RU" sz="4000" u="sng" dirty="0"/>
                  <a:t>х</a:t>
                </a:r>
                <a:r>
                  <a:rPr lang="ru-RU" sz="4000" u="sng" dirty="0" smtClean="0"/>
                  <a:t>=-8</a:t>
                </a:r>
                <a:endParaRPr lang="ru-RU" sz="4000" u="sng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2"/>
                <a:stretch>
                  <a:fillRect l="-5405" t="-176" r="-33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3"/>
              <p:cNvSpPr>
                <a:spLocks noGrp="1"/>
              </p:cNvSpPr>
              <p:nvPr>
                <p:ph sz="quarter" idx="14"/>
              </p:nvPr>
            </p:nvSpPr>
            <p:spPr/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normAutofit fontScale="92500" lnSpcReduction="10000"/>
              </a:bodyPr>
              <a:lstStyle/>
              <a:p>
                <a:r>
                  <a:rPr lang="ru-RU" sz="3600" dirty="0" smtClean="0"/>
                  <a:t>2)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5х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14</m:t>
                        </m:r>
                      </m:den>
                    </m:f>
                    <m:r>
                      <a:rPr lang="ru-RU" sz="36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3х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ru-RU" sz="3600" b="0" i="1" smtClean="0">
                        <a:latin typeface="Cambria Math"/>
                      </a:rPr>
                      <m:t>=4</m:t>
                    </m:r>
                    <m:f>
                      <m:fPr>
                        <m:ctrlPr>
                          <a:rPr lang="ru-RU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endParaRPr lang="ru-RU" sz="3600" b="0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6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i="1">
                            <a:latin typeface="Cambria Math"/>
                          </a:rPr>
                          <m:t>5х</m:t>
                        </m:r>
                      </m:num>
                      <m:den>
                        <m:r>
                          <a:rPr lang="ru-RU" sz="3600" i="1">
                            <a:latin typeface="Cambria Math"/>
                          </a:rPr>
                          <m:t>14</m:t>
                        </m:r>
                      </m:den>
                    </m:f>
                    <m:r>
                      <a:rPr lang="ru-RU" sz="360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sz="36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i="1">
                            <a:latin typeface="Cambria Math"/>
                          </a:rPr>
                          <m:t>3х</m:t>
                        </m:r>
                      </m:num>
                      <m:den>
                        <m:r>
                          <a:rPr lang="ru-RU" sz="3600" i="1">
                            <a:latin typeface="Cambria Math"/>
                          </a:rPr>
                          <m:t>4</m:t>
                        </m:r>
                      </m:den>
                    </m:f>
                    <m:r>
                      <a:rPr lang="ru-RU" sz="36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31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endParaRPr lang="ru-RU" sz="3600" dirty="0" smtClean="0"/>
              </a:p>
              <a:p>
                <a:r>
                  <a:rPr lang="ru-RU" dirty="0" smtClean="0"/>
                  <a:t>НОК(4;14;7)=28</a:t>
                </a:r>
              </a:p>
              <a:p>
                <a:r>
                  <a:rPr lang="ru-RU" sz="2800" dirty="0" smtClean="0"/>
                  <a:t>10х+21х=124</a:t>
                </a:r>
              </a:p>
              <a:p>
                <a:r>
                  <a:rPr lang="ru-RU" sz="2800" dirty="0" smtClean="0"/>
                  <a:t>31х=124</a:t>
                </a:r>
              </a:p>
              <a:p>
                <a:r>
                  <a:rPr lang="ru-RU" sz="2800" u="sng" dirty="0"/>
                  <a:t>х</a:t>
                </a:r>
                <a:r>
                  <a:rPr lang="ru-RU" sz="2800" u="sng" dirty="0" smtClean="0"/>
                  <a:t>=4</a:t>
                </a:r>
                <a:endParaRPr lang="ru-RU" sz="2800" u="sng" dirty="0"/>
              </a:p>
            </p:txBody>
          </p:sp>
        </mc:Choice>
        <mc:Fallback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4"/>
              </p:nvPr>
            </p:nvSpPr>
            <p:spPr>
              <a:blipFill rotWithShape="1">
                <a:blip r:embed="rId3"/>
                <a:stretch>
                  <a:fillRect l="-4134" t="-14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671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195</TotalTime>
  <Words>418</Words>
  <Application>Microsoft Office PowerPoint</Application>
  <PresentationFormat>Экран (4:3)</PresentationFormat>
  <Paragraphs>101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Решение уравнений (урок 3)</vt:lpstr>
      <vt:lpstr>Презентация PowerPoint</vt:lpstr>
      <vt:lpstr>Презентация PowerPoint</vt:lpstr>
      <vt:lpstr>Презентация PowerPoint</vt:lpstr>
      <vt:lpstr>Презентация PowerPoint</vt:lpstr>
      <vt:lpstr>суперфизкультминутка</vt:lpstr>
      <vt:lpstr>Презентация PowerPoint</vt:lpstr>
      <vt:lpstr>Самостоятельная работа</vt:lpstr>
      <vt:lpstr>проверьте</vt:lpstr>
      <vt:lpstr>Презентация PowerPoint</vt:lpstr>
      <vt:lpstr>Рефлексия</vt:lpstr>
      <vt:lpstr>Использованные ресурсы: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уравнений (урок3)</dc:title>
  <dc:creator>1</dc:creator>
  <cp:lastModifiedBy>1</cp:lastModifiedBy>
  <cp:revision>15</cp:revision>
  <dcterms:created xsi:type="dcterms:W3CDTF">2015-04-13T11:05:45Z</dcterms:created>
  <dcterms:modified xsi:type="dcterms:W3CDTF">2015-04-13T14:21:08Z</dcterms:modified>
</cp:coreProperties>
</file>