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 varScale="1">
        <p:scale>
          <a:sx n="69" d="100"/>
          <a:sy n="69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491DB-EDFE-4C97-80FD-4630F3DB3BDA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F0979-8AD3-4FD0-B81F-110DB7D4C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440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F0979-8AD3-4FD0-B81F-110DB7D4C52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215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80528" y="0"/>
            <a:ext cx="8964488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u="sng" dirty="0" smtClean="0">
                <a:solidFill>
                  <a:srgbClr val="002060"/>
                </a:solidFill>
              </a:rPr>
              <a:t>Советский тыл для фронта-всенародная помощь.</a:t>
            </a:r>
            <a:endParaRPr lang="ru-RU" sz="4400" b="1" i="1" u="sng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021288"/>
            <a:ext cx="8460432" cy="1032520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Помощь советского народа </a:t>
            </a:r>
            <a:r>
              <a:rPr lang="ru-RU" b="1" i="1" dirty="0" smtClean="0">
                <a:solidFill>
                  <a:srgbClr val="C00000"/>
                </a:solidFill>
              </a:rPr>
              <a:t>выражалась </a:t>
            </a:r>
            <a:r>
              <a:rPr lang="ru-RU" b="1" i="1" dirty="0">
                <a:solidFill>
                  <a:srgbClr val="C00000"/>
                </a:solidFill>
              </a:rPr>
              <a:t>в 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>
                <a:solidFill>
                  <a:srgbClr val="C00000"/>
                </a:solidFill>
              </a:rPr>
              <a:t>различных формах.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384" y="1196752"/>
            <a:ext cx="5229904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1896"/>
            <a:ext cx="4943872" cy="3707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316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2555776" cy="5204048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Мировое общественное мнение признало лучшей боевой машиной Второй мировой войны советский танк </a:t>
            </a:r>
            <a:r>
              <a:rPr lang="ru-RU" sz="2400" b="1" i="1" dirty="0" smtClean="0">
                <a:solidFill>
                  <a:srgbClr val="002060"/>
                </a:solidFill>
              </a:rPr>
              <a:t>Т-34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375361"/>
            <a:ext cx="5488672" cy="3599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0"/>
            <a:ext cx="5486400" cy="3876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904304"/>
            <a:ext cx="2990096" cy="3068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153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7620000" cy="90872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Вклад науки в победу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8460432" cy="3312368"/>
          </a:xfrm>
        </p:spPr>
        <p:txBody>
          <a:bodyPr>
            <a:normAutofit fontScale="92500"/>
          </a:bodyPr>
          <a:lstStyle/>
          <a:p>
            <a:pPr marL="114300" indent="0" algn="ctr">
              <a:buNone/>
            </a:pPr>
            <a:r>
              <a:rPr lang="ru-RU" b="1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К началу войны с СССР гитлеровская Германия обладала мощным военным потенциалом. </a:t>
            </a:r>
            <a:r>
              <a:rPr lang="ru-RU" b="1" i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Она </a:t>
            </a:r>
            <a:r>
              <a:rPr lang="ru-RU" b="1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превосходила нашу страну не только по качеству, но и по количеству единиц военной </a:t>
            </a:r>
            <a:r>
              <a:rPr lang="ru-RU" b="1" i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техники.</a:t>
            </a:r>
          </a:p>
          <a:p>
            <a:pPr marL="11430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/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Командование, конструкторы, учёные понимали, как сильно исход войны зависит от технического оснащения нашей армии! Нужно было в кратчайшие сроки не только организовать выпуск нужного количества военных машин разного назначения, но и создать новые, превосходящие аналоги противника.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6160"/>
            <a:ext cx="4572000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817359"/>
            <a:ext cx="4170040" cy="305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0212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460432" cy="4824536"/>
          </a:xfrm>
        </p:spPr>
        <p:txBody>
          <a:bodyPr>
            <a:normAutofit fontScale="47500" lnSpcReduction="20000"/>
          </a:bodyPr>
          <a:lstStyle/>
          <a:p>
            <a:pPr marL="114300" indent="0" algn="ctr">
              <a:buNone/>
            </a:pPr>
            <a:r>
              <a:rPr lang="ru-RU" sz="6000" b="1" i="1" dirty="0">
                <a:solidFill>
                  <a:srgbClr val="C00000"/>
                </a:solidFill>
              </a:rPr>
              <a:t>Предстояла сложнейшая организаторская работа, которую к тому же требовалось выполнить в кратчайшие сроки. </a:t>
            </a:r>
            <a:r>
              <a:rPr lang="ru-RU" sz="6000" b="1" i="1" dirty="0">
                <a:solidFill>
                  <a:srgbClr val="0070C0"/>
                </a:solidFill>
              </a:rPr>
              <a:t>Нужно </a:t>
            </a:r>
            <a:r>
              <a:rPr lang="ru-RU" sz="6000" b="1" i="1" dirty="0" smtClean="0">
                <a:solidFill>
                  <a:srgbClr val="0070C0"/>
                </a:solidFill>
              </a:rPr>
              <a:t>было:</a:t>
            </a:r>
            <a:endParaRPr lang="ru-RU" sz="2800" b="1" i="1" dirty="0" smtClean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800" b="1" i="1" dirty="0">
              <a:solidFill>
                <a:srgbClr val="C00000"/>
              </a:solidFill>
            </a:endParaRPr>
          </a:p>
          <a:p>
            <a:pPr marL="114300" indent="0" algn="ctr">
              <a:buNone/>
            </a:pPr>
            <a:endParaRPr lang="ru-RU" sz="2800" b="1" i="1" dirty="0" smtClean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800" b="1" i="1" dirty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r>
              <a:rPr lang="ru-RU" sz="3800" b="1" i="1" dirty="0" smtClean="0">
                <a:solidFill>
                  <a:srgbClr val="0070C0"/>
                </a:solidFill>
              </a:rPr>
              <a:t>– </a:t>
            </a:r>
            <a:r>
              <a:rPr lang="ru-RU" sz="4200" b="1" i="1" dirty="0">
                <a:solidFill>
                  <a:srgbClr val="0070C0"/>
                </a:solidFill>
              </a:rPr>
              <a:t>переместить все крупные научные центры в отдаленные и поэтому безопасные районы страны;</a:t>
            </a:r>
            <a:br>
              <a:rPr lang="ru-RU" sz="4200" b="1" i="1" dirty="0">
                <a:solidFill>
                  <a:srgbClr val="0070C0"/>
                </a:solidFill>
              </a:rPr>
            </a:br>
            <a:r>
              <a:rPr lang="ru-RU" sz="4200" b="1" i="1" dirty="0">
                <a:solidFill>
                  <a:srgbClr val="0070C0"/>
                </a:solidFill>
              </a:rPr>
              <a:t/>
            </a:r>
            <a:br>
              <a:rPr lang="ru-RU" sz="4200" b="1" i="1" dirty="0">
                <a:solidFill>
                  <a:srgbClr val="0070C0"/>
                </a:solidFill>
              </a:rPr>
            </a:br>
            <a:r>
              <a:rPr lang="ru-RU" sz="4200" b="1" i="1" dirty="0">
                <a:solidFill>
                  <a:srgbClr val="0070C0"/>
                </a:solidFill>
              </a:rPr>
              <a:t>– сохранить научный потенциал страны — людей и важнейшее оборудование, создаваемое годами;</a:t>
            </a:r>
            <a:br>
              <a:rPr lang="ru-RU" sz="4200" b="1" i="1" dirty="0">
                <a:solidFill>
                  <a:srgbClr val="0070C0"/>
                </a:solidFill>
              </a:rPr>
            </a:br>
            <a:r>
              <a:rPr lang="ru-RU" sz="4200" b="1" i="1" dirty="0">
                <a:solidFill>
                  <a:srgbClr val="0070C0"/>
                </a:solidFill>
              </a:rPr>
              <a:t/>
            </a:r>
            <a:br>
              <a:rPr lang="ru-RU" sz="4200" b="1" i="1" dirty="0">
                <a:solidFill>
                  <a:srgbClr val="0070C0"/>
                </a:solidFill>
              </a:rPr>
            </a:br>
            <a:r>
              <a:rPr lang="ru-RU" sz="4200" b="1" i="1" dirty="0">
                <a:solidFill>
                  <a:srgbClr val="0070C0"/>
                </a:solidFill>
              </a:rPr>
              <a:t>– развернуть на новых местах научную работу, подчинить ее нуждам фронта</a:t>
            </a:r>
            <a:r>
              <a:rPr lang="ru-RU" sz="6700" b="1" i="1" dirty="0">
                <a:solidFill>
                  <a:srgbClr val="0070C0"/>
                </a:solidFill>
              </a:rPr>
              <a:t>.</a:t>
            </a:r>
            <a:r>
              <a:rPr lang="ru-RU" sz="6200" b="1" i="1" dirty="0"/>
              <a:t/>
            </a:r>
            <a:br>
              <a:rPr lang="ru-RU" sz="6200" b="1" i="1" dirty="0"/>
            </a:br>
            <a:r>
              <a:rPr lang="ru-RU" sz="6200" b="1" i="1" dirty="0"/>
              <a:t/>
            </a:r>
            <a:br>
              <a:rPr lang="ru-RU" sz="6200" b="1" i="1" dirty="0"/>
            </a:br>
            <a:endParaRPr lang="ru-RU" sz="6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861048"/>
            <a:ext cx="4767635" cy="303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3978005"/>
            <a:ext cx="4499992" cy="2879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784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5592" y="26640"/>
            <a:ext cx="4680520" cy="5389140"/>
          </a:xfrm>
        </p:spPr>
        <p:txBody>
          <a:bodyPr>
            <a:normAutofit lnSpcReduction="10000"/>
          </a:bodyPr>
          <a:lstStyle/>
          <a:p>
            <a:pPr marL="11430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Люди понимали не только важность стоящей задачи, ими владело желание как можно скорее своим трудом помочь фронту. Секретарь президиума Академии наук П.А. Стеклов писал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: « Я ещё ни разу в жизни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не видел 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такого единения науки и труда и мощной волны трудового энтузиазма и творческого порыва... ». </a:t>
            </a:r>
            <a:r>
              <a:rPr lang="ru-RU" b="1" i="1" dirty="0"/>
              <a:t>И результат не замедлил сказаться: уже через 2 – 3 месяца научные центры начали свою работу на новых местах, вдали от линии фронта.</a:t>
            </a:r>
            <a:br>
              <a:rPr lang="ru-RU" b="1" i="1" dirty="0"/>
            </a:br>
            <a:endParaRPr lang="ru-RU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648" y="548680"/>
            <a:ext cx="4104456" cy="3115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320" y="3501008"/>
            <a:ext cx="4037784" cy="3028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184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460432" cy="1440160"/>
          </a:xfrm>
        </p:spPr>
        <p:txBody>
          <a:bodyPr/>
          <a:lstStyle/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Н</a:t>
            </a:r>
            <a:r>
              <a:rPr lang="ru-RU" sz="2000" b="1" i="1" dirty="0" smtClean="0">
                <a:solidFill>
                  <a:srgbClr val="002060"/>
                </a:solidFill>
              </a:rPr>
              <a:t>аши </a:t>
            </a:r>
            <a:r>
              <a:rPr lang="ru-RU" sz="2000" b="1" i="1" dirty="0">
                <a:solidFill>
                  <a:srgbClr val="002060"/>
                </a:solidFill>
              </a:rPr>
              <a:t>авиаконструкторы сумели создать и запустить в серийное производство 25 (!) новых и модернизированных, уже используемых типов военных самолётов.</a:t>
            </a:r>
            <a:r>
              <a:rPr lang="ru-RU" sz="1100" b="1" i="1" dirty="0">
                <a:solidFill>
                  <a:srgbClr val="002060"/>
                </a:solidFill>
              </a:rPr>
              <a:t/>
            </a:r>
            <a:br>
              <a:rPr lang="ru-RU" sz="1100" b="1" i="1" dirty="0">
                <a:solidFill>
                  <a:srgbClr val="002060"/>
                </a:solidFill>
              </a:rPr>
            </a:br>
            <a:r>
              <a:rPr lang="ru-RU" sz="1100" dirty="0">
                <a:solidFill>
                  <a:srgbClr val="002060"/>
                </a:solidFill>
              </a:rPr>
              <a:t>	</a:t>
            </a:r>
            <a:br>
              <a:rPr lang="ru-RU" sz="1100" dirty="0">
                <a:solidFill>
                  <a:srgbClr val="002060"/>
                </a:solidFill>
              </a:rPr>
            </a:br>
            <a:r>
              <a:rPr lang="ru-RU" sz="1100" dirty="0">
                <a:solidFill>
                  <a:srgbClr val="002060"/>
                </a:solidFill>
              </a:rPr>
              <a:t/>
            </a:r>
            <a:br>
              <a:rPr lang="ru-RU" sz="1100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05064"/>
            <a:ext cx="8457336" cy="3501008"/>
          </a:xfrm>
        </p:spPr>
        <p:txBody>
          <a:bodyPr>
            <a:normAutofit fontScale="92500" lnSpcReduction="20000"/>
          </a:bodyPr>
          <a:lstStyle/>
          <a:p>
            <a:pPr marL="11430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Успехи отечественного самолётостроения неразрывно связаны с достижениями специалистов других профессий. Так, за 4 года войны только новых мощных авиационных двигателей было создано </a:t>
            </a:r>
            <a:r>
              <a:rPr lang="ru-RU" b="1" i="1" dirty="0">
                <a:solidFill>
                  <a:srgbClr val="002060"/>
                </a:solidFill>
              </a:rPr>
              <a:t>23 типа (!).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/>
              <a:t>Творческий союз учёных и </a:t>
            </a:r>
            <a:r>
              <a:rPr lang="ru-RU" b="1" i="1" dirty="0" smtClean="0"/>
              <a:t>авиаконструкторов </a:t>
            </a:r>
            <a:r>
              <a:rPr lang="ru-RU" b="1" i="1" dirty="0"/>
              <a:t>дал хорошие результаты: скорость наших истребителей возросла на 25 %, дальность полёта — на 300 %, скороподъёмность – более чем на 200 %, а калибр используемого стрелково-пушечного оружия возрос более чем в 2 раза</a:t>
            </a:r>
            <a:r>
              <a:rPr lang="ru-RU" b="1" i="1" dirty="0" smtClean="0"/>
              <a:t>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/>
              <a:t/>
            </a:r>
            <a:br>
              <a:rPr lang="ru-RU" b="1" i="1" dirty="0"/>
            </a:b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56" y="857672"/>
            <a:ext cx="5700072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227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476672"/>
            <a:ext cx="3960440" cy="5924128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Фашисты понимали, какую ценность для любого государства представляет его</a:t>
            </a:r>
            <a:r>
              <a:rPr lang="ru-RU" b="1" i="1" u="sng" dirty="0">
                <a:solidFill>
                  <a:srgbClr val="002060"/>
                </a:solidFill>
              </a:rPr>
              <a:t> </a:t>
            </a:r>
            <a:r>
              <a:rPr lang="ru-RU" b="1" i="1" u="sng" dirty="0">
                <a:solidFill>
                  <a:srgbClr val="C00000"/>
                </a:solidFill>
              </a:rPr>
              <a:t>флот. Он нужен для охраны границ, торговли. </a:t>
            </a:r>
            <a:r>
              <a:rPr lang="ru-RU" b="1" i="1" dirty="0">
                <a:solidFill>
                  <a:srgbClr val="002060"/>
                </a:solidFill>
              </a:rPr>
              <a:t>Его создание или воссоздание вследствие гибели требует больших средств и времени, развитой промышленной базы; оно практически невозможно в условиях войны. Потому один из первых и жесточайших ударов врага был обрушен на Военно-</a:t>
            </a:r>
            <a:r>
              <a:rPr lang="ru-RU" b="1" i="1" dirty="0" err="1">
                <a:solidFill>
                  <a:srgbClr val="002060"/>
                </a:solidFill>
              </a:rPr>
              <a:t>Морский</a:t>
            </a:r>
            <a:r>
              <a:rPr lang="ru-RU" b="1" i="1" dirty="0">
                <a:solidFill>
                  <a:srgbClr val="002060"/>
                </a:solidFill>
              </a:rPr>
              <a:t> флот нашей страны.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4" y="0"/>
            <a:ext cx="469047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0" y="3456384"/>
            <a:ext cx="4634292" cy="3282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215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460432" cy="1301006"/>
          </a:xfrm>
        </p:spPr>
        <p:txBody>
          <a:bodyPr/>
          <a:lstStyle/>
          <a:p>
            <a:pPr algn="ctr"/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</a:rPr>
              <a:t>истории Ленинграда 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и деятельности ленинградских учёных есть много достойных восхищения эпизодов. </a:t>
            </a:r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</a:rPr>
              <a:t> Остановимся 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только на одном, который связан с «Дорогой жизни»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611231"/>
            <a:ext cx="84604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По льду замёрзшего Ладожского озера была проложена </a:t>
            </a:r>
            <a:r>
              <a:rPr lang="ru-RU" sz="2000" b="1" i="1" dirty="0" smtClean="0">
                <a:solidFill>
                  <a:srgbClr val="002060"/>
                </a:solidFill>
              </a:rPr>
              <a:t>автотрасса. От </a:t>
            </a:r>
            <a:r>
              <a:rPr lang="ru-RU" sz="2000" b="1" i="1" dirty="0">
                <a:solidFill>
                  <a:srgbClr val="002060"/>
                </a:solidFill>
              </a:rPr>
              <a:t>неё зависела жизнь осаждённого Ленинграда: она давала возможность эвакуировать из города больных и раненых, завезти продовольствие, оружие, боеприпасы. </a:t>
            </a:r>
            <a:r>
              <a:rPr lang="ru-RU" sz="2000" b="1" i="1" dirty="0">
                <a:solidFill>
                  <a:srgbClr val="C00000"/>
                </a:solidFill>
              </a:rPr>
              <a:t>Вскоре выявилось странное обстоятельство: </a:t>
            </a:r>
            <a:r>
              <a:rPr lang="ru-RU" sz="2000" b="1" i="1" dirty="0">
                <a:solidFill>
                  <a:srgbClr val="002060"/>
                </a:solidFill>
              </a:rPr>
              <a:t>когда нагруженные грузовики ехали в Ленинград, лёд выдерживал, а на обратном пути более лёгкие машины с больными, голодными, почти невесомыми людьми проваливались под лёд.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802" y="1465352"/>
            <a:ext cx="634482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441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149080"/>
            <a:ext cx="8495928" cy="2975953"/>
          </a:xfrm>
        </p:spPr>
        <p:txBody>
          <a:bodyPr>
            <a:normAutofit fontScale="92500" lnSpcReduction="20000"/>
          </a:bodyPr>
          <a:lstStyle/>
          <a:p>
            <a:pPr marL="11430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Много сотен тысяч сделанных артиллерийских снарядов, считавшихся браком, были признаны годными после их проверки физиками Я.С. </a:t>
            </a:r>
            <a:r>
              <a:rPr lang="ru-RU" b="1" i="1" dirty="0" err="1">
                <a:solidFill>
                  <a:schemeClr val="accent3">
                    <a:lumMod val="50000"/>
                  </a:schemeClr>
                </a:solidFill>
              </a:rPr>
              <a:t>Шуром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 и С.В. </a:t>
            </a:r>
            <a:r>
              <a:rPr lang="ru-RU" b="1" i="1" dirty="0" err="1">
                <a:solidFill>
                  <a:schemeClr val="accent3">
                    <a:lumMod val="50000"/>
                  </a:schemeClr>
                </a:solidFill>
              </a:rPr>
              <a:t>Вонсовским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 при помощи магнитного дефектоскопа. У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чёным 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удалось сэкономить для страны дефицитный труд и материалы.</a:t>
            </a:r>
            <a:br>
              <a:rPr lang="ru-RU" b="1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Оптические методы контроля продукции, предложенные физиками и внедрённые на десятках оборонных заводов, сокращали время на проведение анализов в 25 раз, а расход реактивов уменьшали в 20 раз.</a:t>
            </a:r>
            <a:br>
              <a:rPr lang="ru-RU" b="1" i="1" dirty="0">
                <a:solidFill>
                  <a:schemeClr val="accent3">
                    <a:lumMod val="50000"/>
                  </a:schemeClr>
                </a:solidFill>
              </a:rPr>
            </a:b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56" y="0"/>
            <a:ext cx="7488832" cy="4409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443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-237728"/>
            <a:ext cx="6768752" cy="4043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916" y="-237728"/>
            <a:ext cx="4248472" cy="7101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645024"/>
            <a:ext cx="5436172" cy="3362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0152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36944" y="188640"/>
            <a:ext cx="3687296" cy="693224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Т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ыл 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обеспечивал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фронт, 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ковал оружие и боевую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технику. 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По инициативе трудящихся по всей стране развернулся сбор денежных средств в фонд обороны. </a:t>
            </a:r>
            <a:endParaRPr lang="ru-RU" sz="20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114300" indent="0" algn="ctr">
              <a:buNone/>
            </a:pPr>
            <a:endParaRPr lang="ru-RU" sz="2000" b="1" i="1" dirty="0" smtClean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На </a:t>
            </a:r>
            <a:r>
              <a:rPr lang="ru-RU" sz="2000" b="1" i="1" dirty="0">
                <a:solidFill>
                  <a:srgbClr val="002060"/>
                </a:solidFill>
              </a:rPr>
              <a:t>сбережения трудящихся строились танковые колонны, самолеты 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4368"/>
            <a:ext cx="5064223" cy="3798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6306"/>
            <a:ext cx="4248472" cy="2910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35623" y="4709605"/>
            <a:ext cx="4248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Летопись всенародного патриотического подвига сохранила множество изумительных страниц.</a:t>
            </a:r>
          </a:p>
        </p:txBody>
      </p:sp>
    </p:spTree>
    <p:extLst>
      <p:ext uri="{BB962C8B-B14F-4D97-AF65-F5344CB8AC3E}">
        <p14:creationId xmlns:p14="http://schemas.microsoft.com/office/powerpoint/2010/main" val="295147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41776"/>
            <a:ext cx="8532440" cy="141622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На фронт шли танковые колонны и эскадрильи самолетов с почетными наименованиями «Кузнецкий металлург», «Воронежский колхозник», «Красноярский рабочий», «Московский колхозник», «Комсомолец Таджикистана»,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0"/>
            <a:ext cx="6240016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997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24" y="13360"/>
            <a:ext cx="8361000" cy="480060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2400" b="1" i="1" u="sng" dirty="0">
                <a:solidFill>
                  <a:srgbClr val="C00000"/>
                </a:solidFill>
              </a:rPr>
              <a:t>В подлинно монолитном единстве тыла и фронта советский народ неустанно ковал грядущую победу.</a:t>
            </a:r>
          </a:p>
          <a:p>
            <a:pPr algn="ctr"/>
            <a:endParaRPr lang="ru-RU" sz="2400" b="1" i="1" u="sng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052736"/>
            <a:ext cx="4819657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819656" y="2204864"/>
            <a:ext cx="3600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Сразу после освобождения Ростовской области ее жители начали сбор средств, на которые была построена танковая колонна «Донской казак». В начале февраля 1943 года летчики 237-го штурмового авиаполка приняли в подарок самолет с трогательной надписью на фюзеляже: </a:t>
            </a:r>
            <a:r>
              <a:rPr lang="ru-RU" sz="2000" b="1" i="1" dirty="0">
                <a:solidFill>
                  <a:srgbClr val="0070C0"/>
                </a:solidFill>
              </a:rPr>
              <a:t>«От Леночки — за папу». </a:t>
            </a:r>
          </a:p>
        </p:txBody>
      </p:sp>
    </p:spTree>
    <p:extLst>
      <p:ext uri="{BB962C8B-B14F-4D97-AF65-F5344CB8AC3E}">
        <p14:creationId xmlns:p14="http://schemas.microsoft.com/office/powerpoint/2010/main" val="108514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08912" cy="692696"/>
          </a:xfrm>
        </p:spPr>
        <p:txBody>
          <a:bodyPr/>
          <a:lstStyle/>
          <a:p>
            <a:pPr algn="ctr"/>
            <a:r>
              <a:rPr lang="ru-RU" sz="4400" b="1" i="1" u="sng" dirty="0" smtClean="0">
                <a:solidFill>
                  <a:schemeClr val="accent4">
                    <a:lumMod val="50000"/>
                  </a:schemeClr>
                </a:solidFill>
              </a:rPr>
              <a:t>Создание военной экономики.</a:t>
            </a:r>
            <a:endParaRPr lang="ru-RU" sz="4400" b="1" i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12" y="692696"/>
            <a:ext cx="8400728" cy="6984776"/>
          </a:xfrm>
        </p:spPr>
        <p:txBody>
          <a:bodyPr>
            <a:normAutofit fontScale="70000" lnSpcReduction="20000"/>
          </a:bodyPr>
          <a:lstStyle/>
          <a:p>
            <a:pPr marL="114300" indent="0" algn="ctr">
              <a:buNone/>
            </a:pPr>
            <a:r>
              <a:rPr lang="ru-RU" sz="3200" b="1" i="1" dirty="0">
                <a:solidFill>
                  <a:srgbClr val="C00000"/>
                </a:solidFill>
              </a:rPr>
              <a:t>Великая Отечественная война </a:t>
            </a:r>
            <a:r>
              <a:rPr lang="ru-RU" sz="3200" b="1" i="1" dirty="0"/>
              <a:t>вызвала необходимость коренной перестройки народного хозяйства – создания военной </a:t>
            </a:r>
            <a:r>
              <a:rPr lang="ru-RU" sz="3200" b="1" i="1" dirty="0" smtClean="0"/>
              <a:t>экономики. </a:t>
            </a:r>
            <a:r>
              <a:rPr lang="ru-RU" sz="3200" b="1" i="1" dirty="0"/>
              <a:t>Важнейшим элементом к Советской военной </a:t>
            </a:r>
            <a:r>
              <a:rPr lang="ru-RU" sz="3200" b="1" i="1" dirty="0" smtClean="0"/>
              <a:t>экономике стали </a:t>
            </a:r>
            <a:r>
              <a:rPr lang="ru-RU" sz="3200" b="1" i="1" dirty="0"/>
              <a:t>советские финансы. </a:t>
            </a:r>
            <a:endParaRPr lang="ru-RU" sz="3200" b="1" i="1" dirty="0" smtClean="0"/>
          </a:p>
          <a:p>
            <a:pPr marL="114300" indent="0" algn="ctr">
              <a:buNone/>
            </a:pPr>
            <a:endParaRPr lang="ru-RU" sz="3200" b="1" i="1" dirty="0"/>
          </a:p>
          <a:p>
            <a:pPr marL="114300" indent="0" algn="ctr">
              <a:buNone/>
            </a:pPr>
            <a:endParaRPr lang="ru-RU" b="1" i="1" dirty="0" smtClean="0"/>
          </a:p>
          <a:p>
            <a:pPr marL="114300" indent="0" algn="ctr">
              <a:buNone/>
            </a:pPr>
            <a:endParaRPr lang="ru-RU" b="1" i="1" dirty="0"/>
          </a:p>
          <a:p>
            <a:pPr marL="114300" indent="0" algn="ctr">
              <a:buNone/>
            </a:pPr>
            <a:endParaRPr lang="ru-RU" b="1" i="1" dirty="0" smtClean="0"/>
          </a:p>
          <a:p>
            <a:pPr marL="114300" indent="0" algn="ctr">
              <a:buNone/>
            </a:pPr>
            <a:endParaRPr lang="ru-RU" b="1" i="1" dirty="0"/>
          </a:p>
          <a:p>
            <a:pPr marL="114300" indent="0" algn="ctr">
              <a:buNone/>
            </a:pPr>
            <a:endParaRPr lang="ru-RU" b="1" i="1" dirty="0" smtClean="0"/>
          </a:p>
          <a:p>
            <a:pPr marL="114300" indent="0" algn="ctr">
              <a:buNone/>
            </a:pPr>
            <a:endParaRPr lang="ru-RU" b="1" i="1" dirty="0"/>
          </a:p>
          <a:p>
            <a:pPr marL="114300" indent="0" algn="ctr">
              <a:buNone/>
            </a:pPr>
            <a:endParaRPr lang="ru-RU" b="1" i="1" dirty="0" smtClean="0"/>
          </a:p>
          <a:p>
            <a:pPr marL="114300" indent="0" algn="ctr">
              <a:buNone/>
            </a:pPr>
            <a:endParaRPr lang="ru-RU" b="1" i="1" dirty="0"/>
          </a:p>
          <a:p>
            <a:pPr marL="114300" indent="0" algn="ctr">
              <a:buNone/>
            </a:pPr>
            <a:endParaRPr lang="ru-RU" b="1" i="1" dirty="0" smtClean="0"/>
          </a:p>
          <a:p>
            <a:pPr marL="114300" indent="0" algn="ctr">
              <a:buNone/>
            </a:pPr>
            <a:endParaRPr lang="ru-RU" b="1" i="1" dirty="0"/>
          </a:p>
          <a:p>
            <a:pPr marL="114300" indent="0" algn="ctr">
              <a:buNone/>
            </a:pPr>
            <a:endParaRPr lang="ru-RU" b="1" i="1" dirty="0" smtClean="0"/>
          </a:p>
          <a:p>
            <a:pPr marL="114300" indent="0" algn="ctr">
              <a:buNone/>
            </a:pPr>
            <a:endParaRPr lang="ru-RU" b="1" i="1" dirty="0" smtClean="0"/>
          </a:p>
          <a:p>
            <a:pPr marL="114300" indent="0" algn="ctr">
              <a:buNone/>
            </a:pPr>
            <a:endParaRPr lang="ru-RU" b="1" i="1" dirty="0" smtClean="0"/>
          </a:p>
          <a:p>
            <a:pPr algn="ctr"/>
            <a:endParaRPr lang="ru-RU" b="1" i="1" dirty="0"/>
          </a:p>
          <a:p>
            <a:pPr marL="114300" indent="0" algn="ctr">
              <a:buNone/>
            </a:pPr>
            <a:r>
              <a:rPr lang="ru-RU" sz="2900" b="1" i="1" dirty="0">
                <a:solidFill>
                  <a:srgbClr val="002060"/>
                </a:solidFill>
              </a:rPr>
              <a:t>22 июня 1941 г</a:t>
            </a:r>
            <a:r>
              <a:rPr lang="ru-RU" sz="2900" b="1" i="1" dirty="0"/>
              <a:t>. Нападение фашистской Германии на Советский Союз </a:t>
            </a:r>
            <a:r>
              <a:rPr lang="ru-RU" sz="2900" b="1" i="1" dirty="0" smtClean="0"/>
              <a:t>изменило </a:t>
            </a:r>
            <a:r>
              <a:rPr lang="ru-RU" sz="2900" b="1" i="1" dirty="0"/>
              <a:t>жизненный уклад советского народа, подчинив его требованию: «Все для фронта, все для победы». </a:t>
            </a:r>
            <a:r>
              <a:rPr lang="ru-RU" sz="2900" b="1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Советское государство в навязанной ему войне противопоставило агрессору всю свою материальную мощь, мобилизовав все духовные и физические силы народа.</a:t>
            </a:r>
            <a:br>
              <a:rPr lang="ru-RU" sz="2900" b="1" i="1" dirty="0">
                <a:solidFill>
                  <a:schemeClr val="tx1">
                    <a:lumMod val="90000"/>
                    <a:lumOff val="10000"/>
                  </a:schemeClr>
                </a:solidFill>
              </a:rPr>
            </a:br>
            <a:endParaRPr lang="ru-RU" sz="2900" b="1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114300" indent="0" algn="ctr">
              <a:buNone/>
            </a:pPr>
            <a:r>
              <a:rPr lang="ru-RU" sz="1900" b="1" i="1" dirty="0" smtClean="0"/>
              <a:t>. 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864" y="1772816"/>
            <a:ext cx="547260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775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437240" cy="2204864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2000" b="1" i="1" dirty="0">
                <a:solidFill>
                  <a:srgbClr val="002060"/>
                </a:solidFill>
              </a:rPr>
              <a:t>К ноябрю 1941 г. немцы оккупировали территорию, на которой до войны производилось свыше 60 % угля и чугуна, около 60 % стали и алюминия, почти 40 % зерна, 80 % сахара.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Капитальные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вложения сосредоточивались на наиболее важных объектах. В соответствии с требованиями военного времени перестроена система управления народным хозяйством. </a:t>
            </a:r>
          </a:p>
          <a:p>
            <a:pPr algn="ctr"/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8" y="2025404"/>
            <a:ext cx="5042727" cy="3367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1" y="3573016"/>
            <a:ext cx="4008107" cy="3006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5850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328" y="116632"/>
            <a:ext cx="8316416" cy="1143000"/>
          </a:xfrm>
        </p:spPr>
        <p:txBody>
          <a:bodyPr/>
          <a:lstStyle/>
          <a:p>
            <a:pPr algn="ctr"/>
            <a:r>
              <a:rPr lang="ru-RU" sz="2400" b="1" i="1" u="sng" dirty="0">
                <a:solidFill>
                  <a:srgbClr val="7030A0"/>
                </a:solidFill>
              </a:rPr>
              <a:t>Одной из основных причин коренных позитивных перемен в ходе войны явилась экономическая организация нашего государства.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8460432" cy="1440160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ru-RU" sz="2000" b="1" i="1" dirty="0"/>
              <a:t>Впервые в мировой истории была создана и реализована экономическая организация, обеспечившая в невероятно короткий срок модернизацию хозяйства, перевод страны из отсталой аграрной в индустриально-аграрную державу. </a:t>
            </a:r>
            <a:endParaRPr lang="ru-RU" sz="2000" b="1" i="1" dirty="0" smtClean="0"/>
          </a:p>
          <a:p>
            <a:pPr marL="114300" indent="0" algn="ctr">
              <a:buNone/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000" b="1" i="1" dirty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000" b="1" i="1" dirty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000" b="1" i="1" dirty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000" b="1" i="1" dirty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000" b="1" i="1" dirty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r>
              <a:rPr lang="ru-RU" sz="2000" b="1" i="1" dirty="0" smtClean="0">
                <a:solidFill>
                  <a:srgbClr val="0070C0"/>
                </a:solidFill>
              </a:rPr>
              <a:t>Это </a:t>
            </a:r>
            <a:r>
              <a:rPr lang="ru-RU" sz="2000" b="1" i="1" dirty="0">
                <a:solidFill>
                  <a:srgbClr val="0070C0"/>
                </a:solidFill>
              </a:rPr>
              <a:t>позволило резко повысить военно-экономический потенциал и реализовать его для материального обеспечения победы в войне. </a:t>
            </a:r>
            <a:endParaRPr lang="ru-RU" sz="2000" b="1" i="1" dirty="0" smtClean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000" b="1" i="1" dirty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568" y="2574032"/>
            <a:ext cx="6113980" cy="3525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544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77072"/>
            <a:ext cx="8460432" cy="2780928"/>
          </a:xfrm>
        </p:spPr>
        <p:txBody>
          <a:bodyPr>
            <a:normAutofit lnSpcReduction="10000"/>
          </a:bodyPr>
          <a:lstStyle/>
          <a:p>
            <a:pPr marL="11430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На этой основе осуществилась перестройка всего народного хозяйства на военный лад. Таковы были </a:t>
            </a:r>
            <a:r>
              <a:rPr lang="ru-RU" b="1" i="1" dirty="0">
                <a:solidFill>
                  <a:srgbClr val="0070C0"/>
                </a:solidFill>
              </a:rPr>
              <a:t>задачи первого этапа</a:t>
            </a:r>
            <a:r>
              <a:rPr lang="ru-RU" b="1" i="1" dirty="0"/>
              <a:t> </a:t>
            </a:r>
            <a:r>
              <a:rPr lang="ru-RU" b="1" i="1" dirty="0">
                <a:solidFill>
                  <a:srgbClr val="002060"/>
                </a:solidFill>
              </a:rPr>
              <a:t>формирования военной экономики. </a:t>
            </a:r>
          </a:p>
          <a:p>
            <a:pPr marL="11430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На</a:t>
            </a:r>
            <a:r>
              <a:rPr lang="ru-RU" b="1" i="1" dirty="0"/>
              <a:t> </a:t>
            </a:r>
            <a:r>
              <a:rPr lang="ru-RU" b="1" i="1" dirty="0">
                <a:solidFill>
                  <a:srgbClr val="0070C0"/>
                </a:solidFill>
              </a:rPr>
              <a:t>втором этапе </a:t>
            </a:r>
            <a:r>
              <a:rPr lang="ru-RU" b="1" i="1" dirty="0">
                <a:solidFill>
                  <a:srgbClr val="002060"/>
                </a:solidFill>
              </a:rPr>
              <a:t>решалась задача обеспечения слаженности военного хозяйства и роста военного производства. В интересах </a:t>
            </a:r>
            <a:r>
              <a:rPr lang="ru-RU" b="1" i="1" dirty="0" smtClean="0">
                <a:solidFill>
                  <a:srgbClr val="002060"/>
                </a:solidFill>
              </a:rPr>
              <a:t>отраслей, перераспределены </a:t>
            </a:r>
            <a:r>
              <a:rPr lang="ru-RU" b="1" i="1" dirty="0">
                <a:solidFill>
                  <a:srgbClr val="002060"/>
                </a:solidFill>
              </a:rPr>
              <a:t>производственные мощности, оборотные фонды, рабочая сила. Капитальные вложения сосредоточивались на наиболее важных объектах.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-35417"/>
            <a:ext cx="6521981" cy="4171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753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460432" cy="936104"/>
          </a:xfrm>
        </p:spPr>
        <p:txBody>
          <a:bodyPr/>
          <a:lstStyle/>
          <a:p>
            <a:pPr algn="ctr"/>
            <a:r>
              <a:rPr lang="ru-RU" sz="2400" b="1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В результате передислокации промышленных предприятий существенно повысился военно-экономический потенциал восточных районов </a:t>
            </a:r>
            <a:r>
              <a:rPr lang="ru-RU" sz="2400" b="1" i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страны.</a:t>
            </a:r>
            <a:endParaRPr lang="ru-RU" sz="2400" b="1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369848"/>
            <a:ext cx="8460432" cy="1488152"/>
          </a:xfrm>
        </p:spPr>
        <p:txBody>
          <a:bodyPr/>
          <a:lstStyle/>
          <a:p>
            <a:pPr marL="11430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Огромным достижением советской военной экономики явилось то, что она обеспечила Красную Армию и флот в ходе войны оружием и боевой техникой не только в количествах, </a:t>
            </a:r>
            <a:r>
              <a:rPr lang="ru-RU" b="1" i="1" dirty="0" smtClean="0">
                <a:solidFill>
                  <a:srgbClr val="002060"/>
                </a:solidFill>
              </a:rPr>
              <a:t>но </a:t>
            </a:r>
            <a:r>
              <a:rPr lang="ru-RU" b="1" i="1" dirty="0">
                <a:solidFill>
                  <a:srgbClr val="002060"/>
                </a:solidFill>
              </a:rPr>
              <a:t>и качественно более совершенной.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640" y="1072168"/>
            <a:ext cx="4407024" cy="4297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912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154</TotalTime>
  <Words>699</Words>
  <Application>Microsoft Office PowerPoint</Application>
  <PresentationFormat>Экран (4:3)</PresentationFormat>
  <Paragraphs>64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Соседство</vt:lpstr>
      <vt:lpstr>Советский тыл для фронта-всенародная помощь.</vt:lpstr>
      <vt:lpstr>Презентация PowerPoint</vt:lpstr>
      <vt:lpstr>Презентация PowerPoint</vt:lpstr>
      <vt:lpstr>Презентация PowerPoint</vt:lpstr>
      <vt:lpstr>Создание военной экономики.</vt:lpstr>
      <vt:lpstr>Презентация PowerPoint</vt:lpstr>
      <vt:lpstr>Одной из основных причин коренных позитивных перемен в ходе войны явилась экономическая организация нашего государства. </vt:lpstr>
      <vt:lpstr>Презентация PowerPoint</vt:lpstr>
      <vt:lpstr>В результате передислокации промышленных предприятий существенно повысился военно-экономический потенциал восточных районов страны.</vt:lpstr>
      <vt:lpstr>Презентация PowerPoint</vt:lpstr>
      <vt:lpstr>Вклад науки в победу</vt:lpstr>
      <vt:lpstr>Презентация PowerPoint</vt:lpstr>
      <vt:lpstr>Презентация PowerPoint</vt:lpstr>
      <vt:lpstr>Наши авиаконструкторы сумели создать и запустить в серийное производство 25 (!) новых и модернизированных, уже используемых типов военных самолётов.    </vt:lpstr>
      <vt:lpstr>Презентация PowerPoint</vt:lpstr>
      <vt:lpstr>В истории Ленинграда и деятельности ленинградских учёных есть много достойных восхищения эпизодов.  Остановимся только на одном, который связан с «Дорогой жизни»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Советский тыл для фронта-всенародная помощь.</dc:title>
  <dc:creator>w8</dc:creator>
  <cp:lastModifiedBy>PortnovaI</cp:lastModifiedBy>
  <cp:revision>28</cp:revision>
  <dcterms:created xsi:type="dcterms:W3CDTF">2015-01-21T10:30:33Z</dcterms:created>
  <dcterms:modified xsi:type="dcterms:W3CDTF">2015-01-26T07:59:50Z</dcterms:modified>
</cp:coreProperties>
</file>