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20"/>
  </p:notesMasterIdLst>
  <p:sldIdLst>
    <p:sldId id="256" r:id="rId2"/>
    <p:sldId id="257" r:id="rId3"/>
    <p:sldId id="258" r:id="rId4"/>
    <p:sldId id="261" r:id="rId5"/>
    <p:sldId id="260" r:id="rId6"/>
    <p:sldId id="265" r:id="rId7"/>
    <p:sldId id="259" r:id="rId8"/>
    <p:sldId id="269" r:id="rId9"/>
    <p:sldId id="278" r:id="rId10"/>
    <p:sldId id="270" r:id="rId11"/>
    <p:sldId id="271" r:id="rId12"/>
    <p:sldId id="272" r:id="rId13"/>
    <p:sldId id="267" r:id="rId14"/>
    <p:sldId id="274" r:id="rId15"/>
    <p:sldId id="275" r:id="rId16"/>
    <p:sldId id="268" r:id="rId17"/>
    <p:sldId id="276" r:id="rId18"/>
    <p:sldId id="277"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1F05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2" d="100"/>
          <a:sy n="62" d="100"/>
        </p:scale>
        <p:origin x="-137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3F1CBEB-DC41-44B0-8A10-8E1BF7FDD82B}" type="datetimeFigureOut">
              <a:rPr lang="ru-RU" smtClean="0"/>
              <a:t>27.04.2015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AC197E3-A745-4E8A-A838-4EAF299E2530}" type="slidenum">
              <a:rPr lang="ru-RU" smtClean="0"/>
              <a:t>‹#›</a:t>
            </a:fld>
            <a:endParaRPr lang="ru-RU"/>
          </a:p>
        </p:txBody>
      </p:sp>
    </p:spTree>
    <p:extLst>
      <p:ext uri="{BB962C8B-B14F-4D97-AF65-F5344CB8AC3E}">
        <p14:creationId xmlns:p14="http://schemas.microsoft.com/office/powerpoint/2010/main" val="33244728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AAC197E3-A745-4E8A-A838-4EAF299E2530}" type="slidenum">
              <a:rPr lang="ru-RU" smtClean="0"/>
              <a:t>6</a:t>
            </a:fld>
            <a:endParaRPr lang="ru-RU"/>
          </a:p>
        </p:txBody>
      </p:sp>
    </p:spTree>
    <p:extLst>
      <p:ext uri="{BB962C8B-B14F-4D97-AF65-F5344CB8AC3E}">
        <p14:creationId xmlns:p14="http://schemas.microsoft.com/office/powerpoint/2010/main" val="7571105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ru-RU" smtClean="0"/>
              <a:t>Образец заголовка</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EC89EDD1-EDCE-4FD0-9DC7-159365570BF0}" type="datetimeFigureOut">
              <a:rPr lang="ru-RU" smtClean="0"/>
              <a:t>27.04.2015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7EA22F7-50E5-46C4-B1EB-D2C5739D5B21}" type="slidenum">
              <a:rPr lang="ru-RU" smtClean="0"/>
              <a:t>‹#›</a:t>
            </a:fld>
            <a:endParaRPr lang="ru-RU"/>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pull/>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EC89EDD1-EDCE-4FD0-9DC7-159365570BF0}" type="datetimeFigureOut">
              <a:rPr lang="ru-RU" smtClean="0"/>
              <a:t>27.04.2015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7EA22F7-50E5-46C4-B1EB-D2C5739D5B21}" type="slidenum">
              <a:rPr lang="ru-RU" smtClean="0"/>
              <a:t>‹#›</a:t>
            </a:fld>
            <a:endParaRPr lang="ru-RU"/>
          </a:p>
        </p:txBody>
      </p:sp>
    </p:spTree>
  </p:cSld>
  <p:clrMapOvr>
    <a:masterClrMapping/>
  </p:clrMapOvr>
  <p:transition>
    <p:pull/>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EC89EDD1-EDCE-4FD0-9DC7-159365570BF0}" type="datetimeFigureOut">
              <a:rPr lang="ru-RU" smtClean="0"/>
              <a:t>27.04.2015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7EA22F7-50E5-46C4-B1EB-D2C5739D5B21}" type="slidenum">
              <a:rPr lang="ru-RU" smtClean="0"/>
              <a:t>‹#›</a:t>
            </a:fld>
            <a:endParaRPr lang="ru-RU"/>
          </a:p>
        </p:txBody>
      </p:sp>
    </p:spTree>
  </p:cSld>
  <p:clrMapOvr>
    <a:masterClrMapping/>
  </p:clrMapOvr>
  <p:transition>
    <p:pull/>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EC89EDD1-EDCE-4FD0-9DC7-159365570BF0}" type="datetimeFigureOut">
              <a:rPr lang="ru-RU" smtClean="0"/>
              <a:t>27.04.2015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7EA22F7-50E5-46C4-B1EB-D2C5739D5B21}" type="slidenum">
              <a:rPr lang="ru-RU" smtClean="0"/>
              <a:t>‹#›</a:t>
            </a:fld>
            <a:endParaRPr lang="ru-RU"/>
          </a:p>
        </p:txBody>
      </p:sp>
    </p:spTree>
  </p:cSld>
  <p:clrMapOvr>
    <a:masterClrMapping/>
  </p:clrMapOvr>
  <p:transition>
    <p:pull/>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EC89EDD1-EDCE-4FD0-9DC7-159365570BF0}" type="datetimeFigureOut">
              <a:rPr lang="ru-RU" smtClean="0"/>
              <a:t>27.04.2015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7EA22F7-50E5-46C4-B1EB-D2C5739D5B21}" type="slidenum">
              <a:rPr lang="ru-RU" smtClean="0"/>
              <a:t>‹#›</a:t>
            </a:fld>
            <a:endParaRPr lang="ru-RU"/>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pull/>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Date Placeholder 4"/>
          <p:cNvSpPr>
            <a:spLocks noGrp="1"/>
          </p:cNvSpPr>
          <p:nvPr>
            <p:ph type="dt" sz="half" idx="10"/>
          </p:nvPr>
        </p:nvSpPr>
        <p:spPr/>
        <p:txBody>
          <a:bodyPr/>
          <a:lstStyle/>
          <a:p>
            <a:fld id="{EC89EDD1-EDCE-4FD0-9DC7-159365570BF0}" type="datetimeFigureOut">
              <a:rPr lang="ru-RU" smtClean="0"/>
              <a:t>27.04.2015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7EA22F7-50E5-46C4-B1EB-D2C5739D5B21}" type="slidenum">
              <a:rPr lang="ru-RU" smtClean="0"/>
              <a:t>‹#›</a:t>
            </a:fld>
            <a:endParaRPr lang="ru-RU"/>
          </a:p>
        </p:txBody>
      </p:sp>
    </p:spTree>
  </p:cSld>
  <p:clrMapOvr>
    <a:masterClrMapping/>
  </p:clrMapOvr>
  <p:transition>
    <p:pull/>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EC89EDD1-EDCE-4FD0-9DC7-159365570BF0}" type="datetimeFigureOut">
              <a:rPr lang="ru-RU" smtClean="0"/>
              <a:t>27.04.2015</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77EA22F7-50E5-46C4-B1EB-D2C5739D5B21}" type="slidenum">
              <a:rPr lang="ru-RU" smtClean="0"/>
              <a:t>‹#›</a:t>
            </a:fld>
            <a:endParaRPr lang="ru-RU"/>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ransition>
    <p:pull/>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EC89EDD1-EDCE-4FD0-9DC7-159365570BF0}" type="datetimeFigureOut">
              <a:rPr lang="ru-RU" smtClean="0"/>
              <a:t>27.04.2015</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77EA22F7-50E5-46C4-B1EB-D2C5739D5B21}" type="slidenum">
              <a:rPr lang="ru-RU" smtClean="0"/>
              <a:t>‹#›</a:t>
            </a:fld>
            <a:endParaRPr lang="ru-RU"/>
          </a:p>
        </p:txBody>
      </p:sp>
    </p:spTree>
  </p:cSld>
  <p:clrMapOvr>
    <a:masterClrMapping/>
  </p:clrMapOvr>
  <p:transition>
    <p:pull/>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C89EDD1-EDCE-4FD0-9DC7-159365570BF0}" type="datetimeFigureOut">
              <a:rPr lang="ru-RU" smtClean="0"/>
              <a:t>27.04.2015</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77EA22F7-50E5-46C4-B1EB-D2C5739D5B21}" type="slidenum">
              <a:rPr lang="ru-RU" smtClean="0"/>
              <a:t>‹#›</a:t>
            </a:fld>
            <a:endParaRPr lang="ru-RU"/>
          </a:p>
        </p:txBody>
      </p:sp>
    </p:spTree>
  </p:cSld>
  <p:clrMapOvr>
    <a:masterClrMapping/>
  </p:clrMapOvr>
  <p:transition>
    <p:pull/>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ru-RU" smtClean="0"/>
              <a:t>Образец заголовка</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EC89EDD1-EDCE-4FD0-9DC7-159365570BF0}" type="datetimeFigureOut">
              <a:rPr lang="ru-RU" smtClean="0"/>
              <a:t>27.04.2015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7EA22F7-50E5-46C4-B1EB-D2C5739D5B21}" type="slidenum">
              <a:rPr lang="ru-RU" smtClean="0"/>
              <a:t>‹#›</a:t>
            </a:fld>
            <a:endParaRPr lang="ru-RU"/>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pull/>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ru-RU" smtClean="0"/>
              <a:t>Образец заголовка</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EC89EDD1-EDCE-4FD0-9DC7-159365570BF0}" type="datetimeFigureOut">
              <a:rPr lang="ru-RU" smtClean="0"/>
              <a:t>27.04.2015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7EA22F7-50E5-46C4-B1EB-D2C5739D5B21}" type="slidenum">
              <a:rPr lang="ru-RU" smtClean="0"/>
              <a:t>‹#›</a:t>
            </a:fld>
            <a:endParaRPr lang="ru-RU"/>
          </a:p>
        </p:txBody>
      </p:sp>
    </p:spTree>
  </p:cSld>
  <p:clrMapOvr>
    <a:masterClrMapping/>
  </p:clrMapOvr>
  <p:transition>
    <p:pull/>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EC89EDD1-EDCE-4FD0-9DC7-159365570BF0}" type="datetimeFigureOut">
              <a:rPr lang="ru-RU" smtClean="0"/>
              <a:t>27.04.2015</a:t>
            </a:fld>
            <a:endParaRPr lang="ru-RU"/>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ru-RU"/>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77EA22F7-50E5-46C4-B1EB-D2C5739D5B21}" type="slidenum">
              <a:rPr lang="ru-RU" smtClean="0"/>
              <a:t>‹#›</a:t>
            </a:fld>
            <a:endParaRPr lang="ru-RU"/>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ransition>
    <p:pull/>
  </p:transition>
  <p:timing>
    <p:tnLst>
      <p:par>
        <p:cTn id="1" dur="indefinite" restart="never" nodeType="tmRoot"/>
      </p:par>
    </p:tnLst>
  </p:timing>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87624" y="548680"/>
            <a:ext cx="9361040" cy="1440160"/>
          </a:xfrm>
          <a:ln>
            <a:noFill/>
          </a:ln>
        </p:spPr>
        <p:txBody>
          <a:bodyPr>
            <a:normAutofit/>
          </a:bodyPr>
          <a:lstStyle/>
          <a:p>
            <a:r>
              <a:rPr lang="en-US" sz="8000" dirty="0" smtClean="0">
                <a:solidFill>
                  <a:schemeClr val="tx1"/>
                </a:solidFill>
              </a:rPr>
              <a:t>United</a:t>
            </a:r>
            <a:r>
              <a:rPr lang="ru-RU" sz="8000" dirty="0" smtClean="0">
                <a:solidFill>
                  <a:schemeClr val="tx1"/>
                </a:solidFill>
              </a:rPr>
              <a:t> </a:t>
            </a:r>
            <a:r>
              <a:rPr lang="en-US" sz="8000" dirty="0" smtClean="0">
                <a:solidFill>
                  <a:schemeClr val="tx1"/>
                </a:solidFill>
              </a:rPr>
              <a:t>Kingdom</a:t>
            </a:r>
            <a:endParaRPr lang="ru-RU" sz="8000" dirty="0">
              <a:solidFill>
                <a:schemeClr val="tx1"/>
              </a:solidFill>
            </a:endParaRPr>
          </a:p>
        </p:txBody>
      </p:sp>
      <p:sp>
        <p:nvSpPr>
          <p:cNvPr id="3" name="Подзаголовок 2"/>
          <p:cNvSpPr>
            <a:spLocks noGrp="1"/>
          </p:cNvSpPr>
          <p:nvPr>
            <p:ph type="subTitle" idx="1"/>
          </p:nvPr>
        </p:nvSpPr>
        <p:spPr>
          <a:xfrm>
            <a:off x="0" y="4149080"/>
            <a:ext cx="9144000" cy="2592288"/>
          </a:xfrm>
        </p:spPr>
        <p:txBody>
          <a:bodyPr>
            <a:normAutofit/>
          </a:bodyPr>
          <a:lstStyle/>
          <a:p>
            <a:pPr algn="r"/>
            <a:r>
              <a:rPr lang="ru-RU" dirty="0" smtClean="0">
                <a:solidFill>
                  <a:schemeClr val="tx1"/>
                </a:solidFill>
              </a:rPr>
              <a:t>		</a:t>
            </a:r>
            <a:r>
              <a:rPr lang="ru-RU" sz="2400" dirty="0" smtClean="0">
                <a:solidFill>
                  <a:schemeClr val="tx1"/>
                </a:solidFill>
              </a:rPr>
              <a:t>Преподаватель: </a:t>
            </a:r>
            <a:r>
              <a:rPr lang="ru-RU" sz="2400" dirty="0" err="1" smtClean="0">
                <a:solidFill>
                  <a:schemeClr val="tx1"/>
                </a:solidFill>
              </a:rPr>
              <a:t>Шаршакова</a:t>
            </a:r>
            <a:r>
              <a:rPr lang="ru-RU" sz="2400" dirty="0" smtClean="0">
                <a:solidFill>
                  <a:schemeClr val="tx1"/>
                </a:solidFill>
              </a:rPr>
              <a:t> А.Н.</a:t>
            </a:r>
          </a:p>
          <a:p>
            <a:pPr algn="r"/>
            <a:r>
              <a:rPr lang="ru-RU" sz="2400" dirty="0" smtClean="0">
                <a:solidFill>
                  <a:schemeClr val="tx1"/>
                </a:solidFill>
              </a:rPr>
              <a:t>		ГБПОУ Колледж малого бизнеса №4</a:t>
            </a:r>
          </a:p>
          <a:p>
            <a:endParaRPr lang="ru-RU" dirty="0">
              <a:solidFill>
                <a:schemeClr val="tx1"/>
              </a:solidFill>
            </a:endParaRPr>
          </a:p>
          <a:p>
            <a:r>
              <a:rPr lang="ru-RU" dirty="0" smtClean="0">
                <a:solidFill>
                  <a:schemeClr val="tx1"/>
                </a:solidFill>
              </a:rPr>
              <a:t>		</a:t>
            </a:r>
          </a:p>
          <a:p>
            <a:pPr algn="ctr"/>
            <a:r>
              <a:rPr lang="ru-RU" dirty="0" smtClean="0">
                <a:solidFill>
                  <a:schemeClr val="tx1"/>
                </a:solidFill>
              </a:rPr>
              <a:t>Москва, 2015</a:t>
            </a:r>
            <a:endParaRPr lang="ru-RU" dirty="0">
              <a:solidFill>
                <a:schemeClr val="tx1"/>
              </a:solidFill>
            </a:endParaRPr>
          </a:p>
        </p:txBody>
      </p:sp>
    </p:spTree>
    <p:extLst>
      <p:ext uri="{BB962C8B-B14F-4D97-AF65-F5344CB8AC3E}">
        <p14:creationId xmlns:p14="http://schemas.microsoft.com/office/powerpoint/2010/main" val="1875934599"/>
      </p:ext>
    </p:extLst>
  </p:cSld>
  <p:clrMapOvr>
    <a:masterClrMapping/>
  </p:clrMapOvr>
  <p:transition>
    <p:pull/>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3" y="3140968"/>
            <a:ext cx="4032448" cy="2908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4355976" y="3025377"/>
            <a:ext cx="4626527" cy="3139321"/>
          </a:xfrm>
          <a:prstGeom prst="rect">
            <a:avLst/>
          </a:prstGeom>
        </p:spPr>
        <p:txBody>
          <a:bodyPr wrap="square">
            <a:spAutoFit/>
          </a:bodyPr>
          <a:lstStyle/>
          <a:p>
            <a:pPr algn="just"/>
            <a:r>
              <a:rPr lang="en-US" b="1" dirty="0" smtClean="0">
                <a:latin typeface="Times New Roman" panose="02020603050405020304" pitchFamily="18" charset="0"/>
                <a:cs typeface="Times New Roman" panose="02020603050405020304" pitchFamily="18" charset="0"/>
              </a:rPr>
              <a:t>	</a:t>
            </a:r>
            <a:r>
              <a:rPr lang="en-US" b="1" dirty="0" err="1" smtClean="0">
                <a:latin typeface="Times New Roman" panose="02020603050405020304" pitchFamily="18" charset="0"/>
                <a:cs typeface="Times New Roman" panose="02020603050405020304" pitchFamily="18" charset="0"/>
              </a:rPr>
              <a:t>Marchmont</a:t>
            </a:r>
            <a:r>
              <a:rPr lang="en-US" b="1" dirty="0" smtClean="0">
                <a:latin typeface="Times New Roman" panose="02020603050405020304" pitchFamily="18" charset="0"/>
                <a:cs typeface="Times New Roman" panose="02020603050405020304" pitchFamily="18" charset="0"/>
              </a:rPr>
              <a:t> House </a:t>
            </a:r>
            <a:r>
              <a:rPr lang="en-US" dirty="0" smtClean="0">
                <a:latin typeface="Times New Roman" panose="02020603050405020304" pitchFamily="18" charset="0"/>
                <a:cs typeface="Times New Roman" panose="02020603050405020304" pitchFamily="18" charset="0"/>
              </a:rPr>
              <a:t>lies on the east side of the small town of </a:t>
            </a:r>
            <a:r>
              <a:rPr lang="en-US" dirty="0" err="1" smtClean="0">
                <a:latin typeface="Times New Roman" panose="02020603050405020304" pitchFamily="18" charset="0"/>
                <a:cs typeface="Times New Roman" panose="02020603050405020304" pitchFamily="18" charset="0"/>
              </a:rPr>
              <a:t>Greenlaw</a:t>
            </a:r>
            <a:r>
              <a:rPr lang="en-US" dirty="0" smtClean="0">
                <a:latin typeface="Times New Roman" panose="02020603050405020304" pitchFamily="18" charset="0"/>
                <a:cs typeface="Times New Roman" panose="02020603050405020304" pitchFamily="18" charset="0"/>
              </a:rPr>
              <a:t>, and near the former village of </a:t>
            </a:r>
            <a:r>
              <a:rPr lang="en-US" dirty="0" err="1" smtClean="0">
                <a:latin typeface="Times New Roman" panose="02020603050405020304" pitchFamily="18" charset="0"/>
                <a:cs typeface="Times New Roman" panose="02020603050405020304" pitchFamily="18" charset="0"/>
              </a:rPr>
              <a:t>Polwarth</a:t>
            </a:r>
            <a:r>
              <a:rPr lang="en-US" dirty="0" smtClean="0">
                <a:latin typeface="Times New Roman" panose="02020603050405020304" pitchFamily="18" charset="0"/>
                <a:cs typeface="Times New Roman" panose="02020603050405020304" pitchFamily="18" charset="0"/>
              </a:rPr>
              <a:t> in </a:t>
            </a:r>
            <a:r>
              <a:rPr lang="en-US" dirty="0" err="1" smtClean="0">
                <a:latin typeface="Times New Roman" panose="02020603050405020304" pitchFamily="18" charset="0"/>
                <a:cs typeface="Times New Roman" panose="02020603050405020304" pitchFamily="18" charset="0"/>
              </a:rPr>
              <a:t>Berwickshire</a:t>
            </a:r>
            <a:r>
              <a:rPr lang="en-US" dirty="0" smtClean="0">
                <a:latin typeface="Times New Roman" panose="02020603050405020304" pitchFamily="18" charset="0"/>
                <a:cs typeface="Times New Roman" panose="02020603050405020304" pitchFamily="18" charset="0"/>
              </a:rPr>
              <a:t>. Situated in a gently undulating landscape, the estate is intersected by Blackadder Water, and its tributary burns. With the </a:t>
            </a:r>
            <a:r>
              <a:rPr lang="en-US" dirty="0" err="1" smtClean="0">
                <a:latin typeface="Times New Roman" panose="02020603050405020304" pitchFamily="18" charset="0"/>
                <a:cs typeface="Times New Roman" panose="02020603050405020304" pitchFamily="18" charset="0"/>
              </a:rPr>
              <a:t>Lammermuir</a:t>
            </a:r>
            <a:r>
              <a:rPr lang="en-US" dirty="0" smtClean="0">
                <a:latin typeface="Times New Roman" panose="02020603050405020304" pitchFamily="18" charset="0"/>
                <a:cs typeface="Times New Roman" panose="02020603050405020304" pitchFamily="18" charset="0"/>
              </a:rPr>
              <a:t> Hills to the north and fabulous views towards the Cheviot Hills in the south, this part of </a:t>
            </a:r>
            <a:r>
              <a:rPr lang="en-US" dirty="0" err="1" smtClean="0">
                <a:latin typeface="Times New Roman" panose="02020603050405020304" pitchFamily="18" charset="0"/>
                <a:cs typeface="Times New Roman" panose="02020603050405020304" pitchFamily="18" charset="0"/>
              </a:rPr>
              <a:t>Berwickshire</a:t>
            </a:r>
            <a:r>
              <a:rPr lang="en-US" dirty="0" smtClean="0">
                <a:latin typeface="Times New Roman" panose="02020603050405020304" pitchFamily="18" charset="0"/>
                <a:cs typeface="Times New Roman" panose="02020603050405020304" pitchFamily="18" charset="0"/>
              </a:rPr>
              <a:t>, sometimes referred to as the </a:t>
            </a:r>
            <a:r>
              <a:rPr lang="en-US" dirty="0" err="1" smtClean="0">
                <a:latin typeface="Times New Roman" panose="02020603050405020304" pitchFamily="18" charset="0"/>
                <a:cs typeface="Times New Roman" panose="02020603050405020304" pitchFamily="18" charset="0"/>
              </a:rPr>
              <a:t>Merse</a:t>
            </a:r>
            <a:r>
              <a:rPr lang="en-US" dirty="0" smtClean="0">
                <a:latin typeface="Times New Roman" panose="02020603050405020304" pitchFamily="18" charset="0"/>
                <a:cs typeface="Times New Roman" panose="02020603050405020304" pitchFamily="18" charset="0"/>
              </a:rPr>
              <a:t>, is stunningly beautiful and contains rich and fertile agricultural land.</a:t>
            </a:r>
            <a:endParaRPr lang="ru-RU" dirty="0">
              <a:latin typeface="Times New Roman" panose="02020603050405020304" pitchFamily="18" charset="0"/>
              <a:cs typeface="Times New Roman" panose="02020603050405020304" pitchFamily="18" charset="0"/>
            </a:endParaRPr>
          </a:p>
        </p:txBody>
      </p:sp>
      <p:sp>
        <p:nvSpPr>
          <p:cNvPr id="7" name="Прямоугольник 6"/>
          <p:cNvSpPr/>
          <p:nvPr/>
        </p:nvSpPr>
        <p:spPr>
          <a:xfrm>
            <a:off x="179512" y="665111"/>
            <a:ext cx="4358177" cy="2031325"/>
          </a:xfrm>
          <a:prstGeom prst="rect">
            <a:avLst/>
          </a:prstGeom>
        </p:spPr>
        <p:txBody>
          <a:bodyPr wrap="square">
            <a:spAutoFit/>
          </a:bodyPr>
          <a:lstStyle/>
          <a:p>
            <a:pPr algn="just"/>
            <a:r>
              <a:rPr lang="en-US" b="1" dirty="0" smtClean="0">
                <a:latin typeface="Times New Roman" panose="02020603050405020304" pitchFamily="18" charset="0"/>
                <a:cs typeface="Times New Roman" panose="02020603050405020304" pitchFamily="18" charset="0"/>
              </a:rPr>
              <a:t>	Glen Coe</a:t>
            </a:r>
            <a:r>
              <a:rPr lang="en-US" dirty="0">
                <a:latin typeface="Times New Roman" panose="02020603050405020304" pitchFamily="18" charset="0"/>
                <a:cs typeface="Times New Roman" panose="02020603050405020304" pitchFamily="18" charset="0"/>
              </a:rPr>
              <a:t> is a famous valley ("glen") in the Scottish Highlands and also the name of the village adjacent to the glen on the western side. It is owned by the National Trust for </a:t>
            </a:r>
            <a:r>
              <a:rPr lang="en-US" dirty="0" smtClean="0">
                <a:latin typeface="Times New Roman" panose="02020603050405020304" pitchFamily="18" charset="0"/>
                <a:cs typeface="Times New Roman" panose="02020603050405020304" pitchFamily="18" charset="0"/>
              </a:rPr>
              <a:t>Scotland</a:t>
            </a:r>
            <a:r>
              <a:rPr lang="en-US" dirty="0">
                <a:latin typeface="Times New Roman" panose="02020603050405020304" pitchFamily="18" charset="0"/>
                <a:cs typeface="Times New Roman" panose="02020603050405020304" pitchFamily="18" charset="0"/>
              </a:rPr>
              <a:t> and is considered one of the most spectacular and beautiful places in Scotland.</a:t>
            </a:r>
            <a:endParaRPr lang="ru-RU" dirty="0">
              <a:latin typeface="Times New Roman" panose="02020603050405020304" pitchFamily="18" charset="0"/>
              <a:cs typeface="Times New Roman" panose="02020603050405020304" pitchFamily="18" charset="0"/>
            </a:endParaRPr>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8918" y="456637"/>
            <a:ext cx="3783202" cy="2448272"/>
          </a:xfrm>
          <a:prstGeom prst="rect">
            <a:avLst/>
          </a:prstGeom>
        </p:spPr>
      </p:pic>
    </p:spTree>
    <p:extLst>
      <p:ext uri="{BB962C8B-B14F-4D97-AF65-F5344CB8AC3E}">
        <p14:creationId xmlns:p14="http://schemas.microsoft.com/office/powerpoint/2010/main" val="915299897"/>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6147"/>
                                        </p:tgtEl>
                                        <p:attrNameLst>
                                          <p:attrName>style.visibility</p:attrName>
                                        </p:attrNameLst>
                                      </p:cBhvr>
                                      <p:to>
                                        <p:strVal val="visible"/>
                                      </p:to>
                                    </p:set>
                                    <p:animEffect transition="in" filter="barn(inVertical)">
                                      <p:cBhvr>
                                        <p:cTn id="19" dur="500"/>
                                        <p:tgtEl>
                                          <p:spTgt spid="6147"/>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1000"/>
                                        <p:tgtEl>
                                          <p:spTgt spid="5"/>
                                        </p:tgtEl>
                                      </p:cBhvr>
                                    </p:animEffect>
                                    <p:anim calcmode="lin" valueType="num">
                                      <p:cBhvr>
                                        <p:cTn id="25" dur="1000" fill="hold"/>
                                        <p:tgtEl>
                                          <p:spTgt spid="5"/>
                                        </p:tgtEl>
                                        <p:attrNameLst>
                                          <p:attrName>ppt_x</p:attrName>
                                        </p:attrNameLst>
                                      </p:cBhvr>
                                      <p:tavLst>
                                        <p:tav tm="0">
                                          <p:val>
                                            <p:strVal val="#ppt_x"/>
                                          </p:val>
                                        </p:tav>
                                        <p:tav tm="100000">
                                          <p:val>
                                            <p:strVal val="#ppt_x"/>
                                          </p:val>
                                        </p:tav>
                                      </p:tavLst>
                                    </p:anim>
                                    <p:anim calcmode="lin" valueType="num">
                                      <p:cBhvr>
                                        <p:cTn id="2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4792" y="478240"/>
            <a:ext cx="5004049" cy="2585323"/>
          </a:xfrm>
          <a:prstGeom prst="rect">
            <a:avLst/>
          </a:prstGeom>
        </p:spPr>
        <p:txBody>
          <a:bodyPr wrap="square">
            <a:spAutoFit/>
          </a:bodyPr>
          <a:lstStyle/>
          <a:p>
            <a:pPr algn="just"/>
            <a:r>
              <a:rPr lang="en-US" dirty="0" smtClean="0">
                <a:latin typeface="Times New Roman" panose="02020603050405020304" pitchFamily="18" charset="0"/>
                <a:cs typeface="Times New Roman" panose="02020603050405020304" pitchFamily="18" charset="0"/>
              </a:rPr>
              <a:t>	The </a:t>
            </a:r>
            <a:r>
              <a:rPr lang="en-US" b="1" dirty="0" smtClean="0">
                <a:latin typeface="Times New Roman" panose="02020603050405020304" pitchFamily="18" charset="0"/>
                <a:cs typeface="Times New Roman" panose="02020603050405020304" pitchFamily="18" charset="0"/>
              </a:rPr>
              <a:t>Mull of </a:t>
            </a:r>
            <a:r>
              <a:rPr lang="en-US" b="1" dirty="0" err="1" smtClean="0">
                <a:latin typeface="Times New Roman" panose="02020603050405020304" pitchFamily="18" charset="0"/>
                <a:cs typeface="Times New Roman" panose="02020603050405020304" pitchFamily="18" charset="0"/>
              </a:rPr>
              <a:t>Kintyre</a:t>
            </a:r>
            <a:r>
              <a:rPr lang="en-US" b="1"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is the </a:t>
            </a:r>
            <a:r>
              <a:rPr lang="en-US" dirty="0" err="1" smtClean="0">
                <a:latin typeface="Times New Roman" panose="02020603050405020304" pitchFamily="18" charset="0"/>
                <a:cs typeface="Times New Roman" panose="02020603050405020304" pitchFamily="18" charset="0"/>
              </a:rPr>
              <a:t>southwesternmost</a:t>
            </a:r>
            <a:r>
              <a:rPr lang="en-US" dirty="0" smtClean="0">
                <a:latin typeface="Times New Roman" panose="02020603050405020304" pitchFamily="18" charset="0"/>
                <a:cs typeface="Times New Roman" panose="02020603050405020304" pitchFamily="18" charset="0"/>
              </a:rPr>
              <a:t> tip of the </a:t>
            </a:r>
            <a:r>
              <a:rPr lang="en-US" dirty="0" err="1" smtClean="0">
                <a:latin typeface="Times New Roman" panose="02020603050405020304" pitchFamily="18" charset="0"/>
                <a:cs typeface="Times New Roman" panose="02020603050405020304" pitchFamily="18" charset="0"/>
              </a:rPr>
              <a:t>Kintyre</a:t>
            </a:r>
            <a:r>
              <a:rPr lang="en-US" dirty="0" smtClean="0">
                <a:latin typeface="Times New Roman" panose="02020603050405020304" pitchFamily="18" charset="0"/>
                <a:cs typeface="Times New Roman" panose="02020603050405020304" pitchFamily="18" charset="0"/>
              </a:rPr>
              <a:t> Peninsula (formerly </a:t>
            </a:r>
            <a:r>
              <a:rPr lang="en-US" dirty="0" err="1" smtClean="0">
                <a:latin typeface="Times New Roman" panose="02020603050405020304" pitchFamily="18" charset="0"/>
                <a:cs typeface="Times New Roman" panose="02020603050405020304" pitchFamily="18" charset="0"/>
              </a:rPr>
              <a:t>Cantyre</a:t>
            </a:r>
            <a:r>
              <a:rPr lang="en-US" dirty="0" smtClean="0">
                <a:latin typeface="Times New Roman" panose="02020603050405020304" pitchFamily="18" charset="0"/>
                <a:cs typeface="Times New Roman" panose="02020603050405020304" pitchFamily="18" charset="0"/>
              </a:rPr>
              <a:t>) in southwest Scotland. From here, the Antrim coast is visible and a historic lighthouse, the second commissioned in Scotland, guides shipping in the intervening North Channel. The area has been </a:t>
            </a:r>
            <a:r>
              <a:rPr lang="en-US" dirty="0" err="1" smtClean="0">
                <a:latin typeface="Times New Roman" panose="02020603050405020304" pitchFamily="18" charset="0"/>
                <a:cs typeface="Times New Roman" panose="02020603050405020304" pitchFamily="18" charset="0"/>
              </a:rPr>
              <a:t>immortalised</a:t>
            </a:r>
            <a:r>
              <a:rPr lang="en-US" dirty="0" smtClean="0">
                <a:latin typeface="Times New Roman" panose="02020603050405020304" pitchFamily="18" charset="0"/>
                <a:cs typeface="Times New Roman" panose="02020603050405020304" pitchFamily="18" charset="0"/>
              </a:rPr>
              <a:t> in popular culture by the 1977 hit song "Mull of </a:t>
            </a:r>
            <a:r>
              <a:rPr lang="en-US" dirty="0" err="1" smtClean="0">
                <a:latin typeface="Times New Roman" panose="02020603050405020304" pitchFamily="18" charset="0"/>
                <a:cs typeface="Times New Roman" panose="02020603050405020304" pitchFamily="18" charset="0"/>
              </a:rPr>
              <a:t>Kintyre</a:t>
            </a:r>
            <a:r>
              <a:rPr lang="en-US" dirty="0" smtClean="0">
                <a:latin typeface="Times New Roman" panose="02020603050405020304" pitchFamily="18" charset="0"/>
                <a:cs typeface="Times New Roman" panose="02020603050405020304" pitchFamily="18" charset="0"/>
              </a:rPr>
              <a:t>" by </a:t>
            </a:r>
            <a:r>
              <a:rPr lang="en-US" dirty="0" err="1" smtClean="0">
                <a:latin typeface="Times New Roman" panose="02020603050405020304" pitchFamily="18" charset="0"/>
                <a:cs typeface="Times New Roman" panose="02020603050405020304" pitchFamily="18" charset="0"/>
              </a:rPr>
              <a:t>Kintyre</a:t>
            </a:r>
            <a:r>
              <a:rPr lang="en-US" dirty="0" smtClean="0">
                <a:latin typeface="Times New Roman" panose="02020603050405020304" pitchFamily="18" charset="0"/>
                <a:cs typeface="Times New Roman" panose="02020603050405020304" pitchFamily="18" charset="0"/>
              </a:rPr>
              <a:t> resident Paul McCartney's band of the time, Wings.</a:t>
            </a:r>
            <a:endParaRPr lang="ru-RU" dirty="0">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5076056" y="3945718"/>
            <a:ext cx="3834171" cy="2031325"/>
          </a:xfrm>
          <a:prstGeom prst="rect">
            <a:avLst/>
          </a:prstGeom>
        </p:spPr>
        <p:txBody>
          <a:bodyPr wrap="square">
            <a:spAutoFit/>
          </a:bodyPr>
          <a:lstStyle/>
          <a:p>
            <a:pPr algn="just"/>
            <a:r>
              <a:rPr lang="en-US" dirty="0" smtClean="0">
                <a:latin typeface="Times New Roman" panose="02020603050405020304" pitchFamily="18" charset="0"/>
                <a:cs typeface="Times New Roman" panose="02020603050405020304" pitchFamily="18" charset="0"/>
              </a:rPr>
              <a:t>	A </a:t>
            </a:r>
            <a:r>
              <a:rPr lang="en-US" b="1" dirty="0">
                <a:latin typeface="Times New Roman" panose="02020603050405020304" pitchFamily="18" charset="0"/>
                <a:cs typeface="Times New Roman" panose="02020603050405020304" pitchFamily="18" charset="0"/>
              </a:rPr>
              <a:t>M</a:t>
            </a:r>
            <a:r>
              <a:rPr lang="en-US" b="1" dirty="0" smtClean="0">
                <a:latin typeface="Times New Roman" panose="02020603050405020304" pitchFamily="18" charset="0"/>
                <a:cs typeface="Times New Roman" panose="02020603050405020304" pitchFamily="18" charset="0"/>
              </a:rPr>
              <a:t>arket cross</a:t>
            </a:r>
            <a:r>
              <a:rPr lang="en-US" dirty="0" smtClean="0">
                <a:latin typeface="Times New Roman" panose="02020603050405020304" pitchFamily="18" charset="0"/>
                <a:cs typeface="Times New Roman" panose="02020603050405020304" pitchFamily="18" charset="0"/>
              </a:rPr>
              <a:t> can be found in most market towns in Britain, with those in Scotland known as </a:t>
            </a:r>
            <a:r>
              <a:rPr lang="en-US" dirty="0" err="1" smtClean="0">
                <a:latin typeface="Times New Roman" panose="02020603050405020304" pitchFamily="18" charset="0"/>
                <a:cs typeface="Times New Roman" panose="02020603050405020304" pitchFamily="18" charset="0"/>
              </a:rPr>
              <a:t>mercat</a:t>
            </a:r>
            <a:r>
              <a:rPr lang="en-US" dirty="0" smtClean="0">
                <a:latin typeface="Times New Roman" panose="02020603050405020304" pitchFamily="18" charset="0"/>
                <a:cs typeface="Times New Roman" panose="02020603050405020304" pitchFamily="18" charset="0"/>
              </a:rPr>
              <a:t> crosses. British emigrants often installed such crosses in their new cities and several can be found in Canada and Australia.</a:t>
            </a:r>
            <a:endParaRPr lang="ru-RU" dirty="0">
              <a:latin typeface="Times New Roman" panose="02020603050405020304" pitchFamily="18" charset="0"/>
              <a:cs typeface="Times New Roman" panose="02020603050405020304" pitchFamily="18" charset="0"/>
            </a:endParaRPr>
          </a:p>
        </p:txBody>
      </p:sp>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4792" y="3096683"/>
            <a:ext cx="4572000" cy="2880360"/>
          </a:xfrm>
          <a:prstGeom prst="rect">
            <a:avLst/>
          </a:prstGeom>
        </p:spPr>
      </p:pic>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6136" y="478240"/>
            <a:ext cx="2671547" cy="3384376"/>
          </a:xfrm>
          <a:prstGeom prst="rect">
            <a:avLst/>
          </a:prstGeom>
        </p:spPr>
      </p:pic>
    </p:spTree>
    <p:extLst>
      <p:ext uri="{BB962C8B-B14F-4D97-AF65-F5344CB8AC3E}">
        <p14:creationId xmlns:p14="http://schemas.microsoft.com/office/powerpoint/2010/main" val="2940136458"/>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barn(inVertical)">
                                      <p:cBhvr>
                                        <p:cTn id="19" dur="500"/>
                                        <p:tgtEl>
                                          <p:spTgt spid="3"/>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1000"/>
                                        <p:tgtEl>
                                          <p:spTgt spid="5"/>
                                        </p:tgtEl>
                                      </p:cBhvr>
                                    </p:animEffect>
                                    <p:anim calcmode="lin" valueType="num">
                                      <p:cBhvr>
                                        <p:cTn id="25" dur="1000" fill="hold"/>
                                        <p:tgtEl>
                                          <p:spTgt spid="5"/>
                                        </p:tgtEl>
                                        <p:attrNameLst>
                                          <p:attrName>ppt_x</p:attrName>
                                        </p:attrNameLst>
                                      </p:cBhvr>
                                      <p:tavLst>
                                        <p:tav tm="0">
                                          <p:val>
                                            <p:strVal val="#ppt_x"/>
                                          </p:val>
                                        </p:tav>
                                        <p:tav tm="100000">
                                          <p:val>
                                            <p:strVal val="#ppt_x"/>
                                          </p:val>
                                        </p:tav>
                                      </p:tavLst>
                                    </p:anim>
                                    <p:anim calcmode="lin" valueType="num">
                                      <p:cBhvr>
                                        <p:cTn id="2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67543" y="464880"/>
            <a:ext cx="3816424" cy="2585323"/>
          </a:xfrm>
          <a:prstGeom prst="rect">
            <a:avLst/>
          </a:prstGeom>
        </p:spPr>
        <p:txBody>
          <a:bodyPr wrap="square">
            <a:spAutoFit/>
          </a:bodyPr>
          <a:lstStyle/>
          <a:p>
            <a:pPr algn="just"/>
            <a:r>
              <a:rPr lang="en-US" b="1" dirty="0" smtClean="0">
                <a:latin typeface="Times New Roman" panose="02020603050405020304" pitchFamily="18" charset="0"/>
                <a:cs typeface="Times New Roman" panose="02020603050405020304" pitchFamily="18" charset="0"/>
              </a:rPr>
              <a:t>	</a:t>
            </a:r>
            <a:r>
              <a:rPr lang="en-US" b="1" dirty="0" err="1" smtClean="0">
                <a:latin typeface="Times New Roman" panose="02020603050405020304" pitchFamily="18" charset="0"/>
                <a:cs typeface="Times New Roman" panose="02020603050405020304" pitchFamily="18" charset="0"/>
              </a:rPr>
              <a:t>Fingal's</a:t>
            </a:r>
            <a:r>
              <a:rPr lang="en-US" b="1" dirty="0" smtClean="0">
                <a:latin typeface="Times New Roman" panose="02020603050405020304" pitchFamily="18" charset="0"/>
                <a:cs typeface="Times New Roman" panose="02020603050405020304" pitchFamily="18" charset="0"/>
              </a:rPr>
              <a:t> Cave </a:t>
            </a:r>
            <a:r>
              <a:rPr lang="en-US" dirty="0" smtClean="0">
                <a:latin typeface="Times New Roman" panose="02020603050405020304" pitchFamily="18" charset="0"/>
                <a:cs typeface="Times New Roman" panose="02020603050405020304" pitchFamily="18" charset="0"/>
              </a:rPr>
              <a:t>is a sea cave on the uninhabited island of Staffa, in the Inner Hebrides of Scotland, part of a National Nature Reserve owned by the National Trust for Scotland. It became known as Fingal's Cave after the eponymous hero of an epic poem by 18th-century Scots poet-historian James Macpherson.</a:t>
            </a:r>
            <a:endParaRPr lang="ru-RU" dirty="0">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4735275" y="3175337"/>
            <a:ext cx="4078528" cy="2862322"/>
          </a:xfrm>
          <a:prstGeom prst="rect">
            <a:avLst/>
          </a:prstGeom>
        </p:spPr>
        <p:txBody>
          <a:bodyPr wrap="square">
            <a:spAutoFit/>
          </a:bodyPr>
          <a:lstStyle/>
          <a:p>
            <a:pPr algn="just"/>
            <a:r>
              <a:rPr lang="en-US" dirty="0" smtClean="0">
                <a:latin typeface="Times New Roman" panose="02020603050405020304" pitchFamily="18" charset="0"/>
                <a:cs typeface="Times New Roman" panose="02020603050405020304" pitchFamily="18" charset="0"/>
              </a:rPr>
              <a:t>	The </a:t>
            </a:r>
            <a:r>
              <a:rPr lang="en-US" b="1" dirty="0" smtClean="0">
                <a:latin typeface="Times New Roman" panose="02020603050405020304" pitchFamily="18" charset="0"/>
                <a:cs typeface="Times New Roman" panose="02020603050405020304" pitchFamily="18" charset="0"/>
              </a:rPr>
              <a:t>Hub</a:t>
            </a:r>
            <a:r>
              <a:rPr lang="en-US" dirty="0" smtClean="0">
                <a:latin typeface="Times New Roman" panose="02020603050405020304" pitchFamily="18" charset="0"/>
                <a:cs typeface="Times New Roman" panose="02020603050405020304" pitchFamily="18" charset="0"/>
              </a:rPr>
              <a:t>, at the top of Edinburgh's Royal Mile, is the home of the Edinburgh International Festival, and a central source of information on all the Edinburgh Festivals. The building design was the result of a collaboration between Edinburgh architect J Gillespie Graham and the famous gothic revivalist Augustus </a:t>
            </a:r>
            <a:r>
              <a:rPr lang="en-US" dirty="0" err="1" smtClean="0">
                <a:latin typeface="Times New Roman" panose="02020603050405020304" pitchFamily="18" charset="0"/>
                <a:cs typeface="Times New Roman" panose="02020603050405020304" pitchFamily="18" charset="0"/>
              </a:rPr>
              <a:t>Pugin</a:t>
            </a:r>
            <a:r>
              <a:rPr lang="en-US" dirty="0" smtClean="0">
                <a:latin typeface="Times New Roman" panose="02020603050405020304" pitchFamily="18" charset="0"/>
                <a:cs typeface="Times New Roman" panose="02020603050405020304" pitchFamily="18" charset="0"/>
              </a:rPr>
              <a:t>. It was constructed between 1842 and 1845.</a:t>
            </a:r>
            <a:endParaRPr lang="ru-RU" dirty="0">
              <a:latin typeface="Times New Roman" panose="02020603050405020304" pitchFamily="18" charset="0"/>
              <a:cs typeface="Times New Roman" panose="02020603050405020304" pitchFamily="18" charset="0"/>
            </a:endParaRPr>
          </a:p>
        </p:txBody>
      </p:sp>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36" y="3332976"/>
            <a:ext cx="4248439" cy="2704683"/>
          </a:xfrm>
          <a:prstGeom prst="rect">
            <a:avLst/>
          </a:prstGeom>
        </p:spPr>
      </p:pic>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35275" y="464880"/>
            <a:ext cx="4045038" cy="2618328"/>
          </a:xfrm>
          <a:prstGeom prst="rect">
            <a:avLst/>
          </a:prstGeom>
        </p:spPr>
      </p:pic>
    </p:spTree>
    <p:extLst>
      <p:ext uri="{BB962C8B-B14F-4D97-AF65-F5344CB8AC3E}">
        <p14:creationId xmlns:p14="http://schemas.microsoft.com/office/powerpoint/2010/main" val="2864254796"/>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barn(inVertical)">
                                      <p:cBhvr>
                                        <p:cTn id="19" dur="500"/>
                                        <p:tgtEl>
                                          <p:spTgt spid="3"/>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1000"/>
                                        <p:tgtEl>
                                          <p:spTgt spid="5"/>
                                        </p:tgtEl>
                                      </p:cBhvr>
                                    </p:animEffect>
                                    <p:anim calcmode="lin" valueType="num">
                                      <p:cBhvr>
                                        <p:cTn id="25" dur="1000" fill="hold"/>
                                        <p:tgtEl>
                                          <p:spTgt spid="5"/>
                                        </p:tgtEl>
                                        <p:attrNameLst>
                                          <p:attrName>ppt_x</p:attrName>
                                        </p:attrNameLst>
                                      </p:cBhvr>
                                      <p:tavLst>
                                        <p:tav tm="0">
                                          <p:val>
                                            <p:strVal val="#ppt_x"/>
                                          </p:val>
                                        </p:tav>
                                        <p:tav tm="100000">
                                          <p:val>
                                            <p:strVal val="#ppt_x"/>
                                          </p:val>
                                        </p:tav>
                                      </p:tavLst>
                                    </p:anim>
                                    <p:anim calcmode="lin" valueType="num">
                                      <p:cBhvr>
                                        <p:cTn id="2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75656" y="404664"/>
            <a:ext cx="9361040" cy="1268760"/>
          </a:xfrm>
        </p:spPr>
        <p:txBody>
          <a:bodyPr/>
          <a:lstStyle/>
          <a:p>
            <a:r>
              <a:rPr lang="en-US" dirty="0"/>
              <a:t>Attractions in </a:t>
            </a:r>
            <a:r>
              <a:rPr lang="en-US" dirty="0" smtClean="0">
                <a:solidFill>
                  <a:srgbClr val="00B0F0"/>
                </a:solidFill>
              </a:rPr>
              <a:t>Wales</a:t>
            </a:r>
            <a:r>
              <a:rPr lang="ru-RU" dirty="0" smtClean="0"/>
              <a:t>:</a:t>
            </a:r>
            <a:endParaRPr lang="ru-RU" dirty="0"/>
          </a:p>
        </p:txBody>
      </p:sp>
      <p:sp>
        <p:nvSpPr>
          <p:cNvPr id="3" name="Объект 2"/>
          <p:cNvSpPr>
            <a:spLocks noGrp="1"/>
          </p:cNvSpPr>
          <p:nvPr>
            <p:ph idx="1"/>
          </p:nvPr>
        </p:nvSpPr>
        <p:spPr>
          <a:xfrm>
            <a:off x="827584" y="1556792"/>
            <a:ext cx="8686800" cy="4033664"/>
          </a:xfrm>
        </p:spPr>
        <p:txBody>
          <a:bodyPr/>
          <a:lstStyle/>
          <a:p>
            <a:r>
              <a:rPr lang="en-US" dirty="0" err="1" smtClean="0"/>
              <a:t>Conwy</a:t>
            </a:r>
            <a:r>
              <a:rPr lang="en-US" dirty="0" smtClean="0"/>
              <a:t> (town)</a:t>
            </a:r>
          </a:p>
          <a:p>
            <a:r>
              <a:rPr lang="en-US" dirty="0" smtClean="0"/>
              <a:t>The Boathouse</a:t>
            </a:r>
          </a:p>
          <a:p>
            <a:r>
              <a:rPr lang="en-US" dirty="0" smtClean="0"/>
              <a:t>The Smallest House in Great Britain</a:t>
            </a:r>
            <a:endParaRPr lang="ru-RU" dirty="0"/>
          </a:p>
        </p:txBody>
      </p:sp>
    </p:spTree>
    <p:extLst>
      <p:ext uri="{BB962C8B-B14F-4D97-AF65-F5344CB8AC3E}">
        <p14:creationId xmlns:p14="http://schemas.microsoft.com/office/powerpoint/2010/main" val="911975237"/>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90004" y="332655"/>
            <a:ext cx="4354004" cy="3139321"/>
          </a:xfrm>
          <a:prstGeom prst="rect">
            <a:avLst/>
          </a:prstGeom>
        </p:spPr>
        <p:txBody>
          <a:bodyPr wrap="square">
            <a:spAutoFit/>
          </a:bodyPr>
          <a:lstStyle/>
          <a:p>
            <a:pPr algn="just"/>
            <a:r>
              <a:rPr lang="en-US" b="1" dirty="0" smtClean="0">
                <a:latin typeface="Times New Roman" panose="02020603050405020304" pitchFamily="18" charset="0"/>
                <a:cs typeface="Times New Roman" panose="02020603050405020304" pitchFamily="18" charset="0"/>
              </a:rPr>
              <a:t>	</a:t>
            </a:r>
            <a:r>
              <a:rPr lang="en-US" b="1" dirty="0" err="1" smtClean="0">
                <a:latin typeface="Times New Roman" panose="02020603050405020304" pitchFamily="18" charset="0"/>
                <a:cs typeface="Times New Roman" panose="02020603050405020304" pitchFamily="18" charset="0"/>
              </a:rPr>
              <a:t>Conwy</a:t>
            </a:r>
            <a:r>
              <a:rPr lang="en-US" b="1"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is a walled market town and community in </a:t>
            </a:r>
            <a:r>
              <a:rPr lang="en-US" dirty="0" err="1" smtClean="0">
                <a:latin typeface="Times New Roman" panose="02020603050405020304" pitchFamily="18" charset="0"/>
                <a:cs typeface="Times New Roman" panose="02020603050405020304" pitchFamily="18" charset="0"/>
              </a:rPr>
              <a:t>Conwy</a:t>
            </a:r>
            <a:r>
              <a:rPr lang="en-US" dirty="0" smtClean="0">
                <a:latin typeface="Times New Roman" panose="02020603050405020304" pitchFamily="18" charset="0"/>
                <a:cs typeface="Times New Roman" panose="02020603050405020304" pitchFamily="18" charset="0"/>
              </a:rPr>
              <a:t> County Borough on the north coast of Wales. The town, which faces </a:t>
            </a:r>
            <a:r>
              <a:rPr lang="en-US" dirty="0" err="1" smtClean="0">
                <a:latin typeface="Times New Roman" panose="02020603050405020304" pitchFamily="18" charset="0"/>
                <a:cs typeface="Times New Roman" panose="02020603050405020304" pitchFamily="18" charset="0"/>
              </a:rPr>
              <a:t>Deganwy</a:t>
            </a:r>
            <a:r>
              <a:rPr lang="en-US" dirty="0" smtClean="0">
                <a:latin typeface="Times New Roman" panose="02020603050405020304" pitchFamily="18" charset="0"/>
                <a:cs typeface="Times New Roman" panose="02020603050405020304" pitchFamily="18" charset="0"/>
              </a:rPr>
              <a:t> across the River </a:t>
            </a:r>
            <a:r>
              <a:rPr lang="en-US" dirty="0" err="1" smtClean="0">
                <a:latin typeface="Times New Roman" panose="02020603050405020304" pitchFamily="18" charset="0"/>
                <a:cs typeface="Times New Roman" panose="02020603050405020304" pitchFamily="18" charset="0"/>
              </a:rPr>
              <a:t>Conwy</a:t>
            </a:r>
            <a:r>
              <a:rPr lang="en-US" dirty="0" smtClean="0">
                <a:latin typeface="Times New Roman" panose="02020603050405020304" pitchFamily="18" charset="0"/>
                <a:cs typeface="Times New Roman" panose="02020603050405020304" pitchFamily="18" charset="0"/>
              </a:rPr>
              <a:t>, formerly lay in </a:t>
            </a:r>
            <a:r>
              <a:rPr lang="en-US" dirty="0" err="1" smtClean="0">
                <a:latin typeface="Times New Roman" panose="02020603050405020304" pitchFamily="18" charset="0"/>
                <a:cs typeface="Times New Roman" panose="02020603050405020304" pitchFamily="18" charset="0"/>
              </a:rPr>
              <a:t>Gwynedd</a:t>
            </a:r>
            <a:r>
              <a:rPr lang="en-US" dirty="0" smtClean="0">
                <a:latin typeface="Times New Roman" panose="02020603050405020304" pitchFamily="18" charset="0"/>
                <a:cs typeface="Times New Roman" panose="02020603050405020304" pitchFamily="18" charset="0"/>
              </a:rPr>
              <a:t> and prior to that in Caernarfonshire. The community, which includes </a:t>
            </a:r>
            <a:r>
              <a:rPr lang="en-US" dirty="0" err="1" smtClean="0">
                <a:latin typeface="Times New Roman" panose="02020603050405020304" pitchFamily="18" charset="0"/>
                <a:cs typeface="Times New Roman" panose="02020603050405020304" pitchFamily="18" charset="0"/>
              </a:rPr>
              <a:t>Deganwy</a:t>
            </a:r>
            <a:r>
              <a:rPr lang="en-US" dirty="0" smtClean="0">
                <a:latin typeface="Times New Roman" panose="02020603050405020304" pitchFamily="18" charset="0"/>
                <a:cs typeface="Times New Roman" panose="02020603050405020304" pitchFamily="18" charset="0"/>
              </a:rPr>
              <a:t> and </a:t>
            </a:r>
            <a:r>
              <a:rPr lang="en-US" dirty="0" err="1" smtClean="0">
                <a:latin typeface="Times New Roman" panose="02020603050405020304" pitchFamily="18" charset="0"/>
                <a:cs typeface="Times New Roman" panose="02020603050405020304" pitchFamily="18" charset="0"/>
              </a:rPr>
              <a:t>Llandudno</a:t>
            </a:r>
            <a:r>
              <a:rPr lang="en-US" dirty="0" smtClean="0">
                <a:latin typeface="Times New Roman" panose="02020603050405020304" pitchFamily="18" charset="0"/>
                <a:cs typeface="Times New Roman" panose="02020603050405020304" pitchFamily="18" charset="0"/>
              </a:rPr>
              <a:t> Junction, had a population of 14,208 at the 2001 census, and is a popular tourist destination. The Welsh language can still be heard in widespread, casual and official usage.</a:t>
            </a:r>
            <a:endParaRPr lang="ru-RU" dirty="0">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4903633" y="3140968"/>
            <a:ext cx="4032446" cy="2862322"/>
          </a:xfrm>
          <a:prstGeom prst="rect">
            <a:avLst/>
          </a:prstGeom>
        </p:spPr>
        <p:txBody>
          <a:bodyPr wrap="square">
            <a:spAutoFit/>
          </a:bodyPr>
          <a:lstStyle/>
          <a:p>
            <a:pPr algn="just"/>
            <a:r>
              <a:rPr lang="en-US" dirty="0" smtClean="0">
                <a:latin typeface="Times New Roman" panose="02020603050405020304" pitchFamily="18" charset="0"/>
                <a:cs typeface="Times New Roman" panose="02020603050405020304" pitchFamily="18" charset="0"/>
              </a:rPr>
              <a:t>	</a:t>
            </a:r>
            <a:r>
              <a:rPr lang="en-US" dirty="0"/>
              <a:t>The </a:t>
            </a:r>
            <a:r>
              <a:rPr lang="en-US" b="1" dirty="0"/>
              <a:t>Boathouse</a:t>
            </a:r>
            <a:r>
              <a:rPr lang="en-US" dirty="0"/>
              <a:t> is a house in </a:t>
            </a:r>
            <a:r>
              <a:rPr lang="en-US" dirty="0" err="1"/>
              <a:t>Laugharne</a:t>
            </a:r>
            <a:r>
              <a:rPr lang="en-US" dirty="0"/>
              <a:t>, Wales, in which the poet Dylan Thomas lived with his family between 1949 and 1953, the last four years of his life. It was in this house that he wrote many major pieces.</a:t>
            </a:r>
            <a:endParaRPr lang="ru-RU" dirty="0"/>
          </a:p>
          <a:p>
            <a:pPr algn="just"/>
            <a:r>
              <a:rPr lang="en-US" dirty="0"/>
              <a:t>	It is now owned by the Carmarthenshire County Council and serves as a museum. It is open to the public for most of the year. </a:t>
            </a:r>
            <a:endParaRPr lang="ru-RU" dirty="0"/>
          </a:p>
        </p:txBody>
      </p:sp>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0004" y="3596521"/>
            <a:ext cx="4209988" cy="2496775"/>
          </a:xfrm>
          <a:prstGeom prst="rect">
            <a:avLst/>
          </a:prstGeom>
        </p:spPr>
      </p:pic>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03217" y="476672"/>
            <a:ext cx="4233279" cy="2436490"/>
          </a:xfrm>
          <a:prstGeom prst="rect">
            <a:avLst/>
          </a:prstGeom>
        </p:spPr>
      </p:pic>
    </p:spTree>
    <p:extLst>
      <p:ext uri="{BB962C8B-B14F-4D97-AF65-F5344CB8AC3E}">
        <p14:creationId xmlns:p14="http://schemas.microsoft.com/office/powerpoint/2010/main" val="566899076"/>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barn(inVertical)">
                                      <p:cBhvr>
                                        <p:cTn id="19" dur="500"/>
                                        <p:tgtEl>
                                          <p:spTgt spid="3"/>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1000"/>
                                        <p:tgtEl>
                                          <p:spTgt spid="6"/>
                                        </p:tgtEl>
                                      </p:cBhvr>
                                    </p:animEffect>
                                    <p:anim calcmode="lin" valueType="num">
                                      <p:cBhvr>
                                        <p:cTn id="25" dur="1000" fill="hold"/>
                                        <p:tgtEl>
                                          <p:spTgt spid="6"/>
                                        </p:tgtEl>
                                        <p:attrNameLst>
                                          <p:attrName>ppt_x</p:attrName>
                                        </p:attrNameLst>
                                      </p:cBhvr>
                                      <p:tavLst>
                                        <p:tav tm="0">
                                          <p:val>
                                            <p:strVal val="#ppt_x"/>
                                          </p:val>
                                        </p:tav>
                                        <p:tav tm="100000">
                                          <p:val>
                                            <p:strVal val="#ppt_x"/>
                                          </p:val>
                                        </p:tav>
                                      </p:tavLst>
                                    </p:anim>
                                    <p:anim calcmode="lin" valueType="num">
                                      <p:cBhvr>
                                        <p:cTn id="2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320" y="3861048"/>
            <a:ext cx="9001000" cy="2308324"/>
          </a:xfrm>
          <a:prstGeom prst="rect">
            <a:avLst/>
          </a:prstGeom>
        </p:spPr>
        <p:txBody>
          <a:bodyPr wrap="square">
            <a:spAutoFit/>
          </a:bodyPr>
          <a:lstStyle/>
          <a:p>
            <a:pPr algn="just"/>
            <a:r>
              <a:rPr lang="en-US" dirty="0" smtClean="0">
                <a:latin typeface="Times New Roman" panose="02020603050405020304" pitchFamily="18" charset="0"/>
                <a:cs typeface="Times New Roman" panose="02020603050405020304" pitchFamily="18" charset="0"/>
              </a:rPr>
              <a:t>	The</a:t>
            </a: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Smallest House in Great Britain</a:t>
            </a:r>
            <a:r>
              <a:rPr lang="en-US" dirty="0">
                <a:latin typeface="Times New Roman" panose="02020603050405020304" pitchFamily="18" charset="0"/>
                <a:cs typeface="Times New Roman" panose="02020603050405020304" pitchFamily="18" charset="0"/>
              </a:rPr>
              <a:t>, also known as the </a:t>
            </a:r>
            <a:r>
              <a:rPr lang="en-US" b="1" dirty="0">
                <a:latin typeface="Times New Roman" panose="02020603050405020304" pitchFamily="18" charset="0"/>
                <a:cs typeface="Times New Roman" panose="02020603050405020304" pitchFamily="18" charset="0"/>
              </a:rPr>
              <a:t>Quay House</a:t>
            </a:r>
            <a:r>
              <a:rPr lang="en-US" dirty="0">
                <a:latin typeface="Times New Roman" panose="02020603050405020304" pitchFamily="18" charset="0"/>
                <a:cs typeface="Times New Roman" panose="02020603050405020304" pitchFamily="18" charset="0"/>
              </a:rPr>
              <a:t>, is a tourist attraction on the </a:t>
            </a:r>
            <a:r>
              <a:rPr lang="en-US" dirty="0" smtClean="0">
                <a:latin typeface="Times New Roman" panose="02020603050405020304" pitchFamily="18" charset="0"/>
                <a:cs typeface="Times New Roman" panose="02020603050405020304" pitchFamily="18" charset="0"/>
              </a:rPr>
              <a:t>quay</a:t>
            </a:r>
            <a:r>
              <a:rPr lang="en-US" dirty="0">
                <a:latin typeface="Times New Roman" panose="02020603050405020304" pitchFamily="18" charset="0"/>
                <a:cs typeface="Times New Roman" panose="02020603050405020304" pitchFamily="18" charset="0"/>
              </a:rPr>
              <a:t> in </a:t>
            </a:r>
            <a:r>
              <a:rPr lang="en-US" dirty="0" err="1" smtClean="0">
                <a:latin typeface="Times New Roman" panose="02020603050405020304" pitchFamily="18" charset="0"/>
                <a:cs typeface="Times New Roman" panose="02020603050405020304" pitchFamily="18" charset="0"/>
              </a:rPr>
              <a:t>Conwy</a:t>
            </a:r>
            <a:r>
              <a:rPr lang="en-US" dirty="0" smtClean="0">
                <a:latin typeface="Times New Roman" panose="02020603050405020304" pitchFamily="18" charset="0"/>
                <a:cs typeface="Times New Roman" panose="02020603050405020304" pitchFamily="18" charset="0"/>
              </a:rPr>
              <a:t>, Wales. </a:t>
            </a:r>
            <a:r>
              <a:rPr lang="en-US" dirty="0">
                <a:latin typeface="Times New Roman" panose="02020603050405020304" pitchFamily="18" charset="0"/>
                <a:cs typeface="Times New Roman" panose="02020603050405020304" pitchFamily="18" charset="0"/>
              </a:rPr>
              <a:t>The house, which has a floor area of 3.05 by 1.8 </a:t>
            </a:r>
            <a:r>
              <a:rPr lang="en-US" dirty="0" err="1">
                <a:latin typeface="Times New Roman" panose="02020603050405020304" pitchFamily="18" charset="0"/>
                <a:cs typeface="Times New Roman" panose="02020603050405020304" pitchFamily="18" charset="0"/>
              </a:rPr>
              <a:t>metres</a:t>
            </a:r>
            <a:r>
              <a:rPr lang="en-US" dirty="0">
                <a:latin typeface="Times New Roman" panose="02020603050405020304" pitchFamily="18" charset="0"/>
                <a:cs typeface="Times New Roman" panose="02020603050405020304" pitchFamily="18" charset="0"/>
              </a:rPr>
              <a:t> (10.0 by 5.9 </a:t>
            </a:r>
            <a:r>
              <a:rPr lang="en-US" dirty="0" err="1" smtClean="0">
                <a:latin typeface="Times New Roman" panose="02020603050405020304" pitchFamily="18" charset="0"/>
                <a:cs typeface="Times New Roman" panose="02020603050405020304" pitchFamily="18" charset="0"/>
              </a:rPr>
              <a:t>ft</a:t>
            </a:r>
            <a:r>
              <a:rPr lang="en-US" dirty="0" smtClean="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 and a height of 3.1 </a:t>
            </a:r>
            <a:r>
              <a:rPr lang="en-US" dirty="0" err="1">
                <a:latin typeface="Times New Roman" panose="02020603050405020304" pitchFamily="18" charset="0"/>
                <a:cs typeface="Times New Roman" panose="02020603050405020304" pitchFamily="18" charset="0"/>
              </a:rPr>
              <a:t>metres</a:t>
            </a:r>
            <a:r>
              <a:rPr lang="en-US" dirty="0">
                <a:latin typeface="Times New Roman" panose="02020603050405020304" pitchFamily="18" charset="0"/>
                <a:cs typeface="Times New Roman" panose="02020603050405020304" pitchFamily="18" charset="0"/>
              </a:rPr>
              <a:t> (10 feet 2 </a:t>
            </a:r>
            <a:r>
              <a:rPr lang="en-US" dirty="0" smtClean="0">
                <a:latin typeface="Times New Roman" panose="02020603050405020304" pitchFamily="18" charset="0"/>
                <a:cs typeface="Times New Roman" panose="02020603050405020304" pitchFamily="18" charset="0"/>
              </a:rPr>
              <a:t>inches)</a:t>
            </a:r>
            <a:r>
              <a:rPr lang="en-US" dirty="0">
                <a:latin typeface="Times New Roman" panose="02020603050405020304" pitchFamily="18" charset="0"/>
                <a:cs typeface="Times New Roman" panose="02020603050405020304" pitchFamily="18" charset="0"/>
              </a:rPr>
              <a:t> to the eaves, was used as a residence from the 16th century until 1900; as its name indicates, it is reputed to be Britain's smallest </a:t>
            </a:r>
            <a:r>
              <a:rPr lang="en-US" dirty="0" smtClean="0">
                <a:latin typeface="Times New Roman" panose="02020603050405020304" pitchFamily="18" charset="0"/>
                <a:cs typeface="Times New Roman" panose="02020603050405020304" pitchFamily="18" charset="0"/>
              </a:rPr>
              <a:t>house.</a:t>
            </a:r>
          </a:p>
          <a:p>
            <a:pPr algn="just"/>
            <a:r>
              <a:rPr lang="en-US" dirty="0" smtClean="0">
                <a:latin typeface="Times New Roman" panose="02020603050405020304" pitchFamily="18" charset="0"/>
                <a:cs typeface="Times New Roman" panose="02020603050405020304" pitchFamily="18" charset="0"/>
              </a:rPr>
              <a:t>	This </a:t>
            </a:r>
            <a:r>
              <a:rPr lang="en-US" dirty="0">
                <a:latin typeface="Times New Roman" panose="02020603050405020304" pitchFamily="18" charset="0"/>
                <a:cs typeface="Times New Roman" panose="02020603050405020304" pitchFamily="18" charset="0"/>
              </a:rPr>
              <a:t>house is currently red. It stands near the </a:t>
            </a:r>
            <a:r>
              <a:rPr lang="en-US" dirty="0" err="1" smtClean="0">
                <a:latin typeface="Times New Roman" panose="02020603050405020304" pitchFamily="18" charset="0"/>
                <a:cs typeface="Times New Roman" panose="02020603050405020304" pitchFamily="18" charset="0"/>
              </a:rPr>
              <a:t>Conwy</a:t>
            </a:r>
            <a:r>
              <a:rPr lang="en-US" dirty="0" smtClean="0">
                <a:latin typeface="Times New Roman" panose="02020603050405020304" pitchFamily="18" charset="0"/>
                <a:cs typeface="Times New Roman" panose="02020603050405020304" pitchFamily="18" charset="0"/>
              </a:rPr>
              <a:t> Castle</a:t>
            </a:r>
            <a:r>
              <a:rPr lang="en-US" dirty="0">
                <a:latin typeface="Times New Roman" panose="02020603050405020304" pitchFamily="18" charset="0"/>
                <a:cs typeface="Times New Roman" panose="02020603050405020304" pitchFamily="18" charset="0"/>
              </a:rPr>
              <a:t> walls and people can enter for £1.00 (or 50p for children). </a:t>
            </a:r>
            <a:r>
              <a:rPr lang="en-US" dirty="0" smtClean="0">
                <a:latin typeface="Times New Roman" panose="02020603050405020304" pitchFamily="18" charset="0"/>
                <a:cs typeface="Times New Roman" panose="02020603050405020304" pitchFamily="18" charset="0"/>
              </a:rPr>
              <a:t>A </a:t>
            </a:r>
            <a:r>
              <a:rPr lang="en-US" dirty="0">
                <a:latin typeface="Times New Roman" panose="02020603050405020304" pitchFamily="18" charset="0"/>
                <a:cs typeface="Times New Roman" panose="02020603050405020304" pitchFamily="18" charset="0"/>
              </a:rPr>
              <a:t>Welsh lady in traditional clothing stands outside most days. The upstairs is so minute that there is room only for one bed and a bedside cabinet</a:t>
            </a:r>
            <a:r>
              <a:rPr lang="en-US" dirty="0" smtClean="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p:txBody>
      </p:sp>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8522" y="476672"/>
            <a:ext cx="6136596" cy="3384376"/>
          </a:xfrm>
          <a:prstGeom prst="rect">
            <a:avLst/>
          </a:prstGeom>
        </p:spPr>
      </p:pic>
    </p:spTree>
    <p:extLst>
      <p:ext uri="{BB962C8B-B14F-4D97-AF65-F5344CB8AC3E}">
        <p14:creationId xmlns:p14="http://schemas.microsoft.com/office/powerpoint/2010/main" val="1808492363"/>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404664"/>
            <a:ext cx="9119280" cy="1556792"/>
          </a:xfrm>
        </p:spPr>
        <p:txBody>
          <a:bodyPr>
            <a:normAutofit/>
          </a:bodyPr>
          <a:lstStyle/>
          <a:p>
            <a:r>
              <a:rPr lang="en-US" dirty="0" smtClean="0"/>
              <a:t>Attractions in </a:t>
            </a:r>
            <a:r>
              <a:rPr lang="en-US" dirty="0" smtClean="0">
                <a:solidFill>
                  <a:srgbClr val="00B050"/>
                </a:solidFill>
              </a:rPr>
              <a:t>Northern Ireland</a:t>
            </a:r>
            <a:r>
              <a:rPr lang="ru-RU" dirty="0" smtClean="0"/>
              <a:t>:</a:t>
            </a:r>
            <a:endParaRPr lang="ru-RU" dirty="0"/>
          </a:p>
        </p:txBody>
      </p:sp>
      <p:sp>
        <p:nvSpPr>
          <p:cNvPr id="3" name="Объект 2"/>
          <p:cNvSpPr>
            <a:spLocks noGrp="1"/>
          </p:cNvSpPr>
          <p:nvPr>
            <p:ph idx="1"/>
          </p:nvPr>
        </p:nvSpPr>
        <p:spPr>
          <a:xfrm>
            <a:off x="251520" y="1268760"/>
            <a:ext cx="6995120" cy="5257800"/>
          </a:xfrm>
        </p:spPr>
        <p:txBody>
          <a:bodyPr/>
          <a:lstStyle/>
          <a:p>
            <a:r>
              <a:rPr lang="en-US" dirty="0" smtClean="0"/>
              <a:t>Carrick-a-</a:t>
            </a:r>
            <a:r>
              <a:rPr lang="en-US" dirty="0" err="1" smtClean="0"/>
              <a:t>Rede</a:t>
            </a:r>
            <a:endParaRPr lang="ru-RU" dirty="0" smtClean="0"/>
          </a:p>
          <a:p>
            <a:r>
              <a:rPr lang="en-US" dirty="0" smtClean="0"/>
              <a:t>Giant’s Causeway</a:t>
            </a:r>
            <a:endParaRPr lang="ru-RU" dirty="0" smtClean="0"/>
          </a:p>
        </p:txBody>
      </p:sp>
    </p:spTree>
    <p:extLst>
      <p:ext uri="{BB962C8B-B14F-4D97-AF65-F5344CB8AC3E}">
        <p14:creationId xmlns:p14="http://schemas.microsoft.com/office/powerpoint/2010/main" val="2689946143"/>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2384" y="497937"/>
            <a:ext cx="4281996" cy="3139321"/>
          </a:xfrm>
          <a:prstGeom prst="rect">
            <a:avLst/>
          </a:prstGeom>
        </p:spPr>
        <p:txBody>
          <a:bodyPr wrap="square">
            <a:spAutoFit/>
          </a:bodyPr>
          <a:lstStyle/>
          <a:p>
            <a:pPr algn="just"/>
            <a:r>
              <a:rPr lang="en-US" b="1" dirty="0" smtClean="0">
                <a:latin typeface="Times New Roman" panose="02020603050405020304" pitchFamily="18" charset="0"/>
                <a:cs typeface="Times New Roman" panose="02020603050405020304" pitchFamily="18" charset="0"/>
              </a:rPr>
              <a:t>	</a:t>
            </a:r>
            <a:r>
              <a:rPr lang="en-US" b="1" dirty="0"/>
              <a:t> Carrick-a-</a:t>
            </a:r>
            <a:r>
              <a:rPr lang="en-US" b="1" dirty="0" err="1"/>
              <a:t>Rede</a:t>
            </a:r>
            <a:r>
              <a:rPr lang="en-US" b="1" dirty="0"/>
              <a:t> Rope Bridge</a:t>
            </a:r>
            <a:r>
              <a:rPr lang="en-US" dirty="0"/>
              <a:t> is a famous rope bridge near </a:t>
            </a:r>
            <a:r>
              <a:rPr lang="en-US" dirty="0" err="1"/>
              <a:t>Ballintoy</a:t>
            </a:r>
            <a:r>
              <a:rPr lang="en-US" dirty="0"/>
              <a:t> in Country Antrim, Northern Ireland. The bridge links the mainland to the tiny island of </a:t>
            </a:r>
            <a:r>
              <a:rPr lang="en-US" dirty="0" err="1"/>
              <a:t>Carrickarede</a:t>
            </a:r>
            <a:r>
              <a:rPr lang="en-US" dirty="0"/>
              <a:t> (from Irish: </a:t>
            </a:r>
            <a:r>
              <a:rPr lang="en-US" i="1" dirty="0" err="1"/>
              <a:t>Carraig</a:t>
            </a:r>
            <a:r>
              <a:rPr lang="en-US" i="1" dirty="0"/>
              <a:t> a' </a:t>
            </a:r>
            <a:r>
              <a:rPr lang="en-US" i="1" dirty="0" err="1"/>
              <a:t>Ráid</a:t>
            </a:r>
            <a:r>
              <a:rPr lang="en-US" dirty="0"/>
              <a:t>, meaning "rock of the casting"). It spans 20 </a:t>
            </a:r>
            <a:r>
              <a:rPr lang="en-US" dirty="0" err="1"/>
              <a:t>metres</a:t>
            </a:r>
            <a:r>
              <a:rPr lang="en-US" dirty="0"/>
              <a:t> (66 </a:t>
            </a:r>
            <a:r>
              <a:rPr lang="en-US" dirty="0" err="1"/>
              <a:t>ft</a:t>
            </a:r>
            <a:r>
              <a:rPr lang="en-US" dirty="0"/>
              <a:t>) and is 30 </a:t>
            </a:r>
            <a:r>
              <a:rPr lang="en-US" dirty="0" err="1"/>
              <a:t>metres</a:t>
            </a:r>
            <a:r>
              <a:rPr lang="en-US" dirty="0"/>
              <a:t> (98 </a:t>
            </a:r>
            <a:r>
              <a:rPr lang="en-US" dirty="0" err="1"/>
              <a:t>ft</a:t>
            </a:r>
            <a:r>
              <a:rPr lang="en-US" dirty="0"/>
              <a:t>) above the rocks below.</a:t>
            </a:r>
            <a:r>
              <a:rPr lang="en-US" baseline="30000" dirty="0"/>
              <a:t> </a:t>
            </a:r>
            <a:r>
              <a:rPr lang="en-US" dirty="0"/>
              <a:t>The bridge is mainly a tourist attraction and is owned and maintained by the National </a:t>
            </a:r>
            <a:r>
              <a:rPr lang="en-US" dirty="0" smtClean="0"/>
              <a:t>Trust.</a:t>
            </a:r>
            <a:endParaRPr lang="ru-RU" dirty="0"/>
          </a:p>
          <a:p>
            <a:pPr algn="just"/>
            <a:r>
              <a:rPr lang="en-US" dirty="0" smtClean="0">
                <a:latin typeface="Times New Roman" panose="02020603050405020304" pitchFamily="18" charset="0"/>
                <a:cs typeface="Times New Roman" panose="02020603050405020304" pitchFamily="18" charset="0"/>
              </a:rPr>
              <a:t>. </a:t>
            </a:r>
            <a:endParaRPr lang="ru-RU" dirty="0">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4716016" y="3677739"/>
            <a:ext cx="4236787" cy="2308324"/>
          </a:xfrm>
          <a:prstGeom prst="rect">
            <a:avLst/>
          </a:prstGeom>
        </p:spPr>
        <p:txBody>
          <a:bodyPr wrap="square">
            <a:spAutoFit/>
          </a:bodyPr>
          <a:lstStyle/>
          <a:p>
            <a:r>
              <a:rPr lang="en-US" dirty="0" smtClean="0">
                <a:latin typeface="Times New Roman" panose="02020603050405020304" pitchFamily="18" charset="0"/>
                <a:cs typeface="Times New Roman" panose="02020603050405020304" pitchFamily="18" charset="0"/>
              </a:rPr>
              <a:t>	</a:t>
            </a:r>
            <a:r>
              <a:rPr lang="en-US" dirty="0"/>
              <a:t>The </a:t>
            </a:r>
            <a:r>
              <a:rPr lang="en-US" b="1" dirty="0"/>
              <a:t>Giant's Causeway</a:t>
            </a:r>
            <a:r>
              <a:rPr lang="en-US" dirty="0"/>
              <a:t> is an area of about 40,000 interlocking basalt columns, the result of an ancient volcanic eruption.</a:t>
            </a:r>
            <a:endParaRPr lang="ru-RU" dirty="0"/>
          </a:p>
          <a:p>
            <a:r>
              <a:rPr lang="en-US" dirty="0" smtClean="0"/>
              <a:t>	The </a:t>
            </a:r>
            <a:r>
              <a:rPr lang="en-US" dirty="0"/>
              <a:t>Giant's Causeway is today owned and managed by the National Trust and it is the most popular tourist attraction in Northern Ireland.</a:t>
            </a:r>
            <a:endParaRPr lang="ru-RU" dirty="0"/>
          </a:p>
        </p:txBody>
      </p:sp>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2384" y="3573016"/>
            <a:ext cx="4281996" cy="2520280"/>
          </a:xfrm>
          <a:prstGeom prst="rect">
            <a:avLst/>
          </a:prstGeom>
        </p:spPr>
      </p:pic>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16016" y="497937"/>
            <a:ext cx="3955504" cy="2966628"/>
          </a:xfrm>
          <a:prstGeom prst="rect">
            <a:avLst/>
          </a:prstGeom>
        </p:spPr>
      </p:pic>
    </p:spTree>
    <p:extLst>
      <p:ext uri="{BB962C8B-B14F-4D97-AF65-F5344CB8AC3E}">
        <p14:creationId xmlns:p14="http://schemas.microsoft.com/office/powerpoint/2010/main" val="3002124837"/>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barn(inVertical)">
                                      <p:cBhvr>
                                        <p:cTn id="19" dur="500"/>
                                        <p:tgtEl>
                                          <p:spTgt spid="3"/>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1000"/>
                                        <p:tgtEl>
                                          <p:spTgt spid="5"/>
                                        </p:tgtEl>
                                      </p:cBhvr>
                                    </p:animEffect>
                                    <p:anim calcmode="lin" valueType="num">
                                      <p:cBhvr>
                                        <p:cTn id="25" dur="1000" fill="hold"/>
                                        <p:tgtEl>
                                          <p:spTgt spid="5"/>
                                        </p:tgtEl>
                                        <p:attrNameLst>
                                          <p:attrName>ppt_x</p:attrName>
                                        </p:attrNameLst>
                                      </p:cBhvr>
                                      <p:tavLst>
                                        <p:tav tm="0">
                                          <p:val>
                                            <p:strVal val="#ppt_x"/>
                                          </p:val>
                                        </p:tav>
                                        <p:tav tm="100000">
                                          <p:val>
                                            <p:strVal val="#ppt_x"/>
                                          </p:val>
                                        </p:tav>
                                      </p:tavLst>
                                    </p:anim>
                                    <p:anim calcmode="lin" valueType="num">
                                      <p:cBhvr>
                                        <p:cTn id="2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7992" y="1916832"/>
            <a:ext cx="11392029" cy="1446550"/>
          </a:xfrm>
          <a:prstGeom prst="rect">
            <a:avLst/>
          </a:prstGeom>
          <a:noFill/>
          <a:scene3d>
            <a:camera prst="perspectiveContrastingRightFacing"/>
            <a:lightRig rig="threePt" dir="t"/>
          </a:scene3d>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6600" b="1" dirty="0" smtClean="0">
                <a:ln w="11430"/>
                <a:solidFill>
                  <a:srgbClr val="00B0F0"/>
                </a:solidFill>
                <a:effectLst>
                  <a:outerShdw blurRad="80000" dist="40000" dir="5040000" algn="tl">
                    <a:srgbClr val="000000">
                      <a:alpha val="30000"/>
                    </a:srgbClr>
                  </a:outerShdw>
                </a:effectLst>
              </a:rPr>
              <a:t>Thank </a:t>
            </a:r>
            <a:r>
              <a:rPr lang="en-US" sz="8000" b="1" dirty="0" smtClean="0">
                <a:ln w="11430"/>
                <a:solidFill>
                  <a:srgbClr val="00B0F0"/>
                </a:solidFill>
                <a:effectLst>
                  <a:outerShdw blurRad="80000" dist="40000" dir="5040000" algn="tl">
                    <a:srgbClr val="000000">
                      <a:alpha val="30000"/>
                    </a:srgbClr>
                  </a:outerShdw>
                </a:effectLst>
              </a:rPr>
              <a:t>you</a:t>
            </a:r>
            <a:r>
              <a:rPr lang="en-US" sz="6600" b="1" dirty="0" smtClean="0">
                <a:ln w="11430"/>
                <a:solidFill>
                  <a:srgbClr val="00B0F0"/>
                </a:solidFill>
                <a:effectLst>
                  <a:outerShdw blurRad="80000" dist="40000" dir="5040000" algn="tl">
                    <a:srgbClr val="000000">
                      <a:alpha val="30000"/>
                    </a:srgbClr>
                  </a:outerShdw>
                </a:effectLst>
              </a:rPr>
              <a:t> </a:t>
            </a:r>
            <a:r>
              <a:rPr lang="en-US" sz="8800" b="1" dirty="0" smtClean="0">
                <a:ln w="11430"/>
                <a:solidFill>
                  <a:srgbClr val="00B0F0"/>
                </a:solidFill>
                <a:effectLst>
                  <a:outerShdw blurRad="80000" dist="40000" dir="5040000" algn="tl">
                    <a:srgbClr val="000000">
                      <a:alpha val="30000"/>
                    </a:srgbClr>
                  </a:outerShdw>
                </a:effectLst>
              </a:rPr>
              <a:t>for</a:t>
            </a:r>
            <a:r>
              <a:rPr lang="en-US" sz="6600" b="1" dirty="0" smtClean="0">
                <a:ln w="11430"/>
                <a:solidFill>
                  <a:srgbClr val="00B0F0"/>
                </a:solidFill>
                <a:effectLst>
                  <a:outerShdw blurRad="80000" dist="40000" dir="5040000" algn="tl">
                    <a:srgbClr val="000000">
                      <a:alpha val="30000"/>
                    </a:srgbClr>
                  </a:outerShdw>
                </a:effectLst>
              </a:rPr>
              <a:t> your attention</a:t>
            </a:r>
            <a:endParaRPr lang="ru-RU" sz="6600" b="1" cap="none" spc="0" dirty="0">
              <a:ln w="11430"/>
              <a:solidFill>
                <a:srgbClr val="00B0F0"/>
              </a:solidFill>
              <a:effectLst>
                <a:outerShdw blurRad="80000" dist="40000" dir="5040000" algn="tl">
                  <a:srgbClr val="000000">
                    <a:alpha val="30000"/>
                  </a:srgbClr>
                </a:outerShdw>
              </a:effectLst>
            </a:endParaRPr>
          </a:p>
        </p:txBody>
      </p:sp>
    </p:spTree>
    <p:extLst>
      <p:ext uri="{BB962C8B-B14F-4D97-AF65-F5344CB8AC3E}">
        <p14:creationId xmlns:p14="http://schemas.microsoft.com/office/powerpoint/2010/main" val="78109649"/>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1052736"/>
            <a:ext cx="8064896" cy="4104456"/>
          </a:xfrm>
        </p:spPr>
        <p:txBody>
          <a:bodyPr>
            <a:normAutofit/>
          </a:bodyPr>
          <a:lstStyle/>
          <a:p>
            <a:pPr algn="ctr"/>
            <a:r>
              <a:rPr lang="en-US" sz="4800" dirty="0" smtClean="0"/>
              <a:t>State consists of four "historical provinces": </a:t>
            </a:r>
            <a:r>
              <a:rPr lang="ru-RU" sz="4800" dirty="0" smtClean="0"/>
              <a:t/>
            </a:r>
            <a:br>
              <a:rPr lang="ru-RU" sz="4800" dirty="0" smtClean="0"/>
            </a:br>
            <a:r>
              <a:rPr lang="en-US" sz="4800" dirty="0" smtClean="0">
                <a:solidFill>
                  <a:srgbClr val="FF0000"/>
                </a:solidFill>
              </a:rPr>
              <a:t>England</a:t>
            </a:r>
            <a:r>
              <a:rPr lang="en-US" sz="4800" dirty="0" smtClean="0"/>
              <a:t>, </a:t>
            </a:r>
            <a:r>
              <a:rPr lang="en-US" sz="4800" dirty="0" smtClean="0">
                <a:solidFill>
                  <a:srgbClr val="FFC000"/>
                </a:solidFill>
              </a:rPr>
              <a:t>Scotland</a:t>
            </a:r>
            <a:r>
              <a:rPr lang="en-US" sz="4800" dirty="0" smtClean="0"/>
              <a:t>, </a:t>
            </a:r>
            <a:r>
              <a:rPr lang="en-US" sz="4800" dirty="0" smtClean="0">
                <a:solidFill>
                  <a:srgbClr val="0070C0"/>
                </a:solidFill>
              </a:rPr>
              <a:t>Wales</a:t>
            </a:r>
            <a:r>
              <a:rPr lang="en-US" sz="4800" dirty="0" smtClean="0"/>
              <a:t> and </a:t>
            </a:r>
            <a:r>
              <a:rPr lang="en-US" sz="4800" dirty="0" smtClean="0">
                <a:solidFill>
                  <a:srgbClr val="00B050"/>
                </a:solidFill>
              </a:rPr>
              <a:t>Northern Ireland</a:t>
            </a:r>
            <a:r>
              <a:rPr lang="en-US" sz="4800" dirty="0" smtClean="0"/>
              <a:t>.</a:t>
            </a:r>
            <a:endParaRPr lang="ru-RU" sz="4800" dirty="0"/>
          </a:p>
        </p:txBody>
      </p:sp>
    </p:spTree>
    <p:extLst>
      <p:ext uri="{BB962C8B-B14F-4D97-AF65-F5344CB8AC3E}">
        <p14:creationId xmlns:p14="http://schemas.microsoft.com/office/powerpoint/2010/main" val="1520115678"/>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692696"/>
            <a:ext cx="8604448" cy="1296144"/>
          </a:xfrm>
        </p:spPr>
        <p:txBody>
          <a:bodyPr/>
          <a:lstStyle/>
          <a:p>
            <a:pPr algn="ctr"/>
            <a:r>
              <a:rPr lang="en-US" dirty="0" smtClean="0"/>
              <a:t>Attractions in </a:t>
            </a:r>
            <a:r>
              <a:rPr lang="en-US" dirty="0" smtClean="0">
                <a:solidFill>
                  <a:srgbClr val="FF0000"/>
                </a:solidFill>
              </a:rPr>
              <a:t>England</a:t>
            </a:r>
            <a:r>
              <a:rPr lang="en-US" dirty="0" smtClean="0"/>
              <a:t> :</a:t>
            </a:r>
            <a:endParaRPr lang="ru-RU" dirty="0"/>
          </a:p>
        </p:txBody>
      </p:sp>
      <p:sp>
        <p:nvSpPr>
          <p:cNvPr id="3" name="Объект 2"/>
          <p:cNvSpPr>
            <a:spLocks noGrp="1"/>
          </p:cNvSpPr>
          <p:nvPr>
            <p:ph idx="1"/>
          </p:nvPr>
        </p:nvSpPr>
        <p:spPr>
          <a:xfrm>
            <a:off x="827584" y="1772816"/>
            <a:ext cx="9144000" cy="4464496"/>
          </a:xfrm>
        </p:spPr>
        <p:txBody>
          <a:bodyPr>
            <a:normAutofit/>
          </a:bodyPr>
          <a:lstStyle/>
          <a:p>
            <a:r>
              <a:rPr lang="en-US" dirty="0" smtClean="0"/>
              <a:t>The Ricoh Arena (London)</a:t>
            </a:r>
          </a:p>
          <a:p>
            <a:r>
              <a:rPr lang="en-US" dirty="0" smtClean="0"/>
              <a:t>South Downs</a:t>
            </a:r>
          </a:p>
          <a:p>
            <a:r>
              <a:rPr lang="en-US" dirty="0" smtClean="0"/>
              <a:t>Devil's arrows</a:t>
            </a:r>
          </a:p>
          <a:p>
            <a:r>
              <a:rPr lang="en-US" dirty="0" smtClean="0"/>
              <a:t>Triangular house in Rushton</a:t>
            </a:r>
          </a:p>
          <a:p>
            <a:r>
              <a:rPr lang="en-US" dirty="0" smtClean="0"/>
              <a:t>Friar Park</a:t>
            </a:r>
          </a:p>
          <a:p>
            <a:r>
              <a:rPr lang="en-US" dirty="0" err="1" smtClean="0"/>
              <a:t>Haddenham</a:t>
            </a:r>
            <a:r>
              <a:rPr lang="en-US" dirty="0" smtClean="0"/>
              <a:t> (Buckinghamshire)</a:t>
            </a:r>
            <a:endParaRPr lang="ru-RU" dirty="0"/>
          </a:p>
        </p:txBody>
      </p:sp>
    </p:spTree>
    <p:extLst>
      <p:ext uri="{BB962C8B-B14F-4D97-AF65-F5344CB8AC3E}">
        <p14:creationId xmlns:p14="http://schemas.microsoft.com/office/powerpoint/2010/main" val="1855324204"/>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grpId="0" nodeType="clickEffect">
                                  <p:stCondLst>
                                    <p:cond delay="0"/>
                                  </p:stCondLst>
                                  <p:childTnLst>
                                    <p:set>
                                      <p:cBhvr>
                                        <p:cTn id="36" dur="1" fill="hold">
                                          <p:stCondLst>
                                            <p:cond delay="0"/>
                                          </p:stCondLst>
                                        </p:cTn>
                                        <p:tgtEl>
                                          <p:spTgt spid="2"/>
                                        </p:tgtEl>
                                        <p:attrNameLst>
                                          <p:attrName>style.visibility</p:attrName>
                                        </p:attrNameLst>
                                      </p:cBhvr>
                                      <p:to>
                                        <p:strVal val="visible"/>
                                      </p:to>
                                    </p:set>
                                    <p:anim calcmode="lin" valueType="num">
                                      <p:cBhvr>
                                        <p:cTn id="37" dur="500" fill="hold"/>
                                        <p:tgtEl>
                                          <p:spTgt spid="2"/>
                                        </p:tgtEl>
                                        <p:attrNameLst>
                                          <p:attrName>ppt_w</p:attrName>
                                        </p:attrNameLst>
                                      </p:cBhvr>
                                      <p:tavLst>
                                        <p:tav tm="0">
                                          <p:val>
                                            <p:fltVal val="0"/>
                                          </p:val>
                                        </p:tav>
                                        <p:tav tm="100000">
                                          <p:val>
                                            <p:strVal val="#ppt_w"/>
                                          </p:val>
                                        </p:tav>
                                      </p:tavLst>
                                    </p:anim>
                                    <p:anim calcmode="lin" valueType="num">
                                      <p:cBhvr>
                                        <p:cTn id="38" dur="500" fill="hold"/>
                                        <p:tgtEl>
                                          <p:spTgt spid="2"/>
                                        </p:tgtEl>
                                        <p:attrNameLst>
                                          <p:attrName>ppt_h</p:attrName>
                                        </p:attrNameLst>
                                      </p:cBhvr>
                                      <p:tavLst>
                                        <p:tav tm="0">
                                          <p:val>
                                            <p:fltVal val="0"/>
                                          </p:val>
                                        </p:tav>
                                        <p:tav tm="100000">
                                          <p:val>
                                            <p:strVal val="#ppt_h"/>
                                          </p:val>
                                        </p:tav>
                                      </p:tavLst>
                                    </p:anim>
                                    <p:animEffect transition="in" filter="fade">
                                      <p:cBhvr>
                                        <p:cTn id="3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79512" y="463132"/>
            <a:ext cx="4932040" cy="3416320"/>
          </a:xfrm>
          <a:prstGeom prst="rect">
            <a:avLst/>
          </a:prstGeom>
        </p:spPr>
        <p:txBody>
          <a:bodyPr wrap="square">
            <a:spAutoFit/>
          </a:bodyPr>
          <a:lstStyle/>
          <a:p>
            <a:pPr algn="just"/>
            <a:r>
              <a:rPr lang="ru-RU" b="1" dirty="0" smtClean="0"/>
              <a:t>	</a:t>
            </a:r>
            <a:r>
              <a:rPr lang="en-US" b="1" dirty="0" smtClean="0"/>
              <a:t>Ricoh </a:t>
            </a:r>
            <a:r>
              <a:rPr lang="en-US" b="1" dirty="0"/>
              <a:t>Arena </a:t>
            </a:r>
            <a:r>
              <a:rPr lang="en-US" dirty="0"/>
              <a:t>(commonly known as </a:t>
            </a:r>
            <a:r>
              <a:rPr lang="en-US" b="1" dirty="0"/>
              <a:t>the Ricoh</a:t>
            </a:r>
            <a:r>
              <a:rPr lang="en-US" dirty="0"/>
              <a:t>) is a stadium complex situated in the </a:t>
            </a:r>
            <a:r>
              <a:rPr lang="en-US" dirty="0" err="1"/>
              <a:t>Rowleys</a:t>
            </a:r>
            <a:r>
              <a:rPr lang="en-US" dirty="0"/>
              <a:t> Green district of the city of Coventry, England, containing a 32,609 </a:t>
            </a:r>
            <a:r>
              <a:rPr lang="en-US" dirty="0" err="1"/>
              <a:t>seater</a:t>
            </a:r>
            <a:r>
              <a:rPr lang="en-US" dirty="0"/>
              <a:t> football stadium, a 6,000m</a:t>
            </a:r>
            <a:r>
              <a:rPr lang="en-US" baseline="30000" dirty="0"/>
              <a:t>2</a:t>
            </a:r>
            <a:r>
              <a:rPr lang="en-US" dirty="0"/>
              <a:t> exhibition hall, a hotel, a leisure club and a casino. </a:t>
            </a:r>
            <a:endParaRPr lang="ru-RU" dirty="0"/>
          </a:p>
          <a:p>
            <a:pPr algn="just"/>
            <a:r>
              <a:rPr lang="ru-RU" dirty="0" smtClean="0"/>
              <a:t>	</a:t>
            </a:r>
            <a:r>
              <a:rPr lang="en-US" dirty="0" smtClean="0"/>
              <a:t>The </a:t>
            </a:r>
            <a:r>
              <a:rPr lang="en-US" dirty="0"/>
              <a:t>stadium is named after its sponsor, Japanese company Ricoh, which paid £10 million for the naming rights over 10 years. For the 2012 Summer Olympic Games, where stadium naming sponsorship was forbidden, the stadium was known as the </a:t>
            </a:r>
            <a:r>
              <a:rPr lang="en-US" b="1" dirty="0"/>
              <a:t>City of Coventry Stadium.</a:t>
            </a:r>
            <a:endParaRPr lang="ru-RU" dirty="0"/>
          </a:p>
        </p:txBody>
      </p:sp>
      <p:sp>
        <p:nvSpPr>
          <p:cNvPr id="5" name="Прямоугольник 4"/>
          <p:cNvSpPr/>
          <p:nvPr/>
        </p:nvSpPr>
        <p:spPr>
          <a:xfrm>
            <a:off x="3857992" y="3879452"/>
            <a:ext cx="5167692" cy="2308324"/>
          </a:xfrm>
          <a:prstGeom prst="rect">
            <a:avLst/>
          </a:prstGeom>
        </p:spPr>
        <p:txBody>
          <a:bodyPr wrap="square">
            <a:spAutoFit/>
          </a:bodyPr>
          <a:lstStyle/>
          <a:p>
            <a:pPr algn="just"/>
            <a:r>
              <a:rPr lang="ru-RU"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The</a:t>
            </a:r>
            <a:r>
              <a:rPr lang="en-US" b="1" dirty="0" smtClean="0">
                <a:latin typeface="Times New Roman" panose="02020603050405020304" pitchFamily="18" charset="0"/>
                <a:cs typeface="Times New Roman" panose="02020603050405020304" pitchFamily="18" charset="0"/>
              </a:rPr>
              <a:t> South Downs </a:t>
            </a:r>
            <a:r>
              <a:rPr lang="en-US" dirty="0" smtClean="0">
                <a:latin typeface="Times New Roman" panose="02020603050405020304" pitchFamily="18" charset="0"/>
                <a:cs typeface="Times New Roman" panose="02020603050405020304" pitchFamily="18" charset="0"/>
              </a:rPr>
              <a:t>is a range of chalk hills that extends for about 260 square miles across the south-eastern coastal counties of England from the Itchen Valley of Hampshire in the west to Beachy Head, near Eastbourne, East Sussex, in the east. It is bounded on its northern side by a steep escarpment, from whose crest there are extensive views northwards across the Weald. </a:t>
            </a:r>
            <a:endParaRPr lang="ru-RU" dirty="0">
              <a:latin typeface="Times New Roman" panose="02020603050405020304" pitchFamily="18" charset="0"/>
              <a:cs typeface="Times New Roman" panose="02020603050405020304" pitchFamily="18" charset="0"/>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3879453"/>
            <a:ext cx="3564904" cy="22138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92080" y="620688"/>
            <a:ext cx="3733604" cy="2475542"/>
          </a:xfrm>
          <a:prstGeom prst="rect">
            <a:avLst/>
          </a:prstGeom>
        </p:spPr>
      </p:pic>
    </p:spTree>
    <p:extLst>
      <p:ext uri="{BB962C8B-B14F-4D97-AF65-F5344CB8AC3E}">
        <p14:creationId xmlns:p14="http://schemas.microsoft.com/office/powerpoint/2010/main" val="1461826787"/>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2051"/>
                                        </p:tgtEl>
                                        <p:attrNameLst>
                                          <p:attrName>style.visibility</p:attrName>
                                        </p:attrNameLst>
                                      </p:cBhvr>
                                      <p:to>
                                        <p:strVal val="visible"/>
                                      </p:to>
                                    </p:set>
                                    <p:animEffect transition="in" filter="barn(inVertical)">
                                      <p:cBhvr>
                                        <p:cTn id="19" dur="500"/>
                                        <p:tgtEl>
                                          <p:spTgt spid="2051"/>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1000"/>
                                        <p:tgtEl>
                                          <p:spTgt spid="5"/>
                                        </p:tgtEl>
                                      </p:cBhvr>
                                    </p:animEffect>
                                    <p:anim calcmode="lin" valueType="num">
                                      <p:cBhvr>
                                        <p:cTn id="25" dur="1000" fill="hold"/>
                                        <p:tgtEl>
                                          <p:spTgt spid="5"/>
                                        </p:tgtEl>
                                        <p:attrNameLst>
                                          <p:attrName>ppt_x</p:attrName>
                                        </p:attrNameLst>
                                      </p:cBhvr>
                                      <p:tavLst>
                                        <p:tav tm="0">
                                          <p:val>
                                            <p:strVal val="#ppt_x"/>
                                          </p:val>
                                        </p:tav>
                                        <p:tav tm="100000">
                                          <p:val>
                                            <p:strVal val="#ppt_x"/>
                                          </p:val>
                                        </p:tav>
                                      </p:tavLst>
                                    </p:anim>
                                    <p:anim calcmode="lin" valueType="num">
                                      <p:cBhvr>
                                        <p:cTn id="2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99455" y="509338"/>
            <a:ext cx="3992488" cy="26699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4554901" y="3645024"/>
            <a:ext cx="4481596" cy="2308324"/>
          </a:xfrm>
          <a:prstGeom prst="rect">
            <a:avLst/>
          </a:prstGeom>
        </p:spPr>
        <p:txBody>
          <a:bodyPr wrap="square">
            <a:spAutoFit/>
          </a:bodyPr>
          <a:lstStyle/>
          <a:p>
            <a:pPr algn="just"/>
            <a:r>
              <a:rPr lang="en-US" dirty="0" smtClean="0">
                <a:latin typeface="Times New Roman" panose="02020603050405020304" pitchFamily="18" charset="0"/>
                <a:cs typeface="Times New Roman" panose="02020603050405020304" pitchFamily="18" charset="0"/>
              </a:rPr>
              <a:t>	The </a:t>
            </a:r>
            <a:r>
              <a:rPr lang="en-US" b="1" dirty="0">
                <a:latin typeface="Times New Roman" panose="02020603050405020304" pitchFamily="18" charset="0"/>
                <a:cs typeface="Times New Roman" panose="02020603050405020304" pitchFamily="18" charset="0"/>
              </a:rPr>
              <a:t>Devil's Arrows </a:t>
            </a:r>
            <a:r>
              <a:rPr lang="en-US" dirty="0">
                <a:latin typeface="Times New Roman" panose="02020603050405020304" pitchFamily="18" charset="0"/>
                <a:cs typeface="Times New Roman" panose="02020603050405020304" pitchFamily="18" charset="0"/>
              </a:rPr>
              <a:t>consists of three huge stones that remain from an original four or five that stood in a southeast to northwest alignment less than 200 </a:t>
            </a:r>
            <a:r>
              <a:rPr lang="en-US" dirty="0" err="1">
                <a:latin typeface="Times New Roman" panose="02020603050405020304" pitchFamily="18" charset="0"/>
                <a:cs typeface="Times New Roman" panose="02020603050405020304" pitchFamily="18" charset="0"/>
              </a:rPr>
              <a:t>metres</a:t>
            </a:r>
            <a:r>
              <a:rPr lang="en-US" dirty="0">
                <a:latin typeface="Times New Roman" panose="02020603050405020304" pitchFamily="18" charset="0"/>
                <a:cs typeface="Times New Roman" panose="02020603050405020304" pitchFamily="18" charset="0"/>
              </a:rPr>
              <a:t> from the modern day A1(M) motorway, however they are of course considerably older dating from either the late </a:t>
            </a:r>
            <a:r>
              <a:rPr lang="en-US" dirty="0" smtClean="0">
                <a:latin typeface="Times New Roman" panose="02020603050405020304" pitchFamily="18" charset="0"/>
                <a:cs typeface="Times New Roman" panose="02020603050405020304" pitchFamily="18" charset="0"/>
              </a:rPr>
              <a:t>Neolithic</a:t>
            </a:r>
            <a:r>
              <a:rPr lang="en-US" dirty="0">
                <a:latin typeface="Times New Roman" panose="02020603050405020304" pitchFamily="18" charset="0"/>
                <a:cs typeface="Times New Roman" panose="02020603050405020304" pitchFamily="18" charset="0"/>
              </a:rPr>
              <a:t> or early </a:t>
            </a:r>
            <a:r>
              <a:rPr lang="en-US" dirty="0" smtClean="0">
                <a:latin typeface="Times New Roman" panose="02020603050405020304" pitchFamily="18" charset="0"/>
                <a:cs typeface="Times New Roman" panose="02020603050405020304" pitchFamily="18" charset="0"/>
              </a:rPr>
              <a:t>Bronze Age. </a:t>
            </a:r>
            <a:endParaRPr lang="ru-RU" dirty="0">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251520" y="828663"/>
            <a:ext cx="4276388" cy="2031325"/>
          </a:xfrm>
          <a:prstGeom prst="rect">
            <a:avLst/>
          </a:prstGeom>
        </p:spPr>
        <p:txBody>
          <a:bodyPr wrap="square">
            <a:spAutoFit/>
          </a:bodyPr>
          <a:lstStyle/>
          <a:p>
            <a:pPr algn="just"/>
            <a:r>
              <a:rPr lang="en-US" dirty="0" smtClean="0">
                <a:latin typeface="Times New Roman" panose="02020603050405020304" pitchFamily="18" charset="0"/>
                <a:cs typeface="Times New Roman" panose="02020603050405020304" pitchFamily="18" charset="0"/>
              </a:rPr>
              <a:t>	The </a:t>
            </a:r>
            <a:r>
              <a:rPr lang="en-US" b="1" dirty="0" smtClean="0">
                <a:latin typeface="Times New Roman" panose="02020603050405020304" pitchFamily="18" charset="0"/>
                <a:cs typeface="Times New Roman" panose="02020603050405020304" pitchFamily="18" charset="0"/>
              </a:rPr>
              <a:t>Triangular Lodge </a:t>
            </a:r>
            <a:r>
              <a:rPr lang="en-US" dirty="0" smtClean="0">
                <a:latin typeface="Times New Roman" panose="02020603050405020304" pitchFamily="18" charset="0"/>
                <a:cs typeface="Times New Roman" panose="02020603050405020304" pitchFamily="18" charset="0"/>
              </a:rPr>
              <a:t>is a folly, designed and constructed between 1593 and 1597 by Sir Thomas Tresham near Rushton, Northamptonshire, England. It is now in the care of English Heritage. The stone used for the construction was alternating bands of dark and light limestone.</a:t>
            </a:r>
            <a:endParaRPr lang="ru-RU" dirty="0">
              <a:latin typeface="Times New Roman" panose="02020603050405020304" pitchFamily="18" charset="0"/>
              <a:cs typeface="Times New Roman" panose="02020603050405020304" pitchFamily="18" charset="0"/>
            </a:endParaRPr>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0830" y="3356991"/>
            <a:ext cx="4318000" cy="2689643"/>
          </a:xfrm>
          <a:prstGeom prst="rect">
            <a:avLst/>
          </a:prstGeom>
        </p:spPr>
      </p:pic>
    </p:spTree>
    <p:extLst>
      <p:ext uri="{BB962C8B-B14F-4D97-AF65-F5344CB8AC3E}">
        <p14:creationId xmlns:p14="http://schemas.microsoft.com/office/powerpoint/2010/main" val="589102014"/>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barn(inVertical)">
                                      <p:cBhvr>
                                        <p:cTn id="7" dur="500"/>
                                        <p:tgtEl>
                                          <p:spTgt spid="307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barn(inVertical)">
                                      <p:cBhvr>
                                        <p:cTn id="19" dur="500"/>
                                        <p:tgtEl>
                                          <p:spTgt spid="2"/>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1000"/>
                                        <p:tgtEl>
                                          <p:spTgt spid="6"/>
                                        </p:tgtEl>
                                      </p:cBhvr>
                                    </p:animEffect>
                                    <p:anim calcmode="lin" valueType="num">
                                      <p:cBhvr>
                                        <p:cTn id="25" dur="1000" fill="hold"/>
                                        <p:tgtEl>
                                          <p:spTgt spid="6"/>
                                        </p:tgtEl>
                                        <p:attrNameLst>
                                          <p:attrName>ppt_x</p:attrName>
                                        </p:attrNameLst>
                                      </p:cBhvr>
                                      <p:tavLst>
                                        <p:tav tm="0">
                                          <p:val>
                                            <p:strVal val="#ppt_x"/>
                                          </p:val>
                                        </p:tav>
                                        <p:tav tm="100000">
                                          <p:val>
                                            <p:strVal val="#ppt_x"/>
                                          </p:val>
                                        </p:tav>
                                      </p:tavLst>
                                    </p:anim>
                                    <p:anim calcmode="lin" valueType="num">
                                      <p:cBhvr>
                                        <p:cTn id="2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323528" y="644348"/>
            <a:ext cx="4680520" cy="2308324"/>
          </a:xfrm>
          <a:prstGeom prst="rect">
            <a:avLst/>
          </a:prstGeom>
        </p:spPr>
        <p:txBody>
          <a:bodyPr wrap="square">
            <a:spAutoFit/>
          </a:bodyPr>
          <a:lstStyle/>
          <a:p>
            <a:pPr algn="just"/>
            <a:r>
              <a:rPr lang="en-US" b="1" dirty="0" smtClean="0">
                <a:latin typeface="Times New Roman" panose="02020603050405020304" pitchFamily="18" charset="0"/>
                <a:cs typeface="Times New Roman" panose="02020603050405020304" pitchFamily="18" charset="0"/>
              </a:rPr>
              <a:t>	Friar Park </a:t>
            </a:r>
            <a:r>
              <a:rPr lang="en-US" dirty="0" smtClean="0">
                <a:latin typeface="Times New Roman" panose="02020603050405020304" pitchFamily="18" charset="0"/>
                <a:cs typeface="Times New Roman" panose="02020603050405020304" pitchFamily="18" charset="0"/>
              </a:rPr>
              <a:t>is a 120-room Victorian neo-Gothic mansion in Henley-on-Thames once owned by an eccentric lawyer named Sir Frank Crisp and purchased in January 1970 by musician George Harrison. Harrison biographer Alan </a:t>
            </a:r>
            <a:r>
              <a:rPr lang="en-US" dirty="0" err="1" smtClean="0">
                <a:latin typeface="Times New Roman" panose="02020603050405020304" pitchFamily="18" charset="0"/>
                <a:cs typeface="Times New Roman" panose="02020603050405020304" pitchFamily="18" charset="0"/>
              </a:rPr>
              <a:t>Clayson</a:t>
            </a:r>
            <a:r>
              <a:rPr lang="en-US" dirty="0" smtClean="0">
                <a:latin typeface="Times New Roman" panose="02020603050405020304" pitchFamily="18" charset="0"/>
                <a:cs typeface="Times New Roman" panose="02020603050405020304" pitchFamily="18" charset="0"/>
              </a:rPr>
              <a:t> has described the Friar Park estate as being </a:t>
            </a:r>
            <a:r>
              <a:rPr lang="ru-RU" dirty="0" smtClean="0">
                <a:latin typeface="Times New Roman" panose="02020603050405020304" pitchFamily="18" charset="0"/>
                <a:cs typeface="Times New Roman" panose="02020603050405020304" pitchFamily="18" charset="0"/>
              </a:rPr>
              <a:t>«</a:t>
            </a:r>
            <a:r>
              <a:rPr lang="en-US" dirty="0" smtClean="0">
                <a:latin typeface="Times New Roman" panose="02020603050405020304" pitchFamily="18" charset="0"/>
                <a:cs typeface="Times New Roman" panose="02020603050405020304" pitchFamily="18" charset="0"/>
              </a:rPr>
              <a:t>as synonymous with his name as the Queen's with Windsor Castle</a:t>
            </a:r>
            <a:r>
              <a:rPr lang="ru-RU" dirty="0" smtClean="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4355976" y="3943636"/>
            <a:ext cx="4464496" cy="1754326"/>
          </a:xfrm>
          <a:prstGeom prst="rect">
            <a:avLst/>
          </a:prstGeom>
        </p:spPr>
        <p:txBody>
          <a:bodyPr wrap="square">
            <a:spAutoFit/>
          </a:bodyPr>
          <a:lstStyle/>
          <a:p>
            <a:pPr algn="just"/>
            <a:r>
              <a:rPr lang="en-US" b="1" dirty="0" smtClean="0">
                <a:latin typeface="Times New Roman" panose="02020603050405020304" pitchFamily="18" charset="0"/>
                <a:cs typeface="Times New Roman" panose="02020603050405020304" pitchFamily="18" charset="0"/>
              </a:rPr>
              <a:t>	</a:t>
            </a:r>
            <a:r>
              <a:rPr lang="en-US" b="1" dirty="0" err="1" smtClean="0">
                <a:latin typeface="Times New Roman" panose="02020603050405020304" pitchFamily="18" charset="0"/>
                <a:cs typeface="Times New Roman" panose="02020603050405020304" pitchFamily="18" charset="0"/>
              </a:rPr>
              <a:t>Haddenham</a:t>
            </a:r>
            <a:r>
              <a:rPr lang="en-US" dirty="0" smtClean="0">
                <a:latin typeface="Times New Roman" panose="02020603050405020304" pitchFamily="18" charset="0"/>
                <a:cs typeface="Times New Roman" panose="02020603050405020304" pitchFamily="18" charset="0"/>
              </a:rPr>
              <a:t> is a large village and is also a civil parish within </a:t>
            </a:r>
            <a:r>
              <a:rPr lang="en-US" dirty="0" err="1" smtClean="0">
                <a:latin typeface="Times New Roman" panose="02020603050405020304" pitchFamily="18" charset="0"/>
                <a:cs typeface="Times New Roman" panose="02020603050405020304" pitchFamily="18" charset="0"/>
              </a:rPr>
              <a:t>Aylesbury</a:t>
            </a:r>
            <a:r>
              <a:rPr lang="en-US" dirty="0" smtClean="0">
                <a:latin typeface="Times New Roman" panose="02020603050405020304" pitchFamily="18" charset="0"/>
                <a:cs typeface="Times New Roman" panose="02020603050405020304" pitchFamily="18" charset="0"/>
              </a:rPr>
              <a:t> Vale district in Buckinghamshire, England. Its estimated population</a:t>
            </a:r>
            <a:r>
              <a:rPr lang="ru-RU"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in</a:t>
            </a:r>
            <a:r>
              <a:rPr lang="ru-RU"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2011</a:t>
            </a:r>
            <a:r>
              <a:rPr lang="ru-RU"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is</a:t>
            </a:r>
            <a:r>
              <a:rPr lang="ru-RU"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8,38.</a:t>
            </a:r>
            <a:r>
              <a:rPr lang="ru-RU"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It</a:t>
            </a:r>
            <a:r>
              <a:rPr lang="ru-RU"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is</a:t>
            </a:r>
            <a:r>
              <a:rPr lang="ru-RU"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about</a:t>
            </a:r>
            <a:r>
              <a:rPr lang="ru-RU"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5</a:t>
            </a:r>
            <a:r>
              <a:rPr lang="ru-RU"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miles (8 km) south-west of </a:t>
            </a:r>
            <a:r>
              <a:rPr lang="en-US" dirty="0" err="1" smtClean="0">
                <a:latin typeface="Times New Roman" panose="02020603050405020304" pitchFamily="18" charset="0"/>
                <a:cs typeface="Times New Roman" panose="02020603050405020304" pitchFamily="18" charset="0"/>
              </a:rPr>
              <a:t>Aylesbury</a:t>
            </a:r>
            <a:r>
              <a:rPr lang="en-US" dirty="0" smtClean="0">
                <a:latin typeface="Times New Roman" panose="02020603050405020304" pitchFamily="18" charset="0"/>
                <a:cs typeface="Times New Roman" panose="02020603050405020304" pitchFamily="18" charset="0"/>
              </a:rPr>
              <a:t> and 2 miles (3 km) north-east of </a:t>
            </a:r>
            <a:r>
              <a:rPr lang="en-US" dirty="0" err="1" smtClean="0">
                <a:latin typeface="Times New Roman" panose="02020603050405020304" pitchFamily="18" charset="0"/>
                <a:cs typeface="Times New Roman" panose="02020603050405020304" pitchFamily="18" charset="0"/>
              </a:rPr>
              <a:t>Thame</a:t>
            </a:r>
            <a:r>
              <a:rPr lang="en-US" dirty="0" smtClean="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p:txBody>
      </p:sp>
      <p:pic>
        <p:nvPicPr>
          <p:cNvPr id="2" name="Рисунок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9552" y="3212976"/>
            <a:ext cx="3384376" cy="2921952"/>
          </a:xfrm>
          <a:prstGeom prst="rect">
            <a:avLst/>
          </a:prstGeom>
        </p:spPr>
      </p:pic>
      <p:pic>
        <p:nvPicPr>
          <p:cNvPr id="3" name="Рисунок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76976" y="541963"/>
            <a:ext cx="3816424" cy="2815029"/>
          </a:xfrm>
          <a:prstGeom prst="rect">
            <a:avLst/>
          </a:prstGeom>
        </p:spPr>
      </p:pic>
    </p:spTree>
    <p:extLst>
      <p:ext uri="{BB962C8B-B14F-4D97-AF65-F5344CB8AC3E}">
        <p14:creationId xmlns:p14="http://schemas.microsoft.com/office/powerpoint/2010/main" val="505018192"/>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6" presetClass="entr" presetSubtype="21" fill="hold" nodeType="click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barn(inVertical)">
                                      <p:cBhvr>
                                        <p:cTn id="2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5616" y="404664"/>
            <a:ext cx="7236296" cy="1196752"/>
          </a:xfrm>
        </p:spPr>
        <p:txBody>
          <a:bodyPr/>
          <a:lstStyle/>
          <a:p>
            <a:r>
              <a:rPr lang="en-US" dirty="0" smtClean="0"/>
              <a:t>Attractions in </a:t>
            </a:r>
            <a:r>
              <a:rPr lang="en-US" dirty="0" smtClean="0">
                <a:solidFill>
                  <a:srgbClr val="FFC000"/>
                </a:solidFill>
              </a:rPr>
              <a:t>Scotland</a:t>
            </a:r>
            <a:r>
              <a:rPr lang="ru-RU" dirty="0" smtClean="0"/>
              <a:t>:</a:t>
            </a:r>
            <a:endParaRPr lang="ru-RU" dirty="0"/>
          </a:p>
        </p:txBody>
      </p:sp>
      <p:sp>
        <p:nvSpPr>
          <p:cNvPr id="3" name="Объект 2"/>
          <p:cNvSpPr>
            <a:spLocks noGrp="1"/>
          </p:cNvSpPr>
          <p:nvPr>
            <p:ph idx="1"/>
          </p:nvPr>
        </p:nvSpPr>
        <p:spPr>
          <a:xfrm>
            <a:off x="251520" y="1556792"/>
            <a:ext cx="8244408" cy="4725144"/>
          </a:xfrm>
        </p:spPr>
        <p:txBody>
          <a:bodyPr>
            <a:normAutofit/>
          </a:bodyPr>
          <a:lstStyle/>
          <a:p>
            <a:r>
              <a:rPr lang="en-US" dirty="0" smtClean="0"/>
              <a:t>Brough Lodge</a:t>
            </a:r>
          </a:p>
          <a:p>
            <a:r>
              <a:rPr lang="en-US" dirty="0" smtClean="0"/>
              <a:t>Broch (Scotland)</a:t>
            </a:r>
          </a:p>
          <a:p>
            <a:r>
              <a:rPr lang="en-US" dirty="0" smtClean="0"/>
              <a:t>Glen Coe</a:t>
            </a:r>
          </a:p>
          <a:p>
            <a:r>
              <a:rPr lang="en-US" dirty="0" smtClean="0"/>
              <a:t>Marchmont house</a:t>
            </a:r>
          </a:p>
          <a:p>
            <a:r>
              <a:rPr lang="en-US" dirty="0" smtClean="0"/>
              <a:t>Mull-of-</a:t>
            </a:r>
            <a:r>
              <a:rPr lang="en-US" dirty="0" err="1" smtClean="0"/>
              <a:t>Kintyre</a:t>
            </a:r>
            <a:endParaRPr lang="en-US" dirty="0" smtClean="0"/>
          </a:p>
          <a:p>
            <a:r>
              <a:rPr lang="en-US" dirty="0" smtClean="0"/>
              <a:t>Market Cross</a:t>
            </a:r>
          </a:p>
          <a:p>
            <a:r>
              <a:rPr lang="en-US" dirty="0" err="1" smtClean="0"/>
              <a:t>Fingal’s</a:t>
            </a:r>
            <a:r>
              <a:rPr lang="en-US" dirty="0" smtClean="0"/>
              <a:t> cave</a:t>
            </a:r>
          </a:p>
          <a:p>
            <a:r>
              <a:rPr lang="en-US" dirty="0" smtClean="0"/>
              <a:t>The Hub (Edinburgh)</a:t>
            </a:r>
          </a:p>
        </p:txBody>
      </p:sp>
    </p:spTree>
    <p:extLst>
      <p:ext uri="{BB962C8B-B14F-4D97-AF65-F5344CB8AC3E}">
        <p14:creationId xmlns:p14="http://schemas.microsoft.com/office/powerpoint/2010/main" val="1699947817"/>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grpId="0"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 calcmode="lin" valueType="num">
                                      <p:cBhvr additive="base">
                                        <p:cTn id="4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grpId="0" nodeType="clickEffect">
                                  <p:stCondLst>
                                    <p:cond delay="0"/>
                                  </p:stCondLst>
                                  <p:childTnLst>
                                    <p:set>
                                      <p:cBhvr>
                                        <p:cTn id="49" dur="1" fill="hold">
                                          <p:stCondLst>
                                            <p:cond delay="0"/>
                                          </p:stCondLst>
                                        </p:cTn>
                                        <p:tgtEl>
                                          <p:spTgt spid="3">
                                            <p:txEl>
                                              <p:pRg st="6" end="6"/>
                                            </p:txEl>
                                          </p:spTgt>
                                        </p:tgtEl>
                                        <p:attrNameLst>
                                          <p:attrName>style.visibility</p:attrName>
                                        </p:attrNameLst>
                                      </p:cBhvr>
                                      <p:to>
                                        <p:strVal val="visible"/>
                                      </p:to>
                                    </p:set>
                                    <p:anim calcmode="lin" valueType="num">
                                      <p:cBhvr additive="base">
                                        <p:cTn id="50"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grpId="0"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 calcmode="lin" valueType="num">
                                      <p:cBhvr additive="base">
                                        <p:cTn id="56"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39552" y="620687"/>
            <a:ext cx="8208912" cy="2031325"/>
          </a:xfrm>
          <a:prstGeom prst="rect">
            <a:avLst/>
          </a:prstGeom>
        </p:spPr>
        <p:txBody>
          <a:bodyPr wrap="square">
            <a:spAutoFit/>
          </a:bodyPr>
          <a:lstStyle/>
          <a:p>
            <a:pPr algn="just"/>
            <a:r>
              <a:rPr lang="en-US" b="1" dirty="0" smtClean="0">
                <a:latin typeface="Times New Roman" panose="02020603050405020304" pitchFamily="18" charset="0"/>
                <a:cs typeface="Times New Roman" panose="02020603050405020304" pitchFamily="18" charset="0"/>
              </a:rPr>
              <a:t>	</a:t>
            </a:r>
            <a:r>
              <a:rPr lang="en-US" b="1" dirty="0" err="1" smtClean="0">
                <a:latin typeface="Times New Roman" panose="02020603050405020304" pitchFamily="18" charset="0"/>
                <a:cs typeface="Times New Roman" panose="02020603050405020304" pitchFamily="18" charset="0"/>
              </a:rPr>
              <a:t>Brough</a:t>
            </a:r>
            <a:r>
              <a:rPr lang="en-US" b="1" dirty="0" smtClean="0">
                <a:latin typeface="Times New Roman" panose="02020603050405020304" pitchFamily="18" charset="0"/>
                <a:cs typeface="Times New Roman" panose="02020603050405020304" pitchFamily="18" charset="0"/>
              </a:rPr>
              <a:t> Lodge </a:t>
            </a:r>
            <a:r>
              <a:rPr lang="en-US" dirty="0" smtClean="0">
                <a:latin typeface="Times New Roman" panose="02020603050405020304" pitchFamily="18" charset="0"/>
                <a:cs typeface="Times New Roman" panose="02020603050405020304" pitchFamily="18" charset="0"/>
              </a:rPr>
              <a:t>is a 19th-century Gothic mansion on </a:t>
            </a:r>
            <a:r>
              <a:rPr lang="en-US" dirty="0" err="1" smtClean="0">
                <a:latin typeface="Times New Roman" panose="02020603050405020304" pitchFamily="18" charset="0"/>
                <a:cs typeface="Times New Roman" panose="02020603050405020304" pitchFamily="18" charset="0"/>
              </a:rPr>
              <a:t>Fetlar</a:t>
            </a:r>
            <a:r>
              <a:rPr lang="en-US" dirty="0" smtClean="0">
                <a:latin typeface="Times New Roman" panose="02020603050405020304" pitchFamily="18" charset="0"/>
                <a:cs typeface="Times New Roman" panose="02020603050405020304" pitchFamily="18" charset="0"/>
              </a:rPr>
              <a:t>, one of the Shetland Islands in northern Scotland. Built by the Nicolson family, who were responsible for clearing </a:t>
            </a:r>
            <a:r>
              <a:rPr lang="en-US" dirty="0" err="1" smtClean="0">
                <a:latin typeface="Times New Roman" panose="02020603050405020304" pitchFamily="18" charset="0"/>
                <a:cs typeface="Times New Roman" panose="02020603050405020304" pitchFamily="18" charset="0"/>
              </a:rPr>
              <a:t>Fetlar</a:t>
            </a:r>
            <a:r>
              <a:rPr lang="en-US" dirty="0" smtClean="0">
                <a:latin typeface="Times New Roman" panose="02020603050405020304" pitchFamily="18" charset="0"/>
                <a:cs typeface="Times New Roman" panose="02020603050405020304" pitchFamily="18" charset="0"/>
              </a:rPr>
              <a:t> of many of its inhabitants, it has been disused since the 1980s. The Brough Lodge Trust has recently started work to restore the building. The house is protected as a category A listed building, and the grounds are included in the Inventory of Gardens and Designed Landscapes in Scotland, the national listing of significant gardens.</a:t>
            </a:r>
            <a:endParaRPr lang="ru-RU" dirty="0">
              <a:latin typeface="Times New Roman" panose="02020603050405020304" pitchFamily="18" charset="0"/>
              <a:cs typeface="Times New Roman" panose="02020603050405020304" pitchFamily="18" charset="0"/>
            </a:endParaRPr>
          </a:p>
        </p:txBody>
      </p:sp>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89956" y="2837548"/>
            <a:ext cx="5508104" cy="3183740"/>
          </a:xfrm>
          <a:prstGeom prst="rect">
            <a:avLst/>
          </a:prstGeom>
        </p:spPr>
      </p:pic>
    </p:spTree>
    <p:extLst>
      <p:ext uri="{BB962C8B-B14F-4D97-AF65-F5344CB8AC3E}">
        <p14:creationId xmlns:p14="http://schemas.microsoft.com/office/powerpoint/2010/main" val="3729834131"/>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barn(inVertical)">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3528" y="3501008"/>
            <a:ext cx="8640896" cy="2585323"/>
          </a:xfrm>
          <a:prstGeom prst="rect">
            <a:avLst/>
          </a:prstGeom>
          <a:noFill/>
        </p:spPr>
        <p:txBody>
          <a:bodyPr wrap="square" rtlCol="0">
            <a:spAutoFit/>
          </a:bodyPr>
          <a:lstStyle/>
          <a:p>
            <a:pPr algn="just"/>
            <a:r>
              <a:rPr lang="en-US" dirty="0" smtClean="0">
                <a:latin typeface="Times New Roman" panose="02020603050405020304" pitchFamily="18" charset="0"/>
                <a:cs typeface="Times New Roman" panose="02020603050405020304" pitchFamily="18" charset="0"/>
              </a:rPr>
              <a:t>	A</a:t>
            </a:r>
            <a:r>
              <a:rPr lang="en-US" b="1" dirty="0" smtClean="0">
                <a:latin typeface="Times New Roman" panose="02020603050405020304" pitchFamily="18" charset="0"/>
                <a:cs typeface="Times New Roman" panose="02020603050405020304" pitchFamily="18" charset="0"/>
              </a:rPr>
              <a:t> </a:t>
            </a:r>
            <a:r>
              <a:rPr lang="en-US" b="1" dirty="0" err="1">
                <a:latin typeface="Times New Roman" panose="02020603050405020304" pitchFamily="18" charset="0"/>
                <a:cs typeface="Times New Roman" panose="02020603050405020304" pitchFamily="18" charset="0"/>
              </a:rPr>
              <a:t>B</a:t>
            </a:r>
            <a:r>
              <a:rPr lang="en-US" b="1" dirty="0" err="1" smtClean="0">
                <a:latin typeface="Times New Roman" panose="02020603050405020304" pitchFamily="18" charset="0"/>
                <a:cs typeface="Times New Roman" panose="02020603050405020304" pitchFamily="18" charset="0"/>
              </a:rPr>
              <a:t>roch</a:t>
            </a:r>
            <a:r>
              <a:rPr lang="en-US" b="1"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is an Iron Age </a:t>
            </a:r>
            <a:r>
              <a:rPr lang="en-US" dirty="0" err="1">
                <a:latin typeface="Times New Roman" panose="02020603050405020304" pitchFamily="18" charset="0"/>
                <a:cs typeface="Times New Roman" panose="02020603050405020304" pitchFamily="18" charset="0"/>
              </a:rPr>
              <a:t>drystone</a:t>
            </a:r>
            <a:r>
              <a:rPr lang="en-US" dirty="0">
                <a:latin typeface="Times New Roman" panose="02020603050405020304" pitchFamily="18" charset="0"/>
                <a:cs typeface="Times New Roman" panose="02020603050405020304" pitchFamily="18" charset="0"/>
              </a:rPr>
              <a:t> hollow-walled structure of a type found only in Scotland. </a:t>
            </a:r>
            <a:r>
              <a:rPr lang="en-US" dirty="0" err="1">
                <a:latin typeface="Times New Roman" panose="02020603050405020304" pitchFamily="18" charset="0"/>
                <a:cs typeface="Times New Roman" panose="02020603050405020304" pitchFamily="18" charset="0"/>
              </a:rPr>
              <a:t>Brochs</a:t>
            </a:r>
            <a:r>
              <a:rPr lang="en-US" dirty="0">
                <a:latin typeface="Times New Roman" panose="02020603050405020304" pitchFamily="18" charset="0"/>
                <a:cs typeface="Times New Roman" panose="02020603050405020304" pitchFamily="18" charset="0"/>
              </a:rPr>
              <a:t> include some of the most sophisticated examples of </a:t>
            </a:r>
            <a:r>
              <a:rPr lang="en-US" dirty="0" err="1">
                <a:latin typeface="Times New Roman" panose="02020603050405020304" pitchFamily="18" charset="0"/>
                <a:cs typeface="Times New Roman" panose="02020603050405020304" pitchFamily="18" charset="0"/>
              </a:rPr>
              <a:t>drystone</a:t>
            </a:r>
            <a:r>
              <a:rPr lang="en-US" dirty="0">
                <a:latin typeface="Times New Roman" panose="02020603050405020304" pitchFamily="18" charset="0"/>
                <a:cs typeface="Times New Roman" panose="02020603050405020304" pitchFamily="18" charset="0"/>
              </a:rPr>
              <a:t> architecture ever created, and belong to the classification "complex Atlantic Roundhouse" devised by Scottish archaeologists in the 1980s. Their origin is a matter of some controversy. The theory that they were defensive military structures (an Iron Age equivalent to the castles and tower houses of medieval Scotland) is not accepted by many modern archaeologists (see the 'general references' below), while the alternative notion that they were farmhouses is dismissed by some others. Although most stand alone in the landscape, some examples exist of </a:t>
            </a:r>
            <a:r>
              <a:rPr lang="en-US" dirty="0" err="1">
                <a:latin typeface="Times New Roman" panose="02020603050405020304" pitchFamily="18" charset="0"/>
                <a:cs typeface="Times New Roman" panose="02020603050405020304" pitchFamily="18" charset="0"/>
              </a:rPr>
              <a:t>brochs</a:t>
            </a:r>
            <a:r>
              <a:rPr lang="en-US" dirty="0">
                <a:latin typeface="Times New Roman" panose="02020603050405020304" pitchFamily="18" charset="0"/>
                <a:cs typeface="Times New Roman" panose="02020603050405020304" pitchFamily="18" charset="0"/>
              </a:rPr>
              <a:t> surrounded by clusters of smaller dwellings.</a:t>
            </a:r>
            <a:endParaRPr lang="ru-RU" dirty="0">
              <a:latin typeface="Times New Roman" panose="02020603050405020304" pitchFamily="18" charset="0"/>
              <a:cs typeface="Times New Roman" panose="02020603050405020304" pitchFamily="18" charset="0"/>
            </a:endParaRPr>
          </a:p>
        </p:txBody>
      </p:sp>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3624" y="116632"/>
            <a:ext cx="5472608" cy="2880320"/>
          </a:xfrm>
          <a:prstGeom prst="rect">
            <a:avLst/>
          </a:prstGeom>
        </p:spPr>
      </p:pic>
    </p:spTree>
    <p:extLst>
      <p:ext uri="{BB962C8B-B14F-4D97-AF65-F5344CB8AC3E}">
        <p14:creationId xmlns:p14="http://schemas.microsoft.com/office/powerpoint/2010/main" val="1779970670"/>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945</TotalTime>
  <Words>88</Words>
  <Application>Microsoft Office PowerPoint</Application>
  <PresentationFormat>Экран (4:3)</PresentationFormat>
  <Paragraphs>56</Paragraphs>
  <Slides>18</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NewsPrint</vt:lpstr>
      <vt:lpstr>United Kingdom</vt:lpstr>
      <vt:lpstr>State consists of four "historical provinces":  England, Scotland, Wales and Northern Ireland.</vt:lpstr>
      <vt:lpstr>Attractions in England :</vt:lpstr>
      <vt:lpstr>Презентация PowerPoint</vt:lpstr>
      <vt:lpstr>Презентация PowerPoint</vt:lpstr>
      <vt:lpstr>Презентация PowerPoint</vt:lpstr>
      <vt:lpstr>Attractions in Scotland:</vt:lpstr>
      <vt:lpstr>Презентация PowerPoint</vt:lpstr>
      <vt:lpstr>Презентация PowerPoint</vt:lpstr>
      <vt:lpstr>Презентация PowerPoint</vt:lpstr>
      <vt:lpstr>Презентация PowerPoint</vt:lpstr>
      <vt:lpstr>Презентация PowerPoint</vt:lpstr>
      <vt:lpstr>Attractions in Wales:</vt:lpstr>
      <vt:lpstr>Презентация PowerPoint</vt:lpstr>
      <vt:lpstr>Презентация PowerPoint</vt:lpstr>
      <vt:lpstr>Attractions in Northern Ireland:</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United Kingdom</dc:title>
  <dc:creator>sony</dc:creator>
  <cp:lastModifiedBy>Natali</cp:lastModifiedBy>
  <cp:revision>44</cp:revision>
  <dcterms:created xsi:type="dcterms:W3CDTF">2013-12-13T12:57:50Z</dcterms:created>
  <dcterms:modified xsi:type="dcterms:W3CDTF">2015-04-27T12:28:54Z</dcterms:modified>
</cp:coreProperties>
</file>