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21"/>
  </p:notesMasterIdLst>
  <p:sldIdLst>
    <p:sldId id="257" r:id="rId2"/>
    <p:sldId id="259" r:id="rId3"/>
    <p:sldId id="260" r:id="rId4"/>
    <p:sldId id="281" r:id="rId5"/>
    <p:sldId id="263" r:id="rId6"/>
    <p:sldId id="264" r:id="rId7"/>
    <p:sldId id="265" r:id="rId8"/>
    <p:sldId id="282" r:id="rId9"/>
    <p:sldId id="268" r:id="rId10"/>
    <p:sldId id="269" r:id="rId11"/>
    <p:sldId id="280" r:id="rId12"/>
    <p:sldId id="272" r:id="rId13"/>
    <p:sldId id="273" r:id="rId14"/>
    <p:sldId id="274" r:id="rId15"/>
    <p:sldId id="275" r:id="rId16"/>
    <p:sldId id="276" r:id="rId17"/>
    <p:sldId id="277" r:id="rId18"/>
    <p:sldId id="278" r:id="rId19"/>
    <p:sldId id="279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4" d="100"/>
          <a:sy n="84" d="100"/>
        </p:scale>
        <p:origin x="-1644" y="-48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3667DA-3D27-4719-8FB4-7A1327C855E2}" type="datetimeFigureOut">
              <a:rPr lang="ru-RU" smtClean="0"/>
              <a:pPr/>
              <a:t>28.04.2015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C5C604-1AB6-4211-B8F5-FF52201A90B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00538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C5C604-1AB6-4211-B8F5-FF52201A90B0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24B34-2190-40CA-B689-DC474FC74586}" type="datetimeFigureOut">
              <a:rPr lang="ru-RU" smtClean="0"/>
              <a:pPr/>
              <a:t>28.04.2015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1337D-3F55-4275-8ED7-3A2118934E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24B34-2190-40CA-B689-DC474FC74586}" type="datetimeFigureOut">
              <a:rPr lang="ru-RU" smtClean="0"/>
              <a:pPr/>
              <a:t>28.04.2015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1337D-3F55-4275-8ED7-3A2118934E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24B34-2190-40CA-B689-DC474FC74586}" type="datetimeFigureOut">
              <a:rPr lang="ru-RU" smtClean="0"/>
              <a:pPr/>
              <a:t>28.04.2015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1337D-3F55-4275-8ED7-3A2118934EDB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ransition spd="slow">
    <p:pull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24B34-2190-40CA-B689-DC474FC74586}" type="datetimeFigureOut">
              <a:rPr lang="ru-RU" smtClean="0"/>
              <a:pPr/>
              <a:t>28.04.2015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1337D-3F55-4275-8ED7-3A2118934ED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  <p:transition spd="slow">
    <p:pull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24B34-2190-40CA-B689-DC474FC74586}" type="datetimeFigureOut">
              <a:rPr lang="ru-RU" smtClean="0"/>
              <a:pPr/>
              <a:t>28.04.2015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1337D-3F55-4275-8ED7-3A2118934E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24B34-2190-40CA-B689-DC474FC74586}" type="datetimeFigureOut">
              <a:rPr lang="ru-RU" smtClean="0"/>
              <a:pPr/>
              <a:t>28.04.2015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1337D-3F55-4275-8ED7-3A2118934ED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ransition spd="slow">
    <p:pull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24B34-2190-40CA-B689-DC474FC74586}" type="datetimeFigureOut">
              <a:rPr lang="ru-RU" smtClean="0"/>
              <a:pPr/>
              <a:t>28.04.2015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1337D-3F55-4275-8ED7-3A2118934E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24B34-2190-40CA-B689-DC474FC74586}" type="datetimeFigureOut">
              <a:rPr lang="ru-RU" smtClean="0"/>
              <a:pPr/>
              <a:t>28.04.2015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1337D-3F55-4275-8ED7-3A2118934E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24B34-2190-40CA-B689-DC474FC74586}" type="datetimeFigureOut">
              <a:rPr lang="ru-RU" smtClean="0"/>
              <a:pPr/>
              <a:t>28.04.2015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1337D-3F55-4275-8ED7-3A2118934E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24B34-2190-40CA-B689-DC474FC74586}" type="datetimeFigureOut">
              <a:rPr lang="ru-RU" smtClean="0"/>
              <a:pPr/>
              <a:t>28.04.2015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1337D-3F55-4275-8ED7-3A2118934ED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ransition spd="slow">
    <p:pull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24B34-2190-40CA-B689-DC474FC74586}" type="datetimeFigureOut">
              <a:rPr lang="ru-RU" smtClean="0"/>
              <a:pPr/>
              <a:t>28.04.2015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1337D-3F55-4275-8ED7-3A2118934ED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  <p:transition spd="slow">
    <p:pull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9EB24B34-2190-40CA-B689-DC474FC74586}" type="datetimeFigureOut">
              <a:rPr lang="ru-RU" smtClean="0"/>
              <a:pPr/>
              <a:t>28.04.2015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05C1337D-3F55-4275-8ED7-3A2118934ED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ransition spd="slow">
    <p:pull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6178698"/>
          </a:xfrm>
          <a:noFill/>
          <a:ln>
            <a:noFill/>
          </a:ln>
        </p:spPr>
        <p:txBody>
          <a:bodyPr>
            <a:normAutofit/>
          </a:bodyPr>
          <a:lstStyle/>
          <a:p>
            <a:pPr algn="r"/>
            <a:r>
              <a:rPr lang="ru-RU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/>
            </a:r>
            <a:br>
              <a:rPr lang="ru-RU" dirty="0" smtClean="0">
                <a:solidFill>
                  <a:srgbClr val="FF0000"/>
                </a:solidFill>
                <a:latin typeface="Arial Black" panose="020B0A04020102020204" pitchFamily="34" charset="0"/>
              </a:rPr>
            </a:br>
            <a:r>
              <a:rPr lang="ru-RU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/>
            </a:r>
            <a:br>
              <a:rPr lang="ru-RU" dirty="0" smtClean="0">
                <a:solidFill>
                  <a:srgbClr val="FF0000"/>
                </a:solidFill>
                <a:latin typeface="Arial Black" panose="020B0A04020102020204" pitchFamily="34" charset="0"/>
              </a:rPr>
            </a:br>
            <a:r>
              <a:rPr lang="ru-RU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/>
            </a:r>
            <a:br>
              <a:rPr lang="ru-RU" dirty="0" smtClean="0">
                <a:solidFill>
                  <a:srgbClr val="FF0000"/>
                </a:solidFill>
                <a:latin typeface="Arial Black" panose="020B0A04020102020204" pitchFamily="34" charset="0"/>
              </a:rPr>
            </a:br>
            <a:r>
              <a:rPr lang="ru-RU" sz="4000" b="1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/>
            </a:r>
            <a:br>
              <a:rPr lang="ru-RU" sz="4000" b="1" dirty="0" smtClean="0">
                <a:solidFill>
                  <a:srgbClr val="C00000"/>
                </a:solidFill>
                <a:latin typeface="Comic Sans MS" panose="030F0702030302020204" pitchFamily="66" charset="0"/>
              </a:rPr>
            </a:br>
            <a:r>
              <a:rPr lang="ru-RU" sz="3600" b="1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/>
            </a:r>
            <a:br>
              <a:rPr lang="ru-RU" sz="3600" b="1" dirty="0" smtClean="0">
                <a:solidFill>
                  <a:srgbClr val="C00000"/>
                </a:solidFill>
                <a:latin typeface="Comic Sans MS" panose="030F0702030302020204" pitchFamily="66" charset="0"/>
              </a:rPr>
            </a:br>
            <a:r>
              <a:rPr lang="ru-RU" sz="3600" b="1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        </a:t>
            </a:r>
            <a:r>
              <a:rPr lang="ru-RU" sz="2000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Воспитатель                                             первой квалификационной категории</a:t>
            </a:r>
            <a:br>
              <a:rPr lang="ru-RU" sz="2000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</a:br>
            <a:r>
              <a:rPr lang="ru-RU" sz="2000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                                     Балабанова Мария Геннадьевна</a:t>
            </a:r>
            <a:r>
              <a:rPr lang="ru-RU" sz="2200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/>
            </a:r>
            <a:br>
              <a:rPr lang="ru-RU" sz="2200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</a:br>
            <a:endParaRPr lang="ru-RU" sz="2200" b="1" dirty="0">
              <a:solidFill>
                <a:srgbClr val="0070C0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57224" y="1857364"/>
            <a:ext cx="7929618" cy="207170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Развивающая предметно-пространственная среда                      группы раннего возраста «Гномики»</a:t>
            </a:r>
            <a:endParaRPr lang="ru-RU" sz="2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85786" y="500042"/>
            <a:ext cx="7929618" cy="8572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МУНИЦИПАЛЬНОЕ БЮДЖЕТНОЕ ДОШКОЛЬНОЕ ОБРАЗОВАТЕЛЬНОЕ УЧРЕЖДЕНИЕ ДЕТСКИЙ САД № 24 КОМБИНИРОВАННОГО ВИДА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03480412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657600" cy="2367880"/>
          </a:xfrm>
        </p:spPr>
        <p:txBody>
          <a:bodyPr>
            <a:norm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000" b="1" dirty="0" smtClean="0">
                <a:latin typeface="Times New Roman"/>
                <a:ea typeface="Times New Roman"/>
                <a:cs typeface="Times New Roman"/>
              </a:rPr>
              <a:t>Колокольчики </a:t>
            </a:r>
            <a:r>
              <a:rPr lang="ru-RU" sz="2000" b="1" dirty="0">
                <a:latin typeface="Times New Roman"/>
                <a:ea typeface="Times New Roman"/>
                <a:cs typeface="Times New Roman"/>
              </a:rPr>
              <a:t>звенят, </a:t>
            </a:r>
            <a:endParaRPr lang="ru-RU" sz="2000" b="1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000" b="1" dirty="0">
                <a:latin typeface="Times New Roman"/>
                <a:ea typeface="Times New Roman"/>
                <a:cs typeface="Times New Roman"/>
              </a:rPr>
              <a:t>Барабанчики гремят, </a:t>
            </a:r>
            <a:endParaRPr lang="ru-RU" sz="2000" b="1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000" b="1" dirty="0">
                <a:latin typeface="Times New Roman"/>
                <a:ea typeface="Times New Roman"/>
                <a:cs typeface="Times New Roman"/>
              </a:rPr>
              <a:t>Маракасы, дудки, бубны, </a:t>
            </a:r>
            <a:endParaRPr lang="ru-RU" sz="2000" b="1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000" b="1" dirty="0">
                <a:latin typeface="Times New Roman"/>
                <a:ea typeface="Times New Roman"/>
                <a:cs typeface="Times New Roman"/>
              </a:rPr>
              <a:t>Строим музыкальный </a:t>
            </a:r>
            <a:r>
              <a:rPr lang="ru-RU" sz="2000" b="1" dirty="0" smtClean="0">
                <a:latin typeface="Times New Roman"/>
                <a:ea typeface="Times New Roman"/>
                <a:cs typeface="Times New Roman"/>
              </a:rPr>
              <a:t>лад</a:t>
            </a:r>
            <a:endParaRPr lang="ru-RU" sz="2000" b="1" dirty="0">
              <a:latin typeface="Calibri"/>
              <a:ea typeface="Calibri"/>
              <a:cs typeface="Times New Roman"/>
            </a:endParaRPr>
          </a:p>
          <a:p>
            <a:pPr algn="ctr"/>
            <a:endPara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11560" y="1052736"/>
            <a:ext cx="3655640" cy="2485992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Музыкальный уголок</a:t>
            </a:r>
            <a:endParaRPr lang="ru-RU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266" name="Picture 2" descr="C:\Users\admin\Desktop\Новая фото для презинтациипапка (3)\P323037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1828800"/>
            <a:ext cx="3360390" cy="4480520"/>
          </a:xfrm>
          <a:prstGeom prst="roundRect">
            <a:avLst>
              <a:gd name="adj" fmla="val 11111"/>
            </a:avLst>
          </a:prstGeom>
          <a:ln w="190500" cap="rnd">
            <a:solidFill>
              <a:srgbClr val="FFFF00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69422683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9552" y="1988840"/>
            <a:ext cx="3959296" cy="864096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Музыкальные молоточки</a:t>
            </a:r>
            <a:endParaRPr lang="ru-RU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8200" y="3140967"/>
            <a:ext cx="4495800" cy="792089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Наши веселые погремушки</a:t>
            </a:r>
            <a:endParaRPr lang="ru-RU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482" name="Picture 2" descr="C:\Users\admin\Desktop\Новая фото для презинтациипапка (3)\SAM_0560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2996952"/>
            <a:ext cx="3819525" cy="2148482"/>
          </a:xfrm>
          <a:prstGeom prst="roundRect">
            <a:avLst>
              <a:gd name="adj" fmla="val 11111"/>
            </a:avLst>
          </a:prstGeom>
          <a:ln w="190500" cap="rnd">
            <a:solidFill>
              <a:srgbClr val="FFFF00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83" name="Picture 3" descr="C:\Users\admin\Desktop\Новая фото для презинтациипапка (3)\SAM_0558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4221088"/>
            <a:ext cx="3822700" cy="2150268"/>
          </a:xfrm>
          <a:prstGeom prst="roundRect">
            <a:avLst>
              <a:gd name="adj" fmla="val 11111"/>
            </a:avLst>
          </a:prstGeom>
          <a:ln w="190500" cap="rnd">
            <a:solidFill>
              <a:srgbClr val="FFFF00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86288320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half" idx="2"/>
          </p:nvPr>
        </p:nvSpPr>
        <p:spPr>
          <a:xfrm>
            <a:off x="285720" y="3581400"/>
            <a:ext cx="5072098" cy="2655912"/>
          </a:xfrm>
        </p:spPr>
        <p:txBody>
          <a:bodyPr>
            <a:norm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900" b="1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На </a:t>
            </a:r>
            <a:r>
              <a:rPr lang="ru-RU" sz="1900" b="1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полках книг у </a:t>
            </a:r>
            <a:r>
              <a:rPr lang="ru-RU" sz="1900" b="1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нас не счесть</a:t>
            </a:r>
            <a:r>
              <a:rPr lang="ru-RU" sz="1900" b="1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, </a:t>
            </a:r>
            <a:endParaRPr lang="ru-RU" sz="1900" b="1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900" b="1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Разных народов сказки есть. </a:t>
            </a:r>
            <a:endParaRPr lang="ru-RU" sz="1900" b="1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900" b="1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Нам воспитатель их читает, </a:t>
            </a:r>
            <a:endParaRPr lang="ru-RU" sz="1900" b="1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900" b="1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Каждый из нас себя </a:t>
            </a:r>
            <a:r>
              <a:rPr lang="ru-RU" sz="1900" b="1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героем представляет. </a:t>
            </a:r>
            <a:endParaRPr lang="ru-RU" sz="1900" b="1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899592" y="1772816"/>
            <a:ext cx="3367608" cy="1512168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Книжный уголок</a:t>
            </a:r>
            <a:endParaRPr lang="ru-RU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338" name="Picture 2" descr="C:\Users\admin\Desktop\Новая фото для презинтациипапка (3)\P323039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1571612"/>
            <a:ext cx="4241105" cy="3319909"/>
          </a:xfrm>
          <a:prstGeom prst="roundRect">
            <a:avLst>
              <a:gd name="adj" fmla="val 11111"/>
            </a:avLst>
          </a:prstGeom>
          <a:ln w="190500" cap="rnd">
            <a:solidFill>
              <a:srgbClr val="FFFF00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18417350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Уголок  «</a:t>
            </a:r>
            <a:r>
              <a:rPr lang="ru-RU" b="1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Сенсорики</a:t>
            </a:r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5362" name="Picture 2" descr="C:\Users\admin\Desktop\Новая фото для презинтациипапка (3)\SAM_0562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2420888"/>
            <a:ext cx="4103439" cy="2308183"/>
          </a:xfrm>
          <a:prstGeom prst="roundRect">
            <a:avLst>
              <a:gd name="adj" fmla="val 11111"/>
            </a:avLst>
          </a:prstGeom>
          <a:ln w="190500" cap="rnd">
            <a:solidFill>
              <a:srgbClr val="FFFF00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3" name="Picture 3" descr="C:\Users\admin\Desktop\Новая фото для презинтациипапка (3)\P3270415.JPG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3212976"/>
            <a:ext cx="3822700" cy="2867025"/>
          </a:xfrm>
          <a:prstGeom prst="roundRect">
            <a:avLst>
              <a:gd name="adj" fmla="val 11111"/>
            </a:avLst>
          </a:prstGeom>
          <a:ln w="190500" cap="rnd">
            <a:solidFill>
              <a:srgbClr val="FFFF00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7632189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это книга «Лиза», созданная совместно усилиями родителей и детей для пополнения сенсорного опыта</a:t>
            </a:r>
            <a:endParaRPr lang="ru-RU" sz="30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6386" name="Picture 2" descr="C:\Users\admin\Desktop\Новая фото для презинтациипапка (3)\SAM_0544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2420888"/>
            <a:ext cx="3672408" cy="2292153"/>
          </a:xfrm>
          <a:prstGeom prst="roundRect">
            <a:avLst>
              <a:gd name="adj" fmla="val 11111"/>
            </a:avLst>
          </a:prstGeom>
          <a:ln w="190500" cap="rnd">
            <a:solidFill>
              <a:srgbClr val="FFFF00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87" name="Picture 3" descr="C:\Users\admin\Desktop\Новая фото для презинтациипапка (3)\SAM_0569.JPG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3356992"/>
            <a:ext cx="4078729" cy="2294284"/>
          </a:xfrm>
          <a:prstGeom prst="roundRect">
            <a:avLst>
              <a:gd name="adj" fmla="val 11111"/>
            </a:avLst>
          </a:prstGeom>
          <a:ln w="190500" cap="rnd">
            <a:solidFill>
              <a:srgbClr val="FFFF00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67959986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2799928"/>
          </a:xfrm>
        </p:spPr>
        <p:txBody>
          <a:bodyPr>
            <a:norm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 smtClean="0">
                <a:latin typeface="Times New Roman"/>
                <a:ea typeface="Times New Roman"/>
                <a:cs typeface="Times New Roman"/>
              </a:rPr>
              <a:t>Чтоб </a:t>
            </a:r>
            <a:r>
              <a:rPr lang="ru-RU" b="1" dirty="0">
                <a:latin typeface="Times New Roman"/>
                <a:ea typeface="Times New Roman"/>
                <a:cs typeface="Times New Roman"/>
              </a:rPr>
              <a:t>успешно развиваться, </a:t>
            </a:r>
            <a:endParaRPr lang="ru-RU" sz="1600" b="1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>
                <a:latin typeface="Times New Roman"/>
                <a:ea typeface="Times New Roman"/>
                <a:cs typeface="Times New Roman"/>
              </a:rPr>
              <a:t>Нужно спортом заниматься. </a:t>
            </a:r>
            <a:endParaRPr lang="ru-RU" sz="1600" b="1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>
                <a:latin typeface="Times New Roman"/>
                <a:ea typeface="Times New Roman"/>
                <a:cs typeface="Times New Roman"/>
              </a:rPr>
              <a:t>Нам полезно без сомнения </a:t>
            </a:r>
            <a:endParaRPr lang="ru-RU" sz="1600" b="1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>
                <a:latin typeface="Times New Roman"/>
                <a:ea typeface="Times New Roman"/>
                <a:cs typeface="Times New Roman"/>
              </a:rPr>
              <a:t>Все, что связано с движением. </a:t>
            </a:r>
            <a:endParaRPr lang="ru-RU" sz="1600" b="1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>
                <a:latin typeface="Times New Roman"/>
                <a:ea typeface="Times New Roman"/>
                <a:cs typeface="Times New Roman"/>
              </a:rPr>
              <a:t>Будем вместе мы играть, </a:t>
            </a:r>
            <a:endParaRPr lang="ru-RU" sz="1600" b="1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>
                <a:latin typeface="Times New Roman"/>
                <a:ea typeface="Times New Roman"/>
                <a:cs typeface="Times New Roman"/>
              </a:rPr>
              <a:t>Бегать, прыгать и скакать</a:t>
            </a:r>
            <a:r>
              <a:rPr lang="ru-RU" b="1" dirty="0" smtClean="0">
                <a:latin typeface="Times New Roman"/>
                <a:ea typeface="Times New Roman"/>
                <a:cs typeface="Times New Roman"/>
              </a:rPr>
              <a:t>!</a:t>
            </a:r>
            <a:endParaRPr lang="ru-RU" sz="1600" b="1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899592" y="2132856"/>
            <a:ext cx="3367608" cy="1405872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Уголок физического развития</a:t>
            </a:r>
            <a:endParaRPr lang="ru-RU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7410" name="Picture 2" descr="C:\Users\admin\Desktop\Новая фото для презинтациипапка (3)\DSCN005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5976" y="2420888"/>
            <a:ext cx="4481917" cy="3361437"/>
          </a:xfrm>
          <a:prstGeom prst="roundRect">
            <a:avLst>
              <a:gd name="adj" fmla="val 11111"/>
            </a:avLst>
          </a:prstGeom>
          <a:ln w="190500" cap="rnd">
            <a:solidFill>
              <a:srgbClr val="FFFF00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3768821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 smtClean="0">
                <a:latin typeface="Times New Roman"/>
                <a:ea typeface="Times New Roman"/>
                <a:cs typeface="Times New Roman"/>
              </a:rPr>
              <a:t>В </a:t>
            </a:r>
            <a:r>
              <a:rPr lang="ru-RU" b="1" dirty="0">
                <a:latin typeface="Times New Roman"/>
                <a:ea typeface="Times New Roman"/>
                <a:cs typeface="Times New Roman"/>
              </a:rPr>
              <a:t>уголке уединения </a:t>
            </a:r>
            <a:endParaRPr lang="ru-RU" sz="1600" b="1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>
                <a:latin typeface="Times New Roman"/>
                <a:ea typeface="Times New Roman"/>
                <a:cs typeface="Times New Roman"/>
              </a:rPr>
              <a:t>Можно в тишине побыть. </a:t>
            </a:r>
            <a:endParaRPr lang="ru-RU" sz="1600" b="1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>
                <a:latin typeface="Times New Roman"/>
                <a:ea typeface="Times New Roman"/>
                <a:cs typeface="Times New Roman"/>
              </a:rPr>
              <a:t>Исчезнут все твои волнения, </a:t>
            </a:r>
            <a:endParaRPr lang="ru-RU" sz="1600" b="1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>
                <a:latin typeface="Times New Roman"/>
                <a:ea typeface="Times New Roman"/>
                <a:cs typeface="Times New Roman"/>
              </a:rPr>
              <a:t>Ведь можно маме </a:t>
            </a:r>
            <a:r>
              <a:rPr lang="ru-RU" b="1" dirty="0" smtClean="0">
                <a:latin typeface="Times New Roman"/>
                <a:ea typeface="Times New Roman"/>
                <a:cs typeface="Times New Roman"/>
              </a:rPr>
              <a:t>позвонить…</a:t>
            </a:r>
            <a:endParaRPr lang="ru-RU" sz="1600" b="1" dirty="0"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Уголок уединения</a:t>
            </a:r>
            <a:endParaRPr lang="ru-RU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8434" name="Picture 2" descr="C:\Users\admin\Desktop\Новая фото для презинтациипапка (3)\P323035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51375" y="2269331"/>
            <a:ext cx="4241105" cy="3319909"/>
          </a:xfrm>
          <a:prstGeom prst="roundRect">
            <a:avLst>
              <a:gd name="adj" fmla="val 11111"/>
            </a:avLst>
          </a:prstGeom>
          <a:ln w="190500" cap="rnd">
            <a:solidFill>
              <a:srgbClr val="FFFF00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2313965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Уголок  воды и песка</a:t>
            </a:r>
            <a:endParaRPr lang="ru-RU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9458" name="Picture 2" descr="C:\Users\admin\Desktop\Новая фото для презинтациипапка (3)\P3260408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3429000"/>
            <a:ext cx="3822700" cy="2867025"/>
          </a:xfrm>
          <a:prstGeom prst="roundRect">
            <a:avLst>
              <a:gd name="adj" fmla="val 11111"/>
            </a:avLst>
          </a:prstGeom>
          <a:ln w="190500" cap="rnd">
            <a:solidFill>
              <a:srgbClr val="FFFF00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59" name="Picture 3" descr="C:\Users\admin\Desktop\Новая фото для презинтациипапка (3)\P3250398.JPG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2852936"/>
            <a:ext cx="3822700" cy="2867025"/>
          </a:xfrm>
          <a:prstGeom prst="roundRect">
            <a:avLst>
              <a:gd name="adj" fmla="val 11111"/>
            </a:avLst>
          </a:prstGeom>
          <a:ln w="190500" cap="rnd">
            <a:solidFill>
              <a:srgbClr val="FFFF00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07348185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1772816"/>
            <a:ext cx="8319868" cy="477053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3800" b="1" dirty="0" smtClean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3800" b="1" dirty="0" smtClean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3800" b="1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38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Дети-цветы, что растут среди нас,</a:t>
            </a:r>
          </a:p>
          <a:p>
            <a:pPr algn="just"/>
            <a:r>
              <a:rPr lang="ru-RU" sz="38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Как бы не трудно нам было под час</a:t>
            </a:r>
          </a:p>
          <a:p>
            <a:pPr algn="just"/>
            <a:r>
              <a:rPr lang="ru-RU" sz="38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Дарят они нам свою красоту, </a:t>
            </a:r>
          </a:p>
          <a:p>
            <a:pPr algn="just"/>
            <a:r>
              <a:rPr lang="ru-RU" sz="38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Детскую радость и веру в мечту!</a:t>
            </a:r>
          </a:p>
          <a:p>
            <a:pPr algn="just"/>
            <a:endParaRPr lang="ru-RU" sz="3800" b="1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0108" y="779873"/>
            <a:ext cx="2808312" cy="2976811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09958442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15293" y="2967335"/>
            <a:ext cx="711342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sz="5400" b="1" cap="none" spc="0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5246934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85720" y="2571744"/>
            <a:ext cx="3655640" cy="2079848"/>
          </a:xfrm>
        </p:spPr>
        <p:txBody>
          <a:bodyPr>
            <a:normAutofit/>
          </a:bodyPr>
          <a:lstStyle/>
          <a:p>
            <a:pPr algn="ctr"/>
            <a:endParaRPr lang="ru-RU" sz="5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«Мы маленькие гномики</a:t>
            </a: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Живем все вместе в домике,</a:t>
            </a: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Здесь всегда тепло, уют!</a:t>
            </a: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Нас всегда с любовью ждут!»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642918"/>
            <a:ext cx="4857784" cy="1621896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Наша группа называется«Гномики» ,</a:t>
            </a:r>
            <a:b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наш девиз:</a:t>
            </a:r>
            <a:endParaRPr lang="ru-RU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9" name="Picture 5" descr="C:\Users\admin\Desktop\SAM_054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3968" y="1700808"/>
            <a:ext cx="4633709" cy="4464496"/>
          </a:xfrm>
          <a:prstGeom prst="roundRect">
            <a:avLst>
              <a:gd name="adj" fmla="val 11111"/>
            </a:avLst>
          </a:prstGeom>
          <a:ln w="190500" cap="rnd">
            <a:solidFill>
              <a:srgbClr val="FFC000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72826935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half" idx="2"/>
          </p:nvPr>
        </p:nvSpPr>
        <p:spPr>
          <a:xfrm>
            <a:off x="642910" y="2571744"/>
            <a:ext cx="3071834" cy="3933056"/>
          </a:xfrm>
        </p:spPr>
        <p:txBody>
          <a:bodyPr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600" b="1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«В </a:t>
            </a:r>
            <a:r>
              <a:rPr lang="ru-RU" sz="1600" b="1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раздевалке шкафчики. </a:t>
            </a:r>
            <a:endParaRPr lang="ru-RU" sz="1600" b="1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600" b="1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В них пальто и шарфики, </a:t>
            </a:r>
            <a:endParaRPr lang="ru-RU" sz="1600" b="1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600" b="1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Туфли, шапочки, ботинки, </a:t>
            </a:r>
            <a:endParaRPr lang="ru-RU" sz="1600" b="1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600" b="1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А на шкафчиках картинки: </a:t>
            </a:r>
            <a:endParaRPr lang="ru-RU" sz="1600" b="1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600" b="1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Знаю я зачем картинки! </a:t>
            </a:r>
            <a:endParaRPr lang="ru-RU" sz="1600" b="1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600" b="1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Чтоб не путали ботинки, </a:t>
            </a:r>
            <a:endParaRPr lang="ru-RU" sz="1600" b="1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600" b="1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Туфли, шапочки, пальтишки </a:t>
            </a:r>
            <a:endParaRPr lang="ru-RU" sz="1600" b="1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600" b="1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Вани, Маши и </a:t>
            </a:r>
            <a:r>
              <a:rPr lang="ru-RU" sz="1600" b="1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Иришки!» </a:t>
            </a:r>
            <a:endParaRPr lang="ru-RU" sz="1600" b="1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0034" y="857232"/>
            <a:ext cx="3079576" cy="1512168"/>
          </a:xfrm>
        </p:spPr>
        <p:txBody>
          <a:bodyPr/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Наша раздевалка</a:t>
            </a:r>
            <a:endParaRPr lang="ru-RU" sz="40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C:\Users\admin\Desktop\Новая фото для презинтациипапка (3)\P330042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93657" y="2137131"/>
            <a:ext cx="4471259" cy="3353444"/>
          </a:xfrm>
          <a:prstGeom prst="roundRect">
            <a:avLst>
              <a:gd name="adj" fmla="val 11111"/>
            </a:avLst>
          </a:prstGeom>
          <a:ln w="190500" cap="rnd">
            <a:solidFill>
              <a:srgbClr val="FFFF00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94040283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85720" y="1142984"/>
            <a:ext cx="4103312" cy="1152128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Информация для родителей</a:t>
            </a:r>
            <a:endParaRPr lang="ru-RU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8200" y="2678112"/>
            <a:ext cx="3822192" cy="822895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Нас встречают гномики</a:t>
            </a:r>
            <a:endParaRPr lang="ru-RU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1506" name="Picture 2" descr="C:\Users\admin\Desktop\Новая фото для презинтациипапка (3)\P3300425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3573016"/>
            <a:ext cx="3596217" cy="2697163"/>
          </a:xfrm>
          <a:prstGeom prst="roundRect">
            <a:avLst>
              <a:gd name="adj" fmla="val 11111"/>
            </a:avLst>
          </a:prstGeom>
          <a:ln w="190500" cap="rnd">
            <a:solidFill>
              <a:srgbClr val="FFFF00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507" name="Picture 3" descr="C:\Users\admin\Desktop\Новая фото для презинтациипапка (3)\P3300423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596" y="2357430"/>
            <a:ext cx="3596217" cy="2697163"/>
          </a:xfrm>
          <a:prstGeom prst="roundRect">
            <a:avLst>
              <a:gd name="adj" fmla="val 11111"/>
            </a:avLst>
          </a:prstGeom>
          <a:ln w="190500" cap="rnd">
            <a:solidFill>
              <a:srgbClr val="FFFF00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46352594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91264" cy="180020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Добрый Доктор Айболит дает консультации  и советы</a:t>
            </a:r>
            <a:endParaRPr lang="ru-RU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2" name="Picture 2" descr="C:\Users\admin\Desktop\Новая фото для презинтациипапка (3)\P330042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28794" y="2214554"/>
            <a:ext cx="5328592" cy="3996444"/>
          </a:xfrm>
          <a:prstGeom prst="roundRect">
            <a:avLst>
              <a:gd name="adj" fmla="val 11111"/>
            </a:avLst>
          </a:prstGeom>
          <a:ln w="190500" cap="rnd">
            <a:solidFill>
              <a:srgbClr val="FFFF00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8381170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2060848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утрам трудно расставаться с родителями, чтобы этот процесс проходил более спокойно, мы придумали «Сенсорный фартук» и Панно «Разноцветные ладошки» </a:t>
            </a:r>
            <a:endParaRPr lang="ru-RU" sz="28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7" name="Picture 3" descr="C:\Users\admin\Desktop\Новая фото для презинтациипапка (3)\P3300439.JPG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3140968"/>
            <a:ext cx="4321175" cy="3240881"/>
          </a:xfrm>
          <a:prstGeom prst="roundRect">
            <a:avLst>
              <a:gd name="adj" fmla="val 11111"/>
            </a:avLst>
          </a:prstGeom>
          <a:ln w="190500" cap="rnd">
            <a:solidFill>
              <a:srgbClr val="FFFF00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C:\Users\admin\Desktop\Новая фото для презинтациипапка (3)\P3310456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2348880"/>
            <a:ext cx="4032448" cy="3024336"/>
          </a:xfrm>
          <a:prstGeom prst="roundRect">
            <a:avLst>
              <a:gd name="adj" fmla="val 11111"/>
            </a:avLst>
          </a:prstGeom>
          <a:ln w="190500" cap="rnd">
            <a:solidFill>
              <a:srgbClr val="FFFF00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85782145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half" idx="2"/>
          </p:nvPr>
        </p:nvSpPr>
        <p:spPr>
          <a:xfrm>
            <a:off x="285720" y="2924944"/>
            <a:ext cx="4786346" cy="3240360"/>
          </a:xfrm>
        </p:spPr>
        <p:txBody>
          <a:bodyPr>
            <a:normAutofit fontScale="925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300" b="1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Все </a:t>
            </a:r>
            <a:r>
              <a:rPr lang="ru-RU" sz="2300" b="1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игры у нас познавательные, </a:t>
            </a:r>
            <a:endParaRPr lang="ru-RU" sz="2300" b="1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300" b="1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Учимся быть </a:t>
            </a:r>
            <a:r>
              <a:rPr lang="ru-RU" sz="2300" b="1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мы внимательными</a:t>
            </a:r>
            <a:r>
              <a:rPr lang="ru-RU" sz="2300" b="1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. </a:t>
            </a:r>
            <a:endParaRPr lang="ru-RU" sz="2300" b="1" dirty="0" smtClean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300" b="1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Воспитатель </a:t>
            </a:r>
            <a:r>
              <a:rPr lang="ru-RU" sz="2300" b="1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помогает </a:t>
            </a:r>
            <a:endParaRPr lang="ru-RU" sz="2300" b="1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300" b="1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Много нового узнать. </a:t>
            </a:r>
            <a:endParaRPr lang="ru-RU" sz="2300" b="1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300" b="1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Учимся мы здесь, </a:t>
            </a:r>
            <a:r>
              <a:rPr lang="ru-RU" sz="2300" b="1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играя -</a:t>
            </a:r>
            <a:endParaRPr lang="ru-RU" sz="2300" b="1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r>
              <a:rPr lang="ru-RU" sz="2300" b="1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Легче мир так </a:t>
            </a:r>
            <a:r>
              <a:rPr lang="ru-RU" sz="2300" b="1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познавать.</a:t>
            </a:r>
            <a:endParaRPr lang="ru-RU" sz="2300" b="1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71472" y="1571612"/>
            <a:ext cx="3295600" cy="864096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Игровой уголок</a:t>
            </a:r>
            <a:endParaRPr lang="ru-RU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F:\Разв среда\SAM_053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6314" y="2571744"/>
            <a:ext cx="4075386" cy="3096344"/>
          </a:xfrm>
          <a:prstGeom prst="roundRect">
            <a:avLst>
              <a:gd name="adj" fmla="val 11111"/>
            </a:avLst>
          </a:prstGeom>
          <a:ln w="190500" cap="rnd">
            <a:solidFill>
              <a:srgbClr val="FFFF00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73729733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11560" y="1844824"/>
            <a:ext cx="3887288" cy="864096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 любим укладывать куколку Катю спать</a:t>
            </a:r>
            <a:endParaRPr lang="ru-RU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857752" y="2500306"/>
            <a:ext cx="3610360" cy="680963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 конструируем</a:t>
            </a:r>
            <a:endParaRPr lang="ru-RU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2531" name="Picture 3" descr="C:\Users\admin\Desktop\Новая фото для презинтациипапка (3)\SAM_0563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3286124"/>
            <a:ext cx="4248472" cy="2604649"/>
          </a:xfrm>
          <a:prstGeom prst="roundRect">
            <a:avLst>
              <a:gd name="adj" fmla="val 11111"/>
            </a:avLst>
          </a:prstGeom>
          <a:ln w="190500" cap="rnd">
            <a:solidFill>
              <a:srgbClr val="FFFF00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F:\Разв среда\P323038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2780928"/>
            <a:ext cx="3596217" cy="2697163"/>
          </a:xfrm>
          <a:prstGeom prst="roundRect">
            <a:avLst>
              <a:gd name="adj" fmla="val 11111"/>
            </a:avLst>
          </a:prstGeom>
          <a:ln w="190500" cap="rnd">
            <a:solidFill>
              <a:srgbClr val="FFFF00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7545346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Вот платочки хороши</a:t>
            </a:r>
            <a:endParaRPr lang="ru-RU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42" name="Picture 2" descr="C:\Users\admin\Desktop\Новая фото для презинтациипапка (3)\SAM_053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2185" y="2674938"/>
            <a:ext cx="6717151" cy="3778398"/>
          </a:xfrm>
          <a:prstGeom prst="roundRect">
            <a:avLst>
              <a:gd name="adj" fmla="val 11111"/>
            </a:avLst>
          </a:prstGeom>
          <a:ln w="190500" cap="rnd">
            <a:solidFill>
              <a:srgbClr val="FFFF00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40113898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327</TotalTime>
  <Words>335</Words>
  <Application>Microsoft Office PowerPoint</Application>
  <PresentationFormat>Экран (4:3)</PresentationFormat>
  <Paragraphs>68</Paragraphs>
  <Slides>19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Волна</vt:lpstr>
      <vt:lpstr>             Воспитатель                                             первой квалификационной категории                                      Балабанова Мария Геннадьевна </vt:lpstr>
      <vt:lpstr>Наша группа называется«Гномики» ,  наш девиз:</vt:lpstr>
      <vt:lpstr>Наша раздевалка</vt:lpstr>
      <vt:lpstr>Презентация PowerPoint</vt:lpstr>
      <vt:lpstr>Добрый Доктор Айболит дает консультации  и советы</vt:lpstr>
      <vt:lpstr>По утрам трудно расставаться с родителями, чтобы этот процесс проходил более спокойно, мы придумали «Сенсорный фартук» и Панно «Разноцветные ладошки» </vt:lpstr>
      <vt:lpstr>Игровой уголок</vt:lpstr>
      <vt:lpstr>Презентация PowerPoint</vt:lpstr>
      <vt:lpstr>Вот платочки хороши</vt:lpstr>
      <vt:lpstr>Музыкальный уголок</vt:lpstr>
      <vt:lpstr>Презентация PowerPoint</vt:lpstr>
      <vt:lpstr>Книжный уголок</vt:lpstr>
      <vt:lpstr>Уголок  «Сенсорики»</vt:lpstr>
      <vt:lpstr>А это книга «Лиза», созданная совместно усилиями родителей и детей для пополнения сенсорного опыта</vt:lpstr>
      <vt:lpstr>Уголок физического развития</vt:lpstr>
      <vt:lpstr>Уголок уединения</vt:lpstr>
      <vt:lpstr>Уголок  воды и песка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olga</cp:lastModifiedBy>
  <cp:revision>66</cp:revision>
  <dcterms:created xsi:type="dcterms:W3CDTF">2015-04-06T12:31:47Z</dcterms:created>
  <dcterms:modified xsi:type="dcterms:W3CDTF">2015-04-28T09:43:39Z</dcterms:modified>
</cp:coreProperties>
</file>