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14"/>
  </p:notes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2356A-C55B-4394-BF0D-F88609D42C98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ABB97-B5CC-448B-9148-18E380BEC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Эдинбург - столица Шотландии с 1437 года. </a:t>
            </a:r>
            <a:r>
              <a:rPr lang="ru-RU" dirty="0" err="1" smtClean="0"/>
              <a:t>Холирудский</a:t>
            </a:r>
            <a:r>
              <a:rPr lang="ru-RU" dirty="0" smtClean="0"/>
              <a:t> дворец - официальная резиденция Ее Величества Королевы Шотландии. Королевская миля соединяет </a:t>
            </a:r>
            <a:r>
              <a:rPr lang="ru-RU" dirty="0" err="1" smtClean="0"/>
              <a:t>Холирудский</a:t>
            </a:r>
            <a:r>
              <a:rPr lang="ru-RU" dirty="0" smtClean="0"/>
              <a:t> дворец с </a:t>
            </a:r>
            <a:r>
              <a:rPr lang="ru-RU" dirty="0" err="1" smtClean="0"/>
              <a:t>Эдинбургским</a:t>
            </a:r>
            <a:r>
              <a:rPr lang="ru-RU" dirty="0" smtClean="0"/>
              <a:t> замком. Кафедральный</a:t>
            </a:r>
            <a:r>
              <a:rPr lang="ru-RU" baseline="0" dirty="0" smtClean="0"/>
              <a:t> собор Святого </a:t>
            </a:r>
            <a:r>
              <a:rPr lang="ru-RU" baseline="0" dirty="0" err="1" smtClean="0"/>
              <a:t>Джайлза</a:t>
            </a:r>
            <a:r>
              <a:rPr lang="ru-RU" baseline="0" dirty="0" smtClean="0"/>
              <a:t> – главная церковь Шотландии.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Эдинбургский</a:t>
            </a:r>
            <a:r>
              <a:rPr lang="ru-RU" dirty="0" smtClean="0"/>
              <a:t> замок, расположенный на Замковой скале,</a:t>
            </a:r>
            <a:r>
              <a:rPr lang="ru-RU" baseline="0" dirty="0" smtClean="0"/>
              <a:t> до 1603 года был Королевской резиденцией, потом – военной базой. Одна из крупнейших пушек мира </a:t>
            </a:r>
            <a:r>
              <a:rPr lang="en-US" baseline="0" dirty="0" smtClean="0"/>
              <a:t>Mons Meg </a:t>
            </a:r>
            <a:r>
              <a:rPr lang="ru-RU" baseline="0" dirty="0" smtClean="0"/>
              <a:t>стреляла каменными ядрами (150 кг) на расстояние 3,2 км. Старейшее каменное здание города – часовня Святой Маргариты (1137 г.).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Стерлинг расположен между </a:t>
            </a:r>
            <a:r>
              <a:rPr lang="en-US" dirty="0" smtClean="0"/>
              <a:t>Highlands </a:t>
            </a:r>
            <a:r>
              <a:rPr lang="ru-RU" dirty="0" smtClean="0"/>
              <a:t>и</a:t>
            </a:r>
            <a:r>
              <a:rPr lang="en-US" dirty="0" smtClean="0"/>
              <a:t> Lowlands </a:t>
            </a:r>
            <a:r>
              <a:rPr lang="ru-RU" dirty="0" smtClean="0"/>
              <a:t>возле реки </a:t>
            </a:r>
            <a:r>
              <a:rPr lang="en-US" dirty="0" smtClean="0"/>
              <a:t>Forth</a:t>
            </a:r>
            <a:r>
              <a:rPr lang="ru-RU" dirty="0" smtClean="0"/>
              <a:t>. Здесь</a:t>
            </a:r>
            <a:r>
              <a:rPr lang="ru-RU" baseline="0" dirty="0" smtClean="0"/>
              <a:t> шотландские короли </a:t>
            </a:r>
            <a:r>
              <a:rPr lang="en-US" baseline="0" dirty="0" smtClean="0"/>
              <a:t>William Wallace </a:t>
            </a:r>
            <a:r>
              <a:rPr lang="ru-RU" baseline="0" dirty="0" smtClean="0"/>
              <a:t>и </a:t>
            </a:r>
            <a:r>
              <a:rPr lang="en-US" baseline="0" dirty="0" smtClean="0"/>
              <a:t>Robert the Bruce </a:t>
            </a:r>
            <a:r>
              <a:rPr lang="ru-RU" baseline="0" dirty="0" smtClean="0"/>
              <a:t>сражались за независимость Шотландии от Англии.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замке Стерлинга короновалась шотландская королева Мария. В </a:t>
            </a:r>
            <a:r>
              <a:rPr lang="ru-RU" dirty="0" err="1" smtClean="0"/>
              <a:t>Холирудской</a:t>
            </a:r>
            <a:r>
              <a:rPr lang="ru-RU" dirty="0" smtClean="0"/>
              <a:t> церкви 29.07.1567 г. на шотландский трон взошел Яков \/</a:t>
            </a:r>
            <a:r>
              <a:rPr lang="en-US" dirty="0" smtClean="0"/>
              <a:t>|</a:t>
            </a:r>
            <a:r>
              <a:rPr lang="ru-RU" dirty="0" smtClean="0"/>
              <a:t>,</a:t>
            </a:r>
            <a:r>
              <a:rPr lang="ru-RU" baseline="0" dirty="0" smtClean="0"/>
              <a:t> </a:t>
            </a:r>
            <a:r>
              <a:rPr lang="ru-RU" dirty="0" smtClean="0"/>
              <a:t>сын Марии Стюарт,</a:t>
            </a:r>
            <a:r>
              <a:rPr lang="ru-RU" baseline="0" dirty="0" smtClean="0"/>
              <a:t> король как Англии, так и Шотландии.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Инвернесс</a:t>
            </a:r>
            <a:r>
              <a:rPr lang="ru-RU" dirty="0" smtClean="0"/>
              <a:t> – единственный город в устье р. </a:t>
            </a:r>
            <a:r>
              <a:rPr lang="ru-RU" dirty="0" err="1" smtClean="0"/>
              <a:t>Несс</a:t>
            </a:r>
            <a:r>
              <a:rPr lang="ru-RU" dirty="0" smtClean="0"/>
              <a:t>,</a:t>
            </a:r>
            <a:r>
              <a:rPr lang="ru-RU" baseline="0" dirty="0" smtClean="0"/>
              <a:t> столица горной Шотландии. Первый замок </a:t>
            </a:r>
            <a:r>
              <a:rPr lang="ru-RU" baseline="0" dirty="0" err="1" smtClean="0"/>
              <a:t>Инвернесс</a:t>
            </a:r>
            <a:r>
              <a:rPr lang="ru-RU" baseline="0" dirty="0" smtClean="0"/>
              <a:t> (1057) Шекспир описал в </a:t>
            </a:r>
            <a:r>
              <a:rPr lang="en-US" baseline="0" dirty="0" smtClean="0"/>
              <a:t>“</a:t>
            </a:r>
            <a:r>
              <a:rPr lang="ru-RU" baseline="0" dirty="0" smtClean="0"/>
              <a:t>Макбет</a:t>
            </a:r>
            <a:r>
              <a:rPr lang="en-US" baseline="0" dirty="0" smtClean="0"/>
              <a:t>”</a:t>
            </a:r>
            <a:r>
              <a:rPr lang="ru-RU" baseline="0" dirty="0" smtClean="0"/>
              <a:t> как резиденцию короля Макбет.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Замок </a:t>
            </a:r>
            <a:r>
              <a:rPr lang="ru-RU" dirty="0" err="1" smtClean="0"/>
              <a:t>Уркухарт</a:t>
            </a:r>
            <a:r>
              <a:rPr lang="ru-RU" dirty="0" smtClean="0"/>
              <a:t> на берегу</a:t>
            </a:r>
            <a:r>
              <a:rPr lang="ru-RU" baseline="0" dirty="0" smtClean="0"/>
              <a:t> о.Лох-Несс (знаменитое чудовище </a:t>
            </a:r>
            <a:r>
              <a:rPr lang="ru-RU" baseline="0" dirty="0" err="1" smtClean="0"/>
              <a:t>Несси</a:t>
            </a:r>
            <a:r>
              <a:rPr lang="ru-RU" baseline="0" dirty="0" smtClean="0"/>
              <a:t>) переходил от англичан к шотландцам с начала 1200 г. Был взорван горсткой солдат гарнизона после длительной осады, чтобы не достался якобитам.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Абердин – главный морской и рыболовецкий порт Шотландии, </a:t>
            </a:r>
            <a:r>
              <a:rPr lang="en-US" dirty="0" smtClean="0"/>
              <a:t>“</a:t>
            </a:r>
            <a:r>
              <a:rPr lang="ru-RU" dirty="0" smtClean="0"/>
              <a:t>нефтяная столица Европы</a:t>
            </a:r>
            <a:r>
              <a:rPr lang="en-US" dirty="0" smtClean="0"/>
              <a:t>”</a:t>
            </a:r>
            <a:r>
              <a:rPr lang="ru-RU" dirty="0" smtClean="0"/>
              <a:t>. В 12-14 веках Абердин был резиденцией шотландских королей. Байрон провел первые 10 лет своей жизни в Абердине.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замке </a:t>
            </a:r>
            <a:r>
              <a:rPr lang="ru-RU" dirty="0" err="1" smtClean="0"/>
              <a:t>Даннотар</a:t>
            </a:r>
            <a:r>
              <a:rPr lang="ru-RU" dirty="0" smtClean="0"/>
              <a:t> на побережье Абердина были спрятаны от армии Оливера Кромвеля национальные сокровища Шотландии, королевские регалии: корона, скипетр и меч. Сейчас они хранятся в замке Эдинбург.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BB97-B5CC-448B-9148-18E380BEC89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94A01F-B757-4147-A778-EE657E8943D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BE204C-080B-48D7-B1C0-B56BBE7B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/>
              <a:t>Hello, Scotland!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Презентация выполнена Синицыной Т. В., педагогом дополнительного образования по английскому языку ГБДОУ №34 </a:t>
            </a:r>
            <a:r>
              <a:rPr lang="ru-RU" dirty="0"/>
              <a:t>К</a:t>
            </a:r>
            <a:r>
              <a:rPr lang="ru-RU" dirty="0" smtClean="0"/>
              <a:t>расногвардейского района г. Санкт-Петербурга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ABERDEEN</a:t>
            </a:r>
            <a:endParaRPr lang="ru-RU" sz="5400" dirty="0"/>
          </a:p>
        </p:txBody>
      </p:sp>
      <p:pic>
        <p:nvPicPr>
          <p:cNvPr id="4" name="Содержимое 3" descr="IMG_020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1124744"/>
            <a:ext cx="4644008" cy="2764904"/>
          </a:xfrm>
        </p:spPr>
      </p:pic>
      <p:pic>
        <p:nvPicPr>
          <p:cNvPr id="5" name="Рисунок 4" descr="IMG_02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1124744"/>
            <a:ext cx="4572000" cy="2808312"/>
          </a:xfrm>
          <a:prstGeom prst="rect">
            <a:avLst/>
          </a:prstGeom>
        </p:spPr>
      </p:pic>
      <p:pic>
        <p:nvPicPr>
          <p:cNvPr id="6" name="Рисунок 5" descr="IMG_028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699030"/>
            <a:ext cx="4644008" cy="3158970"/>
          </a:xfrm>
          <a:prstGeom prst="rect">
            <a:avLst/>
          </a:prstGeom>
        </p:spPr>
      </p:pic>
      <p:pic>
        <p:nvPicPr>
          <p:cNvPr id="7" name="Рисунок 6" descr="IMG_028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4008" y="3933056"/>
            <a:ext cx="4499991" cy="29249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Dunnottar</a:t>
            </a:r>
            <a:r>
              <a:rPr lang="en-US" sz="5400" dirty="0" smtClean="0"/>
              <a:t> Castle</a:t>
            </a:r>
            <a:endParaRPr lang="ru-RU" sz="5400" dirty="0"/>
          </a:p>
        </p:txBody>
      </p:sp>
      <p:pic>
        <p:nvPicPr>
          <p:cNvPr id="4" name="Содержимое 3" descr="IMG_022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1124744"/>
            <a:ext cx="4838665" cy="3628999"/>
          </a:xfrm>
        </p:spPr>
      </p:pic>
      <p:pic>
        <p:nvPicPr>
          <p:cNvPr id="5" name="Рисунок 4" descr="IMG_027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4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4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11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139952" y="4153227"/>
            <a:ext cx="3096344" cy="27047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EDINBURGH</a:t>
            </a:r>
            <a:endParaRPr lang="ru-RU" sz="5400" dirty="0"/>
          </a:p>
        </p:txBody>
      </p:sp>
      <p:pic>
        <p:nvPicPr>
          <p:cNvPr id="4" name="Содержимое 3" descr="IMG_0145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0" y="1700808"/>
            <a:ext cx="3308185" cy="2481139"/>
          </a:xfrm>
        </p:spPr>
      </p:pic>
      <p:pic>
        <p:nvPicPr>
          <p:cNvPr id="5" name="Рисунок 4" descr="DSCF328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15616" y="3284984"/>
            <a:ext cx="3323862" cy="2492896"/>
          </a:xfrm>
          <a:prstGeom prst="rect">
            <a:avLst/>
          </a:prstGeom>
        </p:spPr>
      </p:pic>
      <p:pic>
        <p:nvPicPr>
          <p:cNvPr id="7" name="Рисунок 6" descr="IMG_004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463480" y="1700808"/>
            <a:ext cx="4680520" cy="24998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0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374994"/>
            <a:ext cx="4644008" cy="34830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Edinburgh Castle</a:t>
            </a:r>
            <a:endParaRPr lang="ru-RU" dirty="0"/>
          </a:p>
        </p:txBody>
      </p:sp>
      <p:pic>
        <p:nvPicPr>
          <p:cNvPr id="4" name="Содержимое 3" descr="IMG_0044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0" y="1124744"/>
            <a:ext cx="5473257" cy="2808312"/>
          </a:xfrm>
        </p:spPr>
      </p:pic>
      <p:pic>
        <p:nvPicPr>
          <p:cNvPr id="6" name="Рисунок 5" descr="IMG_008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64088" y="1268760"/>
            <a:ext cx="3779912" cy="2700300"/>
          </a:xfrm>
          <a:prstGeom prst="rect">
            <a:avLst/>
          </a:prstGeom>
        </p:spPr>
      </p:pic>
      <p:pic>
        <p:nvPicPr>
          <p:cNvPr id="7" name="Рисунок 6" descr="IMG_010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644009" y="3861048"/>
            <a:ext cx="4499992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F31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1124744"/>
            <a:ext cx="2880320" cy="28889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STIRLING</a:t>
            </a:r>
            <a:endParaRPr lang="ru-RU" sz="6000" dirty="0"/>
          </a:p>
        </p:txBody>
      </p:sp>
      <p:pic>
        <p:nvPicPr>
          <p:cNvPr id="4" name="Содержимое 3" descr="DSCF3234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0" y="1124744"/>
            <a:ext cx="4067944" cy="2625155"/>
          </a:xfrm>
        </p:spPr>
      </p:pic>
      <p:pic>
        <p:nvPicPr>
          <p:cNvPr id="5" name="Рисунок 4" descr="DSCF313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763570"/>
            <a:ext cx="4788024" cy="3094430"/>
          </a:xfrm>
          <a:prstGeom prst="rect">
            <a:avLst/>
          </a:prstGeom>
        </p:spPr>
      </p:pic>
      <p:pic>
        <p:nvPicPr>
          <p:cNvPr id="8" name="Рисунок 7" descr="DSCF321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788024" y="4005064"/>
            <a:ext cx="4355976" cy="2852936"/>
          </a:xfrm>
          <a:prstGeom prst="rect">
            <a:avLst/>
          </a:prstGeom>
        </p:spPr>
      </p:pic>
      <p:pic>
        <p:nvPicPr>
          <p:cNvPr id="9" name="Рисунок 8" descr="DSCF312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876256" y="1052736"/>
            <a:ext cx="2267744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Stirling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astle</a:t>
            </a:r>
            <a:endParaRPr lang="ru-RU" dirty="0"/>
          </a:p>
        </p:txBody>
      </p:sp>
      <p:pic>
        <p:nvPicPr>
          <p:cNvPr id="4" name="Содержимое 3" descr="DSCF320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716017" y="1124744"/>
            <a:ext cx="4427984" cy="3168352"/>
          </a:xfrm>
        </p:spPr>
      </p:pic>
      <p:pic>
        <p:nvPicPr>
          <p:cNvPr id="5" name="Рисунок 4" descr="DSCF31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1124744"/>
            <a:ext cx="4716016" cy="3212976"/>
          </a:xfrm>
          <a:prstGeom prst="rect">
            <a:avLst/>
          </a:prstGeom>
        </p:spPr>
      </p:pic>
      <p:pic>
        <p:nvPicPr>
          <p:cNvPr id="6" name="Рисунок 5" descr="DSCF314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4293096"/>
            <a:ext cx="3491880" cy="2564904"/>
          </a:xfrm>
          <a:prstGeom prst="rect">
            <a:avLst/>
          </a:prstGeom>
        </p:spPr>
      </p:pic>
      <p:pic>
        <p:nvPicPr>
          <p:cNvPr id="7" name="Рисунок 6" descr="DSCF318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24128" y="4293096"/>
            <a:ext cx="3419872" cy="2564904"/>
          </a:xfrm>
          <a:prstGeom prst="rect">
            <a:avLst/>
          </a:prstGeom>
        </p:spPr>
      </p:pic>
      <p:pic>
        <p:nvPicPr>
          <p:cNvPr id="8" name="Рисунок 7" descr="DSCF313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03848" y="4293096"/>
            <a:ext cx="2723796" cy="25649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F309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975648" y="1052736"/>
            <a:ext cx="3168352" cy="31589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INVERNESS</a:t>
            </a:r>
            <a:endParaRPr lang="ru-RU" sz="5400" dirty="0"/>
          </a:p>
        </p:txBody>
      </p:sp>
      <p:pic>
        <p:nvPicPr>
          <p:cNvPr id="4" name="Содержимое 3" descr="DSCF3086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0" y="1124744"/>
            <a:ext cx="3980260" cy="3024336"/>
          </a:xfrm>
        </p:spPr>
      </p:pic>
      <p:pic>
        <p:nvPicPr>
          <p:cNvPr id="5" name="Рисунок 4" descr="DSCF309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843808" y="4149080"/>
            <a:ext cx="4187957" cy="27089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Urquhart </a:t>
            </a:r>
            <a:r>
              <a:rPr lang="en-US" sz="5400" dirty="0"/>
              <a:t>C</a:t>
            </a:r>
            <a:r>
              <a:rPr lang="en-US" sz="5400" dirty="0" smtClean="0"/>
              <a:t>astle</a:t>
            </a:r>
            <a:endParaRPr lang="ru-RU" sz="5400" dirty="0"/>
          </a:p>
        </p:txBody>
      </p:sp>
      <p:pic>
        <p:nvPicPr>
          <p:cNvPr id="4" name="Содержимое 3" descr="DSCF305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1412776"/>
            <a:ext cx="4355976" cy="2736304"/>
          </a:xfrm>
        </p:spPr>
      </p:pic>
      <p:pic>
        <p:nvPicPr>
          <p:cNvPr id="5" name="Рисунок 4" descr="DSCF306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55976" y="1412776"/>
            <a:ext cx="4788024" cy="2780928"/>
          </a:xfrm>
          <a:prstGeom prst="rect">
            <a:avLst/>
          </a:prstGeom>
        </p:spPr>
      </p:pic>
      <p:pic>
        <p:nvPicPr>
          <p:cNvPr id="6" name="Рисунок 5" descr="DSCF308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95736" y="4149080"/>
            <a:ext cx="4680520" cy="2708920"/>
          </a:xfrm>
          <a:prstGeom prst="rect">
            <a:avLst/>
          </a:prstGeo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314</TotalTime>
  <Words>323</Words>
  <Application>Microsoft Office PowerPoint</Application>
  <PresentationFormat>Экран (4:3)</PresentationFormat>
  <Paragraphs>26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Изящная</vt:lpstr>
      <vt:lpstr>Hello, Scotland!</vt:lpstr>
      <vt:lpstr>Слайд 2</vt:lpstr>
      <vt:lpstr>Слайд 3</vt:lpstr>
      <vt:lpstr>EDINBURGH</vt:lpstr>
      <vt:lpstr>Edinburgh Castle</vt:lpstr>
      <vt:lpstr>STIRLING</vt:lpstr>
      <vt:lpstr>Stirling Castle</vt:lpstr>
      <vt:lpstr>INVERNESS</vt:lpstr>
      <vt:lpstr>Urquhart Castle</vt:lpstr>
      <vt:lpstr>ABERDEEN</vt:lpstr>
      <vt:lpstr>Dunnottar Castle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Hello, Scotland!</dc:title>
  <dc:creator>Admin</dc:creator>
  <cp:lastModifiedBy>Admin</cp:lastModifiedBy>
  <cp:revision>31</cp:revision>
  <dcterms:created xsi:type="dcterms:W3CDTF">2015-04-29T13:32:43Z</dcterms:created>
  <dcterms:modified xsi:type="dcterms:W3CDTF">2015-04-29T19:18:27Z</dcterms:modified>
</cp:coreProperties>
</file>