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1F38C1-9CEC-4DD6-8879-3AEA6FDFD71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E15154-BA57-4455-BBF4-B13B2927952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9C%D0%98" TargetMode="External"/><Relationship Id="rId2" Type="http://schemas.openxmlformats.org/officeDocument/2006/relationships/hyperlink" Target="https://ru.wikipedia.org/wiki/%D0%9F%D0%BE%D0%BB%D0%B8%D1%82%D0%BE%D0%BB%D0%BE%D0%B3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E%D1%80%D0%B3%D0%B0%D0%BD%D0%B8%D0%B7%D0%B0%D1%86%D0%B8%D1%8F_%D0%9E%D0%B1%D1%8A%D0%B5%D0%B4%D0%B8%D0%BD%D1%91%D0%BD%D0%BD%D1%8B%D1%85_%D0%9D%D0%B0%D1%86%D0%B8%D0%B9" TargetMode="External"/><Relationship Id="rId4" Type="http://schemas.openxmlformats.org/officeDocument/2006/relationships/hyperlink" Target="https://ru.wikipedia.org/wiki/%D0%9C%D0%B8%D1%80_(%D0%97%D0%B5%D0%BC%D0%BB%D1%8F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ru.wikipedia.org/wiki/%D0%9C%D0%B5%D0%B6%D0%B4%D1%83%D0%BD%D0%B0%D1%80%D0%BE%D0%B4%D0%BD%D0%B0%D1%8F_%D0%BE%D1%80%D0%B3%D0%B0%D0%BD%D0%B8%D0%B7%D0%B0%D1%86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6%D0%B5%D0%BD%D0%B5%D0%B2%D0%B0" TargetMode="External"/><Relationship Id="rId13" Type="http://schemas.openxmlformats.org/officeDocument/2006/relationships/hyperlink" Target="https://ru.wikipedia.org/wiki/%D0%9A%D0%B8%D1%82%D0%B0%D0%B9%D1%81%D0%BA%D0%B8%D0%B9_%D1%8F%D0%B7%D1%8B%D0%BA" TargetMode="External"/><Relationship Id="rId18" Type="http://schemas.openxmlformats.org/officeDocument/2006/relationships/hyperlink" Target="https://commons.wikimedia.org/wiki/File:Flag_of_Austria.svg?uselang=ru" TargetMode="External"/><Relationship Id="rId3" Type="http://schemas.openxmlformats.org/officeDocument/2006/relationships/image" Target="../media/image7.png"/><Relationship Id="rId21" Type="http://schemas.openxmlformats.org/officeDocument/2006/relationships/image" Target="../media/image11.png"/><Relationship Id="rId7" Type="http://schemas.openxmlformats.org/officeDocument/2006/relationships/hyperlink" Target="https://ru.wikipedia.org/wiki/%D0%92%D0%B5%D0%BD%D0%B0" TargetMode="External"/><Relationship Id="rId12" Type="http://schemas.openxmlformats.org/officeDocument/2006/relationships/hyperlink" Target="https://ru.wikipedia.org/wiki/%D0%A0%D1%83%D1%81%D1%81%D0%BA%D0%B8%D0%B9_%D1%8F%D0%B7%D1%8B%D0%BA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s://commons.wikimedia.org/wiki/File:Flag_of_the_United_Nations.svg?uselang=ru" TargetMode="External"/><Relationship Id="rId16" Type="http://schemas.openxmlformats.org/officeDocument/2006/relationships/hyperlink" Target="https://commons.wikimedia.org/wiki/File:Flag_of_the_United_States.svg?uselang=ru" TargetMode="External"/><Relationship Id="rId20" Type="http://schemas.openxmlformats.org/officeDocument/2006/relationships/hyperlink" Target="https://commons.wikimedia.org/wiki/File:Flag_of_Switzerland.svg?uselang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1%8C%D1%8E-%D0%99%D0%BE%D1%80%D0%BA" TargetMode="External"/><Relationship Id="rId11" Type="http://schemas.openxmlformats.org/officeDocument/2006/relationships/hyperlink" Target="https://ru.wikipedia.org/wiki/%D0%A4%D1%80%D0%B0%D0%BD%D1%86%D1%83%D0%B7%D1%81%D0%BA%D0%B8%D0%B9_%D1%8F%D0%B7%D1%8B%D0%BA" TargetMode="External"/><Relationship Id="rId5" Type="http://schemas.openxmlformats.org/officeDocument/2006/relationships/image" Target="../media/image8.png"/><Relationship Id="rId15" Type="http://schemas.openxmlformats.org/officeDocument/2006/relationships/hyperlink" Target="https://ru.wikipedia.org/wiki/%D0%98%D1%81%D0%BF%D0%B0%D0%BD%D1%81%D0%BA%D0%B8%D0%B9_%D1%8F%D0%B7%D1%8B%D0%BA" TargetMode="External"/><Relationship Id="rId23" Type="http://schemas.openxmlformats.org/officeDocument/2006/relationships/image" Target="../media/image12.png"/><Relationship Id="rId10" Type="http://schemas.openxmlformats.org/officeDocument/2006/relationships/hyperlink" Target="https://ru.wikipedia.org/wiki/%D0%90%D0%BD%D0%B3%D0%BB%D0%B8%D0%B9%D1%81%D0%BA%D0%B8%D0%B9_%D1%8F%D0%B7%D1%8B%D0%BA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commons.wikimedia.org/wiki/File:United_Nations_Members.svg?uselang=ru" TargetMode="External"/><Relationship Id="rId9" Type="http://schemas.openxmlformats.org/officeDocument/2006/relationships/hyperlink" Target="https://ru.wikipedia.org/wiki/%D0%9D%D0%B0%D0%B9%D1%80%D0%BE%D0%B1%D0%B8" TargetMode="External"/><Relationship Id="rId14" Type="http://schemas.openxmlformats.org/officeDocument/2006/relationships/hyperlink" Target="https://ru.wikipedia.org/wiki/%D0%90%D1%80%D0%B0%D0%B1%D1%81%D0%BA%D0%B8%D0%B9_%D1%8F%D0%B7%D1%8B%D0%BA" TargetMode="External"/><Relationship Id="rId22" Type="http://schemas.openxmlformats.org/officeDocument/2006/relationships/hyperlink" Target="https://commons.wikimedia.org/wiki/File:Flag_of_Kenya.svg?uselang=r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3352942"/>
          </a:xfrm>
        </p:spPr>
        <p:txBody>
          <a:bodyPr/>
          <a:lstStyle/>
          <a:p>
            <a:r>
              <a:rPr lang="ru-RU" dirty="0" smtClean="0"/>
              <a:t>МИРОВОЕ СООБЩЕСТВО ГОСУДАРСТВ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8890">
            <a:off x="827584" y="332656"/>
            <a:ext cx="1971675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8562">
            <a:off x="5292079" y="4143994"/>
            <a:ext cx="3142634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4975">
            <a:off x="964484" y="4177816"/>
            <a:ext cx="2719893" cy="212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мировое сообщество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Мирово́е</a:t>
            </a:r>
            <a:r>
              <a:rPr lang="ru-RU" b="1" dirty="0" smtClean="0"/>
              <a:t>  </a:t>
            </a:r>
            <a:r>
              <a:rPr lang="ru-RU" b="1" dirty="0" err="1" smtClean="0"/>
              <a:t>соо́бщество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b="1" dirty="0" err="1"/>
              <a:t>междунаро́дное</a:t>
            </a:r>
            <a:r>
              <a:rPr lang="ru-RU" b="1" dirty="0"/>
              <a:t> </a:t>
            </a:r>
            <a:r>
              <a:rPr lang="ru-RU" b="1" dirty="0" err="1"/>
              <a:t>соо́бщество</a:t>
            </a:r>
            <a:r>
              <a:rPr lang="ru-RU" dirty="0"/>
              <a:t>) — политический термин, часто употребляемый в работах по </a:t>
            </a:r>
            <a:r>
              <a:rPr lang="ru-RU" u="sng" dirty="0">
                <a:hlinkClick r:id="rId2" tooltip="Политология"/>
              </a:rPr>
              <a:t>политологии</a:t>
            </a:r>
            <a:r>
              <a:rPr lang="ru-RU" dirty="0"/>
              <a:t>, выступлениях государственных деятелей и в </a:t>
            </a:r>
            <a:r>
              <a:rPr lang="ru-RU" u="sng" dirty="0">
                <a:hlinkClick r:id="rId3" tooltip="СМИ"/>
              </a:rPr>
              <a:t>СМИ</a:t>
            </a:r>
            <a:r>
              <a:rPr lang="ru-RU" dirty="0"/>
              <a:t> для обозначения взаимосвязанной системы государств </a:t>
            </a:r>
            <a:r>
              <a:rPr lang="ru-RU" u="sng" dirty="0">
                <a:hlinkClick r:id="rId4" tooltip="Мир (Земля)"/>
              </a:rPr>
              <a:t>мира</a:t>
            </a:r>
            <a:r>
              <a:rPr lang="ru-RU" dirty="0"/>
              <a:t>. В зависимости от контекста, может указывать на различные группы стран, объединяемые по различным экономическим, политическим и идеологическим характеристикам. Иногда означает существующие международные организации, в первую очередь — </a:t>
            </a:r>
            <a:r>
              <a:rPr lang="ru-RU" u="sng" dirty="0">
                <a:hlinkClick r:id="rId5" tooltip="Организация Объединённых Наций"/>
              </a:rPr>
              <a:t>ООН</a:t>
            </a:r>
            <a:r>
              <a:rPr lang="ru-RU" dirty="0"/>
              <a:t>, как организацию, объединяющую практически все страны земного шара.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8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Объединенных Наций ( ООН)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Организа́ция</a:t>
            </a:r>
            <a:r>
              <a:rPr lang="ru-RU" b="1" dirty="0"/>
              <a:t> Объединённых </a:t>
            </a:r>
            <a:r>
              <a:rPr lang="ru-RU" b="1" dirty="0" err="1"/>
              <a:t>На́ций</a:t>
            </a:r>
            <a:r>
              <a:rPr lang="ru-RU" dirty="0"/>
              <a:t>, </a:t>
            </a:r>
            <a:r>
              <a:rPr lang="ru-RU" b="1" dirty="0"/>
              <a:t>ОО́Н</a:t>
            </a:r>
            <a:r>
              <a:rPr lang="ru-RU" dirty="0"/>
              <a:t> — </a:t>
            </a:r>
            <a:r>
              <a:rPr lang="ru-RU" u="sng" dirty="0">
                <a:hlinkClick r:id="rId2" tooltip="Международная организация"/>
              </a:rPr>
              <a:t>международная организация</a:t>
            </a:r>
            <a:r>
              <a:rPr lang="ru-RU" dirty="0"/>
              <a:t>, созданная для поддержания и укрепления международного мира и безопасности, развития сотрудничества между государствами.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3843046"/>
            <a:ext cx="3480387" cy="2610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648" y="3863433"/>
            <a:ext cx="4112800" cy="258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2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 descr="Flag of the United Nations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85750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15616" y="2492896"/>
            <a:ext cx="122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Флаг ООН</a:t>
            </a:r>
            <a:endParaRPr lang="ru-RU" dirty="0"/>
          </a:p>
        </p:txBody>
      </p:sp>
      <p:pic>
        <p:nvPicPr>
          <p:cNvPr id="16" name="Рисунок 15" descr="United Nations Members.sv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620688"/>
            <a:ext cx="3984059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868144" y="2677562"/>
            <a:ext cx="275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Государства- члены ООН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11732"/>
              </p:ext>
            </p:extLst>
          </p:nvPr>
        </p:nvGraphicFramePr>
        <p:xfrm>
          <a:off x="1728796" y="3284984"/>
          <a:ext cx="5651516" cy="3240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5758"/>
                <a:gridCol w="2825758"/>
              </a:tblGrid>
              <a:tr h="40941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Членство: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</a:rPr>
                        <a:t>193 государства-члена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</a:tr>
              <a:tr h="147746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Штаб-квартира: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</a:rPr>
                        <a:t>  </a:t>
                      </a:r>
                      <a:r>
                        <a:rPr lang="ru-RU" sz="1050">
                          <a:effectLst/>
                          <a:hlinkClick r:id="rId6" tooltip="Нью-Йорк"/>
                        </a:rPr>
                        <a:t>Нью-Йорк</a:t>
                      </a:r>
                      <a:r>
                        <a:rPr lang="ru-RU" sz="1050">
                          <a:effectLst/>
                        </a:rPr>
                        <a:t/>
                      </a:r>
                      <a:br>
                        <a:rPr lang="ru-RU" sz="1050">
                          <a:effectLst/>
                        </a:rPr>
                      </a:br>
                      <a:r>
                        <a:rPr lang="ru-RU" sz="1050">
                          <a:effectLst/>
                        </a:rPr>
                        <a:t>Дополнительные офисы:</a:t>
                      </a:r>
                      <a:br>
                        <a:rPr lang="ru-RU" sz="1050">
                          <a:effectLst/>
                        </a:rPr>
                      </a:br>
                      <a:r>
                        <a:rPr lang="ru-RU" sz="1050">
                          <a:effectLst/>
                        </a:rPr>
                        <a:t>  </a:t>
                      </a:r>
                      <a:r>
                        <a:rPr lang="ru-RU" sz="1050">
                          <a:effectLst/>
                          <a:hlinkClick r:id="rId7" tooltip="Вена"/>
                        </a:rPr>
                        <a:t>Вена</a:t>
                      </a:r>
                      <a:r>
                        <a:rPr lang="ru-RU" sz="1050">
                          <a:effectLst/>
                        </a:rPr>
                        <a:t/>
                      </a:r>
                      <a:br>
                        <a:rPr lang="ru-RU" sz="1050">
                          <a:effectLst/>
                        </a:rPr>
                      </a:br>
                      <a:r>
                        <a:rPr lang="ru-RU" sz="1050">
                          <a:effectLst/>
                        </a:rPr>
                        <a:t>  </a:t>
                      </a:r>
                      <a:r>
                        <a:rPr lang="ru-RU" sz="1050">
                          <a:effectLst/>
                          <a:hlinkClick r:id="rId8" tooltip="Женева"/>
                        </a:rPr>
                        <a:t>Женева</a:t>
                      </a:r>
                      <a:r>
                        <a:rPr lang="ru-RU" sz="1050">
                          <a:effectLst/>
                        </a:rPr>
                        <a:t/>
                      </a:r>
                      <a:br>
                        <a:rPr lang="ru-RU" sz="1050">
                          <a:effectLst/>
                        </a:rPr>
                      </a:br>
                      <a:r>
                        <a:rPr lang="ru-RU" sz="1050">
                          <a:effectLst/>
                        </a:rPr>
                        <a:t>  </a:t>
                      </a:r>
                      <a:r>
                        <a:rPr lang="ru-RU" sz="1050">
                          <a:effectLst/>
                          <a:hlinkClick r:id="rId9" tooltip="Найроби"/>
                        </a:rPr>
                        <a:t>Найроби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</a:tr>
              <a:tr h="47964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Тип организации: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</a:rPr>
                        <a:t>международная организация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</a:tr>
              <a:tr h="87382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Официальные языки: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hlinkClick r:id="rId10" tooltip="Английский язык"/>
                        </a:rPr>
                        <a:t>английский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>
                          <a:effectLst/>
                          <a:hlinkClick r:id="rId11" tooltip="Французский язык"/>
                        </a:rPr>
                        <a:t>французский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>
                          <a:effectLst/>
                          <a:hlinkClick r:id="rId12" tooltip="Русский язык"/>
                        </a:rPr>
                        <a:t>русский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>
                          <a:effectLst/>
                          <a:hlinkClick r:id="rId13" tooltip="Китайский язык"/>
                        </a:rPr>
                        <a:t>китайский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>
                          <a:effectLst/>
                          <a:hlinkClick r:id="rId14" tooltip="Арабский язык"/>
                        </a:rPr>
                        <a:t>арабский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>
                          <a:effectLst/>
                          <a:hlinkClick r:id="rId15" tooltip="Испанский язык"/>
                        </a:rPr>
                        <a:t>испанский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/>
                </a:tc>
              </a:tr>
            </a:tbl>
          </a:graphicData>
        </a:graphic>
      </p:graphicFrame>
      <p:pic>
        <p:nvPicPr>
          <p:cNvPr id="1036" name="Рисунок 3" descr="Соединённые Штаты Америки">
            <a:hlinkClick r:id="rId16" tooltip="&quot;Соединённые Штаты Америки&quot;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52688"/>
            <a:ext cx="20955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Рисунок 4" descr="Австрия">
            <a:hlinkClick r:id="rId18" tooltip="&quot;Австрия&quot;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52688"/>
            <a:ext cx="2095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Рисунок 5" descr="Швейцария">
            <a:hlinkClick r:id="rId20" tooltip="&quot;Швейцария&quot;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52688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Рисунок 6" descr="Кения">
            <a:hlinkClick r:id="rId22" tooltip="&quot;Кения&quot;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52688"/>
            <a:ext cx="2095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7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Всеобщая декларация прав человека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  <p:extLst>
      <p:ext uri="{BB962C8B-B14F-4D97-AF65-F5344CB8AC3E}">
        <p14:creationId xmlns:p14="http://schemas.microsoft.com/office/powerpoint/2010/main" val="29813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476672"/>
            <a:ext cx="7560840" cy="5832053"/>
          </a:xfrm>
        </p:spPr>
      </p:pic>
    </p:spTree>
    <p:extLst>
      <p:ext uri="{BB962C8B-B14F-4D97-AF65-F5344CB8AC3E}">
        <p14:creationId xmlns:p14="http://schemas.microsoft.com/office/powerpoint/2010/main" val="5358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МИРОТВОРЦЫ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48" y="1600200"/>
            <a:ext cx="3055300" cy="20448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518" y="3860227"/>
            <a:ext cx="2509589" cy="2336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2373">
            <a:off x="951063" y="4263936"/>
            <a:ext cx="2130879" cy="16090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2951">
            <a:off x="6382032" y="4169193"/>
            <a:ext cx="1981200" cy="1718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314" y="1628800"/>
            <a:ext cx="333253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Что  такое ООН </a:t>
            </a:r>
            <a:r>
              <a:rPr lang="en-US" dirty="0" smtClean="0"/>
              <a:t>?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Зачем современному человечеству такая организация</a:t>
            </a:r>
            <a:r>
              <a:rPr lang="en-US" dirty="0" smtClean="0"/>
              <a:t>?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Что ты знаешь о «Всеобщей декларации прав человека»</a:t>
            </a:r>
            <a:r>
              <a:rPr lang="en-US" dirty="0" smtClean="0"/>
              <a:t>?</a:t>
            </a: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Кто такие миротворцы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87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МИРОВОЕ СООБЩЕСТВО ГОСУДАРСТВ</vt:lpstr>
      <vt:lpstr>Что такое мировое сообщество?</vt:lpstr>
      <vt:lpstr>Организация Объединенных Наций ( ООН)</vt:lpstr>
      <vt:lpstr>Презентация PowerPoint</vt:lpstr>
      <vt:lpstr>Всеобщая декларация прав человека</vt:lpstr>
      <vt:lpstr>Презентация PowerPoint</vt:lpstr>
      <vt:lpstr>МИРОТВОРЦЫ</vt:lpstr>
      <vt:lpstr>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МИРОВОЕ СООБЩЕСТВО ГОСУДАРСТВ</dc:title>
  <dc:creator>Школа</dc:creator>
  <cp:lastModifiedBy>Школа</cp:lastModifiedBy>
  <cp:revision>6</cp:revision>
  <dcterms:created xsi:type="dcterms:W3CDTF">2015-04-28T11:43:26Z</dcterms:created>
  <dcterms:modified xsi:type="dcterms:W3CDTF">2015-04-28T12:47:54Z</dcterms:modified>
</cp:coreProperties>
</file>