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340" r:id="rId2"/>
    <p:sldId id="335" r:id="rId3"/>
    <p:sldId id="334" r:id="rId4"/>
    <p:sldId id="336" r:id="rId5"/>
    <p:sldId id="337" r:id="rId6"/>
    <p:sldId id="328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9" r:id="rId15"/>
    <p:sldId id="282" r:id="rId16"/>
    <p:sldId id="281" r:id="rId17"/>
    <p:sldId id="280" r:id="rId18"/>
    <p:sldId id="329" r:id="rId19"/>
    <p:sldId id="284" r:id="rId20"/>
    <p:sldId id="258" r:id="rId21"/>
    <p:sldId id="260" r:id="rId22"/>
    <p:sldId id="263" r:id="rId23"/>
    <p:sldId id="264" r:id="rId24"/>
    <p:sldId id="265" r:id="rId25"/>
    <p:sldId id="262" r:id="rId26"/>
    <p:sldId id="266" r:id="rId27"/>
    <p:sldId id="289" r:id="rId28"/>
    <p:sldId id="267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5098C-2CE2-48F2-9F4D-9853F6DAC339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B69BE-B75D-43A0-BA4B-710BB70283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9732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33444-08B6-4BAD-902C-CFF6554E6213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E9918E-B05F-4957-B59F-9D8FA3DC2C17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AB47C8-63AC-49BB-B4C6-784D7D72E9B3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0FD0AD-11A8-4C95-BF56-21B0C6010C5B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1B0385-265E-48E4-9313-C4E9A7D5FDAE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7587D9-41FC-4C44-941C-CBDA12DCAEF4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9FE6DE-7A9E-4D36-8F39-9CBF92ED499A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576604-3C80-4135-90A8-FF0527466719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E85C53-B085-4066-AE2F-9B1C3B46A991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390AE-176B-4C71-B593-06FF2EEFA0A7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4D453-E703-4B02-B611-A4CE8A22043B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FBBC60-7629-4D3E-A4BB-18FD297229EF}" type="datetime1">
              <a:rPr lang="ru-RU" smtClean="0"/>
              <a:pPr/>
              <a:t>28.04.2015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B4E967-08C9-4520-9294-87C0391366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988840"/>
            <a:ext cx="68243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effectLst/>
              </a:rPr>
              <a:t>Наука и искусство – две </a:t>
            </a:r>
          </a:p>
          <a:p>
            <a:pPr algn="ctr"/>
            <a:r>
              <a:rPr lang="ru-RU" sz="3600" b="1" cap="none" spc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effectLst/>
              </a:rPr>
              <a:t>вещи несовместные </a:t>
            </a:r>
          </a:p>
          <a:p>
            <a:pPr algn="ctr"/>
            <a:r>
              <a:rPr lang="ru-RU" sz="3600" b="1" cap="none" spc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effectLst/>
              </a:rPr>
              <a:t>или…?</a:t>
            </a:r>
            <a:endParaRPr lang="ru-RU" sz="3600" b="1" cap="none" spc="0" dirty="0">
              <a:ln w="10541" cmpd="sng">
                <a:noFill/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332656"/>
            <a:ext cx="64807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«Средняя общеобразовательная школа№3»</a:t>
            </a:r>
          </a:p>
          <a:p>
            <a:pPr lvl="0" algn="ctr"/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44683" y="4005064"/>
            <a:ext cx="4464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Выполнила: Волкова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Полина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Класс: 7 «б»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Филатова О.Ф.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5924757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Балахна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2015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75656" y="888395"/>
            <a:ext cx="602632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normalizeH="0" baseline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Общая цель:</a:t>
            </a:r>
          </a:p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познание человеком </a:t>
            </a:r>
          </a:p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окружающего мира </a:t>
            </a:r>
          </a:p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</a:t>
            </a:r>
          </a:p>
          <a:p>
            <a:pPr marL="0" marR="0" lvl="0" indent="2190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своего места в нем.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Личность, познающая мир</a:t>
            </a:r>
            <a:endParaRPr lang="ru-RU" sz="3200" b="1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341632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живой пытливый ум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412776"/>
            <a:ext cx="242726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тонко и остро</a:t>
            </a:r>
          </a:p>
          <a:p>
            <a:r>
              <a:rPr lang="ru-RU" sz="2400" dirty="0" smtClean="0"/>
              <a:t> чувствующая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16832"/>
            <a:ext cx="2784737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увлеченность </a:t>
            </a:r>
          </a:p>
          <a:p>
            <a:r>
              <a:rPr lang="ru-RU" sz="2400" dirty="0" smtClean="0"/>
              <a:t>до одержимости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653136"/>
            <a:ext cx="6354625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жажда охватить собой всю вселенную</a:t>
            </a:r>
          </a:p>
          <a:p>
            <a:r>
              <a:rPr lang="ru-RU" sz="2400" dirty="0" smtClean="0"/>
              <a:t>постичь сокровенную тайну бытия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2780928"/>
            <a:ext cx="3456384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развитое воображение</a:t>
            </a:r>
          </a:p>
          <a:p>
            <a:pPr algn="ctr"/>
            <a:r>
              <a:rPr lang="ru-RU" sz="2400" dirty="0" smtClean="0"/>
              <a:t>богатая фантазия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7769" y="3284984"/>
            <a:ext cx="4568879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жадный поиск новых идей </a:t>
            </a:r>
          </a:p>
          <a:p>
            <a:pPr algn="ctr"/>
            <a:r>
              <a:rPr lang="ru-RU" sz="2400" dirty="0" smtClean="0"/>
              <a:t>и воплощений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5949280"/>
            <a:ext cx="3905236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dirty="0" smtClean="0"/>
              <a:t>жажда самовыражения</a:t>
            </a:r>
            <a:endParaRPr lang="ru-RU" sz="2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3347864" y="908720"/>
            <a:ext cx="50405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347864" y="947629"/>
            <a:ext cx="900100" cy="13847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4572000" y="980728"/>
            <a:ext cx="216024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644008" y="1052736"/>
            <a:ext cx="720080" cy="36724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652120" y="980728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148064" y="1052736"/>
            <a:ext cx="504056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3995936" y="980728"/>
            <a:ext cx="504056" cy="4896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Творческое начало-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вот что объединяет ученого и художника. 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380311" y="476672"/>
            <a:ext cx="72007" cy="936104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 descr="ThomasTelfor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 descr="C:\Users\ольга\Music\ThomasTelfor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548680"/>
            <a:ext cx="2205315" cy="2666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203848" y="476672"/>
            <a:ext cx="5220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Томас </a:t>
            </a:r>
            <a:r>
              <a:rPr lang="ru-RU" sz="2400" b="1" dirty="0" err="1" smtClean="0">
                <a:solidFill>
                  <a:srgbClr val="002060"/>
                </a:solidFill>
              </a:rPr>
              <a:t>Телфорд</a:t>
            </a:r>
            <a:r>
              <a:rPr lang="ru-RU" sz="2400" dirty="0" smtClean="0">
                <a:solidFill>
                  <a:srgbClr val="002060"/>
                </a:solidFill>
              </a:rPr>
              <a:t> (1757 —1834) — британский  инженер-строитель, архитектор, мастер каменных работ и поэт, известный в первую очередь своими проектами мостов, дорог, каналов и акведуков.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1749" name="Picture 5" descr="most-cherez-menay-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07904" y="3140968"/>
            <a:ext cx="4932040" cy="3275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810714" y="4365104"/>
            <a:ext cx="266771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Висячий мост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через </a:t>
            </a:r>
            <a:r>
              <a:rPr lang="ru-RU" sz="2400" b="1" dirty="0" err="1" smtClean="0">
                <a:solidFill>
                  <a:srgbClr val="002060"/>
                </a:solidFill>
              </a:rPr>
              <a:t>Менай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Уэльс.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4832" y="476672"/>
            <a:ext cx="5152372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Джузеппе </a:t>
            </a:r>
            <a:r>
              <a:rPr lang="ru-RU" sz="2800" b="1" dirty="0" err="1" smtClean="0">
                <a:solidFill>
                  <a:srgbClr val="002060"/>
                </a:solidFill>
              </a:rPr>
              <a:t>Тартини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(1692—1770)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— итальянский скрипач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и композитор.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6869" name="Picture 5" descr="Максим Федотов, Галина Петрова. Сонатный вечер - купить сбор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476672"/>
            <a:ext cx="3168352" cy="3168352"/>
          </a:xfrm>
          <a:prstGeom prst="rect">
            <a:avLst/>
          </a:prstGeom>
          <a:noFill/>
        </p:spPr>
      </p:pic>
      <p:pic>
        <p:nvPicPr>
          <p:cNvPr id="36871" name="Picture 7" descr="The Devil's Trill Sonata Faceboo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3356992"/>
            <a:ext cx="4384948" cy="295475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4653136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«Дьявольские трели»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Путешествие в космос - Фотоальбомы - Ученые и конструкторы - Николай Егорович Жуковски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548681"/>
            <a:ext cx="2300883" cy="29916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95536" y="548680"/>
            <a:ext cx="5544616" cy="35394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Николай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Егорович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Жуковский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(1847-1921) —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российский 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ученый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 в области механики,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основоположник современной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гидродинамики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 и аэродинамики </a:t>
            </a:r>
          </a:p>
        </p:txBody>
      </p:sp>
      <p:pic>
        <p:nvPicPr>
          <p:cNvPr id="38917" name="Picture 5" descr="Поностальгируем. - Страница 2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762911"/>
            <a:ext cx="3679676" cy="2507437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43608" y="105273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в науке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05273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в искусстве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404664"/>
            <a:ext cx="5760640" cy="64633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Через творчество</a:t>
            </a:r>
            <a:endParaRPr lang="ru-RU" sz="3600" b="1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16832"/>
            <a:ext cx="4248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открываются новые факты и законы, то, что существует, но что не было известно.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Изобретаются новые устройства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1916832"/>
            <a:ext cx="41044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открываются новые духовные, эстетические ценности и создаются, новые художественные образы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772816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«Я понимаю, что вас так удивляет, что я могу заниматься зараз и литературой, и математикой. Многие</a:t>
            </a:r>
            <a:r>
              <a:rPr lang="ru-RU" sz="2400" dirty="0" smtClean="0">
                <a:solidFill>
                  <a:srgbClr val="002060"/>
                </a:solidFill>
              </a:rPr>
              <a:t>, которым никогда не представлялось случая более узнать математику…</a:t>
            </a:r>
            <a:r>
              <a:rPr lang="ru-RU" sz="2400" b="1" dirty="0" smtClean="0">
                <a:solidFill>
                  <a:srgbClr val="002060"/>
                </a:solidFill>
              </a:rPr>
              <a:t>считают ее наукой сухой. В сущности же это наука, требующая наиболее фантазии, и … нельзя быть математиком, не будучи поэтом в душе. ..</a:t>
            </a:r>
            <a:r>
              <a:rPr lang="ru-RU" sz="2400" dirty="0" smtClean="0">
                <a:solidFill>
                  <a:srgbClr val="002060"/>
                </a:solidFill>
              </a:rPr>
              <a:t>Мне кажется, что поэт должен видеть то, чего не видят другие, видеть глубже других. И это же должен и математик.»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7890" name="Picture 2" descr="Великие ученые, Софья Васильевна Ковалевска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6632"/>
            <a:ext cx="1368023" cy="1772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195736" y="476672"/>
            <a:ext cx="663349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Софья Ковалевская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(1850-1891)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русский  математик и механик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87624" y="1988840"/>
            <a:ext cx="64402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художнику наука?</a:t>
            </a:r>
            <a:endParaRPr kumimoji="0" lang="ru-RU" sz="4400" b="1" i="0" u="none" strike="noStrike" normalizeH="0" baseline="0" dirty="0" smtClean="0">
              <a:ln w="10541" cmpd="sng">
                <a:noFill/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404664"/>
            <a:ext cx="64807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Леонардо да Винчи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"</a:t>
            </a:r>
            <a:r>
              <a:rPr lang="ru-RU" sz="2800" b="1" dirty="0" smtClean="0">
                <a:solidFill>
                  <a:srgbClr val="002060"/>
                </a:solidFill>
              </a:rPr>
              <a:t>Тех, кто воспылают </a:t>
            </a:r>
            <a:r>
              <a:rPr lang="ru-RU" sz="2800" dirty="0" smtClean="0">
                <a:solidFill>
                  <a:srgbClr val="002060"/>
                </a:solidFill>
              </a:rPr>
              <a:t>страстной</a:t>
            </a:r>
            <a:r>
              <a:rPr lang="ru-RU" sz="2800" b="1" dirty="0" smtClean="0">
                <a:solidFill>
                  <a:srgbClr val="002060"/>
                </a:solidFill>
              </a:rPr>
              <a:t> любовью к искусству, не изучив предварительно ...научной части оного, уместнее было бы сравнить с моряками, которые вышли в море на корабле без руля и без компаса</a:t>
            </a:r>
            <a:r>
              <a:rPr lang="ru-RU" sz="2800" dirty="0" smtClean="0">
                <a:solidFill>
                  <a:srgbClr val="002060"/>
                </a:solidFill>
              </a:rPr>
              <a:t>, а посему не могут и надеяться когда-нибудь прибыть в желаемый порт".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6021288"/>
            <a:ext cx="4387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"Трактат о живописи"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ольга\Documents\Leonardo_sel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2158338" cy="3384376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63284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Times New Roman"/>
                <a:ea typeface="Times New Roman"/>
              </a:rPr>
              <a:t>Объект </a:t>
            </a:r>
            <a:r>
              <a:rPr lang="ru-RU" sz="36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исследования</a:t>
            </a:r>
            <a:r>
              <a:rPr lang="ru-RU" sz="3600" b="1" i="1" dirty="0">
                <a:solidFill>
                  <a:prstClr val="black"/>
                </a:solidFill>
                <a:latin typeface="Times New Roman"/>
                <a:ea typeface="Times New Roman"/>
              </a:rPr>
              <a:t>: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наука и искусство. </a:t>
            </a:r>
            <a:endParaRPr lang="ru-RU" sz="32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endParaRPr lang="ru-RU" sz="32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3600" b="1" i="1" dirty="0">
                <a:solidFill>
                  <a:prstClr val="black"/>
                </a:solidFill>
                <a:latin typeface="Times New Roman"/>
                <a:ea typeface="Times New Roman"/>
              </a:rPr>
              <a:t>Предмет исследования: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взаимосвязи между наукой и искусством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.</a:t>
            </a:r>
          </a:p>
          <a:p>
            <a:pPr lvl="0"/>
            <a:endParaRPr lang="ru-RU" sz="3200" b="1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3600" b="1" i="1" dirty="0">
                <a:solidFill>
                  <a:prstClr val="black"/>
                </a:solidFill>
                <a:latin typeface="Times New Roman"/>
                <a:ea typeface="Times New Roman"/>
              </a:rPr>
              <a:t>Цель </a:t>
            </a:r>
            <a:r>
              <a:rPr lang="ru-RU" sz="3600" b="1" i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исследования</a:t>
            </a:r>
            <a:r>
              <a:rPr lang="ru-RU" sz="3600" b="1" i="1" dirty="0">
                <a:solidFill>
                  <a:prstClr val="black"/>
                </a:solidFill>
                <a:latin typeface="Times New Roman"/>
                <a:ea typeface="Times New Roman"/>
              </a:rPr>
              <a:t>: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установить взаимосвязи между такими видами 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  <a:t>человеческой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 деятельности как наука и искусство.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124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incipage.narod.ru/large_pics/kid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268760"/>
            <a:ext cx="367240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www.yog-sothoth.com/uploads/monthly_11_2012/post-2-1376756341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43201" y="1196752"/>
            <a:ext cx="3672528" cy="51125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260648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Анатомия. Строение скелета, форма и пропорции костей.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gazetadita.al/wp-content/uploads/2013/08/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2420888"/>
            <a:ext cx="3925582" cy="38884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44008" y="54868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Группы мышц и сухожилий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3875777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leonardodavinchi.ru/cms.ashx?req=Image&amp;imageid=a4e27df4-d8c6-4fed-9e4d-cf790b5c15e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14914">
            <a:off x="229560" y="3292017"/>
            <a:ext cx="3419872" cy="3506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www.fineart-china.com/upload1/file-admin/images/new12/LEONARDO%20da%20Vinci-5593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95669">
            <a:off x="5796136" y="188640"/>
            <a:ext cx="2960969" cy="3707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2" name="Picture 6" descr="http://www.stihi.ru/pics/2011/03/24/53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126727">
            <a:off x="462034" y="344932"/>
            <a:ext cx="2501135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4" name="Picture 8" descr="http://s019.radikal.ru/i634/1205/91/f506e277aa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236709">
            <a:off x="5652803" y="3213772"/>
            <a:ext cx="2736304" cy="3774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43808" y="620688"/>
            <a:ext cx="30963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Художнику необходимо знать, какие мышцы отвечают за выражение тех или иных эмоций.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6" name="Picture 12" descr="http://ricardopontes.com/wp-content/uploads/2013/02/07hands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20688"/>
            <a:ext cx="3528392" cy="518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www.artscroll.ru/samba/serspirit/Art_lessons/art0216/post-24860-11803044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4581128"/>
            <a:ext cx="1627925" cy="1411239"/>
          </a:xfrm>
          <a:prstGeom prst="rect">
            <a:avLst/>
          </a:prstGeom>
          <a:noFill/>
        </p:spPr>
      </p:pic>
      <p:pic>
        <p:nvPicPr>
          <p:cNvPr id="21510" name="Picture 6" descr="http://www.artscroll.ru/samba/serspirit/Art_lessons/art0216/post-24860-11803046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4869160"/>
            <a:ext cx="2123728" cy="1323842"/>
          </a:xfrm>
          <a:prstGeom prst="rect">
            <a:avLst/>
          </a:prstGeom>
          <a:noFill/>
        </p:spPr>
      </p:pic>
      <p:pic>
        <p:nvPicPr>
          <p:cNvPr id="21512" name="Picture 8" descr="http://www.artscroll.ru/samba/serspirit/Art_lessons/art0216/post-24860-11803044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2564904"/>
            <a:ext cx="1763688" cy="1048071"/>
          </a:xfrm>
          <a:prstGeom prst="rect">
            <a:avLst/>
          </a:prstGeom>
          <a:noFill/>
        </p:spPr>
      </p:pic>
      <p:pic>
        <p:nvPicPr>
          <p:cNvPr id="21514" name="Picture 10" descr="http://www.artscroll.ru/samba/serspirit/Art_lessons/art0216/post-24860-118030457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76256" y="764704"/>
            <a:ext cx="1394968" cy="105273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347864" y="1484784"/>
            <a:ext cx="37444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Рисуя руки, художник изучит их строение в мельчайших подробностях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oole.ru/uploads/posts/2009-07/1246469741_2999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2120" y="0"/>
            <a:ext cx="3203848" cy="3384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scaramouch.ru/foto/02-05-2008--03/sca0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640"/>
            <a:ext cx="3059832" cy="3023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://img-fotki.yandex.ru/get/6419/146660563.69a/0_92a1c_484bc092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9719423">
            <a:off x="3002701" y="2158606"/>
            <a:ext cx="3381136" cy="4530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059832" y="548680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Анатомия животных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vinci.ru/img/sitecontents_images_small_4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2708920"/>
            <a:ext cx="2736304" cy="2792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http://www.weltum.de/weltum/img/Leonardo_botanical_stud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077072"/>
            <a:ext cx="3096344" cy="2592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79512" y="404664"/>
            <a:ext cx="47525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Если же художник изображает растительный мир,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 знания науки ботаники будут совершенно необходимы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pic>
        <p:nvPicPr>
          <p:cNvPr id="20486" name="Picture 6" descr="http://m2.vgorode.ru/3387394/11434545/3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620688"/>
            <a:ext cx="3584848" cy="5515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lloilpaint.com/uccello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780928"/>
            <a:ext cx="6336704" cy="36119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300192" y="648866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Паоло</a:t>
            </a:r>
            <a:r>
              <a:rPr lang="ru-RU" b="1" dirty="0" smtClean="0"/>
              <a:t> </a:t>
            </a:r>
            <a:r>
              <a:rPr lang="ru-RU" b="1" dirty="0" err="1" smtClean="0"/>
              <a:t>Учелло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Линейная и воздушная перспектива и теория теней - наука с четкими математическими правилами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6064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Как на плоском листе создать объемный мир?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Параллельные линии и сходящаяся перспектива - Урок 3.2 Уроки рисования и уроки черчения RisovatLegko.ru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1772816"/>
            <a:ext cx="3871764" cy="309099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355976" y="486916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две параллельные линии кажутся сходящимися в точку на горизонте (линейная перспектива).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76672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 мере удаления предмета от нас мы иначе воспринимаем его размер и местоположение по отношению к горизонту (чем дальше от нас предмет, тем меньше он кажется нам и тем ближе он расположен к линии горизонта).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4036" name="Picture 4" descr="Линия горизонта Художественная школа рисования &quot;Romanta&quot;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060848"/>
            <a:ext cx="3024336" cy="4455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vb2.userdocs.ru/pars_docs/refs/4/3371/3371_html_4ae4c2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340768"/>
            <a:ext cx="6552728" cy="46661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40466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Некоторые картины представляют </a:t>
            </a:r>
            <a:r>
              <a:rPr lang="ru-RU" sz="2400" b="1" dirty="0">
                <a:solidFill>
                  <a:srgbClr val="002060"/>
                </a:solidFill>
              </a:rPr>
              <a:t>собой сложнейшие геометрические построения.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6093296"/>
            <a:ext cx="45272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«Афинская школа» Рафаэль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548680"/>
            <a:ext cx="47525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 основе геометрии художник выстраивает композицию своей работы: вертикаль, горизонталь, диагональ, симметрию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8130" name="Picture 2" descr="Женская красота и ее цена Кибер-жена в интернет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838653"/>
            <a:ext cx="3600400" cy="2367919"/>
          </a:xfrm>
          <a:prstGeom prst="rect">
            <a:avLst/>
          </a:prstGeom>
          <a:noFill/>
        </p:spPr>
      </p:pic>
      <p:pic>
        <p:nvPicPr>
          <p:cNvPr id="48132" name="Picture 4" descr="живопись на сюжеты из Священного писания Записи в рубрике живопись на сюжеты из Священного писания ВЕРА-НАДЕЖДА-ЛЮБОВЬ : LiveInt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3573016"/>
            <a:ext cx="2192487" cy="2924944"/>
          </a:xfrm>
          <a:prstGeom prst="rect">
            <a:avLst/>
          </a:prstGeom>
          <a:noFill/>
        </p:spPr>
      </p:pic>
      <p:pic>
        <p:nvPicPr>
          <p:cNvPr id="48136" name="Picture 8" descr="Картина Брюллова Последний день Помпеи. 1833 г.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645024"/>
            <a:ext cx="3672408" cy="2577363"/>
          </a:xfrm>
          <a:prstGeom prst="rect">
            <a:avLst/>
          </a:prstGeom>
          <a:noFill/>
        </p:spPr>
      </p:pic>
      <p:pic>
        <p:nvPicPr>
          <p:cNvPr id="7" name="Picture 2" descr="Обручение Девы Марии со св. Иосифом 1504. Рафаэль Санти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83968" y="3284984"/>
            <a:ext cx="2101674" cy="3168352"/>
          </a:xfrm>
          <a:prstGeom prst="rect">
            <a:avLst/>
          </a:prstGeom>
          <a:noFill/>
        </p:spPr>
      </p:pic>
      <p:cxnSp>
        <p:nvCxnSpPr>
          <p:cNvPr id="9" name="Прямая со стрелкой 8"/>
          <p:cNvCxnSpPr/>
          <p:nvPr/>
        </p:nvCxnSpPr>
        <p:spPr>
          <a:xfrm>
            <a:off x="467544" y="1916832"/>
            <a:ext cx="39604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8388424" y="3284984"/>
            <a:ext cx="0" cy="33123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67544" y="3501008"/>
            <a:ext cx="3888432" cy="27363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364088" y="3068960"/>
            <a:ext cx="0" cy="432048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/>
                <a:ea typeface="Times New Roman"/>
              </a:rPr>
              <a:t>Для </a:t>
            </a:r>
            <a:r>
              <a:rPr lang="ru-RU" sz="2400" b="1" i="1" dirty="0">
                <a:latin typeface="Times New Roman"/>
                <a:ea typeface="Times New Roman"/>
              </a:rPr>
              <a:t>достижения поставленной цели, я имела перед собой следующие задачи</a:t>
            </a:r>
            <a:r>
              <a:rPr lang="ru-RU" sz="2400" b="1" dirty="0">
                <a:latin typeface="Times New Roman"/>
                <a:ea typeface="Times New Roman"/>
              </a:rPr>
              <a:t>: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установить содержание понятий «наука» и «искусство»;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выявить   сходство и различие между этими двумя видами человеческой деятельности;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определить черты личности ученого и художника (вообще человека искусства);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 smtClean="0">
                <a:latin typeface="Times New Roman"/>
                <a:ea typeface="Times New Roman"/>
              </a:rPr>
              <a:t>выяснить, </a:t>
            </a:r>
            <a:r>
              <a:rPr lang="ru-RU" sz="2400" dirty="0">
                <a:latin typeface="Times New Roman"/>
                <a:ea typeface="Times New Roman"/>
              </a:rPr>
              <a:t>имеет ли место необходимость художника в научных знаниях;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установить характер влияния научных идей и открытий на художественное творчество;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установить характер влияния художественных идей на научное развитие;</a:t>
            </a:r>
          </a:p>
          <a:p>
            <a:pPr marL="342900" lvl="0" indent="-342900" algn="just"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</a:rPr>
              <a:t>разобраться в особенностях современного искусства, немыслимого без научных достижений</a:t>
            </a:r>
            <a:r>
              <a:rPr lang="ru-RU" sz="2400" dirty="0" smtClean="0">
                <a:latin typeface="Times New Roman"/>
                <a:ea typeface="Times New Roman"/>
              </a:rPr>
              <a:t>.</a:t>
            </a:r>
            <a:endParaRPr lang="ru-RU" sz="2400" dirty="0">
              <a:latin typeface="Times New Roman"/>
              <a:ea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734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600" b="1" i="1" dirty="0">
                <a:solidFill>
                  <a:prstClr val="black"/>
                </a:solidFill>
                <a:latin typeface="Times New Roman"/>
                <a:ea typeface="Times New Roman"/>
              </a:rPr>
              <a:t>Гипотеза: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 я полагаю, что между такими видами человеческой деятельности как наука и искусство должны существовать глубокие внутренние взаимосвязи, 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  <a:t>которые и позволяют одаренным людям с успехом совмещать свою деятельность  в той и другой сфере одновременно.</a:t>
            </a:r>
          </a:p>
          <a:p>
            <a:pPr lvl="0" algn="just"/>
            <a:r>
              <a:rPr lang="ru-RU" sz="3200" i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3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847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solidFill>
                  <a:prstClr val="black"/>
                </a:solidFill>
                <a:latin typeface="Times New Roman"/>
                <a:ea typeface="Times New Roman"/>
              </a:rPr>
              <a:t>Актуальность исследования:</a:t>
            </a:r>
            <a:r>
              <a:rPr lang="ru-RU" sz="3200" b="1" i="1" dirty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установление взаимосвязей между наукой и искусством должно способствовать нашему более глубокому и верному пониманию сущности этих видов 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  <a:t>человеческой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Times New Roman"/>
              </a:rPr>
              <a:t> деятельности,  </a:t>
            </a:r>
            <a:r>
              <a:rPr lang="ru-RU" sz="3200" dirty="0">
                <a:solidFill>
                  <a:prstClr val="black"/>
                </a:solidFill>
                <a:latin typeface="Times New Roman"/>
                <a:ea typeface="Times New Roman"/>
              </a:rPr>
              <a:t>позволит нам отбросить ложные стереотипные представления  о научной и творческой деятельности как диаметрально противоположных и понять  причины многих явлений искусства и науки.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510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5789" y="1052736"/>
            <a:ext cx="604845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Наука и искусство. </a:t>
            </a:r>
          </a:p>
          <a:p>
            <a:pPr algn="ctr"/>
            <a:r>
              <a:rPr lang="ru-RU" sz="40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Общее и различное</a:t>
            </a:r>
            <a:endParaRPr lang="ru-RU" sz="4000" b="1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Нау́ка</a:t>
            </a:r>
            <a:r>
              <a:rPr lang="ru-RU" sz="60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3600" b="1" dirty="0" smtClean="0">
                <a:solidFill>
                  <a:srgbClr val="002060"/>
                </a:solidFill>
              </a:rPr>
              <a:t>—  это сфера человеческой деятельности, имеющая своей целью сбор, накопление, </a:t>
            </a:r>
            <a:r>
              <a:rPr lang="ru-RU" sz="3600" dirty="0" smtClean="0">
                <a:solidFill>
                  <a:srgbClr val="002060"/>
                </a:solidFill>
              </a:rPr>
              <a:t>обобщение, передачу</a:t>
            </a:r>
            <a:r>
              <a:rPr lang="ru-RU" sz="3600" b="1" dirty="0" smtClean="0">
                <a:solidFill>
                  <a:srgbClr val="002060"/>
                </a:solidFill>
              </a:rPr>
              <a:t> и использование достоверных сведений.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35292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err="1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Иску́сство</a:t>
            </a:r>
            <a:r>
              <a:rPr lang="ru-RU" sz="6000" dirty="0" smtClean="0"/>
              <a:t> </a:t>
            </a:r>
            <a:r>
              <a:rPr lang="ru-RU" sz="3600" b="1" dirty="0" smtClean="0">
                <a:solidFill>
                  <a:srgbClr val="002060"/>
                </a:solidFill>
              </a:rPr>
              <a:t>— это человеческая деятельность, связанная с образным осмыслением действительности, </a:t>
            </a:r>
            <a:r>
              <a:rPr lang="ru-RU" sz="3600" dirty="0" smtClean="0">
                <a:solidFill>
                  <a:srgbClr val="002060"/>
                </a:solidFill>
              </a:rPr>
              <a:t>творческим преобразованием окружающего мира.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203848" y="620688"/>
            <a:ext cx="3384376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/>
              <a:t>опирается на:</a:t>
            </a:r>
            <a:endParaRPr lang="ru-RU" sz="2400" i="1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572000" y="0"/>
            <a:ext cx="72008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75656" y="26064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наука</a:t>
            </a:r>
            <a:endParaRPr lang="ru-RU" sz="3600" b="1" i="1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260648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искусство</a:t>
            </a:r>
            <a:endParaRPr lang="ru-RU" sz="3600" b="1" i="1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052736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факты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1052736"/>
            <a:ext cx="432048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интуитивное, подсознательное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832851" y="2780928"/>
            <a:ext cx="423866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/>
              <a:t>художественных</a:t>
            </a:r>
          </a:p>
          <a:p>
            <a:pPr algn="ctr"/>
            <a:r>
              <a:rPr lang="ru-RU" sz="3200" b="1" dirty="0" smtClean="0"/>
              <a:t>образах</a:t>
            </a:r>
          </a:p>
          <a:p>
            <a:endParaRPr lang="ru-RU" sz="3600" dirty="0" smtClean="0"/>
          </a:p>
        </p:txBody>
      </p:sp>
      <p:sp>
        <p:nvSpPr>
          <p:cNvPr id="12" name="Прямоугольник 11"/>
          <p:cNvSpPr/>
          <p:nvPr/>
        </p:nvSpPr>
        <p:spPr>
          <a:xfrm>
            <a:off x="2987824" y="2204864"/>
            <a:ext cx="3187091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i="1" dirty="0" smtClean="0"/>
              <a:t>отображает мир в: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03848" y="3789040"/>
            <a:ext cx="3888432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/>
              <a:t>говорит языком:</a:t>
            </a:r>
            <a:endParaRPr lang="ru-RU" sz="2400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31840" y="5013176"/>
            <a:ext cx="3096344" cy="4616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/>
              <a:t>носит характер:</a:t>
            </a:r>
            <a:endParaRPr lang="ru-RU" sz="2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83568" y="5661248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объективный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5661248"/>
            <a:ext cx="3851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субъективный</a:t>
            </a:r>
            <a:endParaRPr lang="ru-RU" sz="3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278092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/>
              <a:t>понятиях, законах </a:t>
            </a:r>
          </a:p>
          <a:p>
            <a:pPr algn="ctr"/>
            <a:r>
              <a:rPr lang="ru-RU" sz="3200" b="1" dirty="0" smtClean="0"/>
              <a:t> теориях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75656" y="4365104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разума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4365104"/>
            <a:ext cx="43559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чувств и эмоций</a:t>
            </a:r>
            <a:endParaRPr lang="ru-RU" sz="3200" b="1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2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1616</TotalTime>
  <Words>738</Words>
  <Application>Microsoft Office PowerPoint</Application>
  <PresentationFormat>Экран (4:3)</PresentationFormat>
  <Paragraphs>142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167</cp:revision>
  <dcterms:created xsi:type="dcterms:W3CDTF">2015-01-16T15:14:28Z</dcterms:created>
  <dcterms:modified xsi:type="dcterms:W3CDTF">2015-04-28T17:08:58Z</dcterms:modified>
</cp:coreProperties>
</file>