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312" r:id="rId4"/>
    <p:sldId id="313" r:id="rId5"/>
    <p:sldId id="314" r:id="rId6"/>
    <p:sldId id="293" r:id="rId7"/>
    <p:sldId id="259" r:id="rId8"/>
    <p:sldId id="294" r:id="rId9"/>
    <p:sldId id="295" r:id="rId10"/>
    <p:sldId id="261" r:id="rId11"/>
    <p:sldId id="296" r:id="rId12"/>
    <p:sldId id="263" r:id="rId13"/>
    <p:sldId id="264" r:id="rId14"/>
    <p:sldId id="265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285" r:id="rId28"/>
    <p:sldId id="286" r:id="rId29"/>
    <p:sldId id="288" r:id="rId30"/>
    <p:sldId id="289" r:id="rId31"/>
    <p:sldId id="290" r:id="rId32"/>
    <p:sldId id="291" r:id="rId33"/>
    <p:sldId id="292" r:id="rId34"/>
    <p:sldId id="309" r:id="rId35"/>
    <p:sldId id="310" r:id="rId36"/>
    <p:sldId id="311" r:id="rId37"/>
    <p:sldId id="315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864" y="-6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2A0BD81-1713-4835-AF34-539AF2F72405}" type="datetimeFigureOut">
              <a:rPr lang="ru-RU" smtClean="0"/>
              <a:pPr/>
              <a:t>11.01.2014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A4FE12-E904-4035-B13C-1EF841EC4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8083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ДОШКОЛЬНОГО ОБРАЗОВАНИЯ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889095"/>
          </a:xfrm>
        </p:spPr>
        <p:txBody>
          <a:bodyPr>
            <a:normAutofit fontScale="40000" lnSpcReduction="20000"/>
          </a:bodyPr>
          <a:lstStyle/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Утвержден</a:t>
            </a:r>
          </a:p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приказом Министерства образования</a:t>
            </a:r>
          </a:p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науки Российской Федерации</a:t>
            </a:r>
          </a:p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17 октября 2013 г. N 1155</a:t>
            </a:r>
          </a:p>
          <a:p>
            <a:r>
              <a:rPr lang="ru-RU" sz="6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повышение социального статуса дошкольного образования;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обеспечение государством равенства возможностей для каждого ребенка в получении качественного дошкольного образования;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3) 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4) сохранение единства образовательного пространства Российской Федерации относительно уровня дошкольного 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2705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00108"/>
            <a:ext cx="4040188" cy="500066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1) охраны и укрепления физического и психического здоровья детей, в том числе их эмоционального благополучия;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2) обеспечения равных возможностей для полноценного развития каждого ребенка в период дошкольного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детства;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3) обеспечения преемственности целей, задач и содержания образования, реализуемых в рамках образовательных программ различных уровней ;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4) 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041775" cy="500066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5) объединения обучения и воспитания в целостный образовательный процесс на основе духовно-нравственных и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ценностей и принятых в обществе правил и норм поведения в интересах человека, семьи, общества;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6) 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деятельности;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7) обеспечения вариативности и разнообразия содержания Программ и организационных форм дошкольного образования,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8) формирования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среды, соответствующей возрастным, индивидуальным, психологическим и физиологическим особенностям детей;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9) обеспечения психолого-педагогической поддержки семьи и повышения компетентности родителей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вопросах развития и образования, охраны и укрепления здоровья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 является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разработки Программы;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разработки вариативных примерных образовательных программ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 включает в себя требования к: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Структуре Программы и ее объему;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Условиям реализации Программы;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Результатам освоения Программы.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43470"/>
          </a:xfrm>
          <a:solidFill>
            <a:schemeClr val="bg1"/>
          </a:solidFill>
        </p:spPr>
        <p:txBody>
          <a:bodyPr>
            <a:normAutofit fontScale="32500" lnSpcReduction="2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2.1. Программа определяет содержание и организацию образовательной деятельности на уровне дошкольного образования.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Программа обеспечивает развитие личности детей дошкольного возраста в различных видах общения и деятельности с учетом их возрастных, индивидуальных психологических и физиологических особенностей и должна быть направлена на решение задач, указанных в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Стандарте.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2.2. Структурные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подразделения (группы)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 одной Организации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могут реализовывать разные Программы.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2.3. Программа формируется как программа психолого-педагогической поддержки позитивной социализации и индивидуализации, развития личности детей дошкольного возраста и определяет комплекс основных характеристик дошкольного образования (объем, содержание и планируемые результаты в виде целевых ориентиров дошкольного образования).</a:t>
            </a:r>
          </a:p>
          <a:p>
            <a:pPr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>
            <a:normAutofit fontScale="90000"/>
          </a:bodyPr>
          <a:lstStyle/>
          <a:p>
            <a:pPr algn="ctr">
              <a:lnSpc>
                <a:spcPts val="444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к структуре образовательной программы ДО и ее объему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2.4. Программа направлена на: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развития ребенка, открывающих возможности для его позитивной социализации, его личностного развития, развития инициативы и творческих способностей на основе сотрудничества со взрослыми и сверстниками и соответствующим возрасту видам деятельности;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создание развивающей образовательной среды, которая представляет собой систему условий социализации и индивидуализации детей.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2.5. Программа разрабатывается и утверждается Организацией самостоятельно в соответствии с настоящим Стандартом и с учетом Примерных программ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социально-коммуникативное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познавательное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речевое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художественно-эстетическое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5. физическое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программы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образовательные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44130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Содержание образовательных областей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714356"/>
            <a:ext cx="4040188" cy="4671701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направлено на усвоение норм и ценностей, принятых в обществе, включая моральные и нравственные ценности; развитие общения и взаимодействия ребенка со взрослыми и сверстниками; становление самостоятельности, целенаправленности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собственных действий; развитие социального и эмоционального интеллекта, эмоциональной отзывчивости, сопереживания, формирование готовности к совместной деятельности со сверстниками, формирование уважительного отношения и чувства принадлежности к своей семье и к сообществу детей и взрослых в Организации; формирование позитивных установок к различным видам труда и творчества; формирование основ безопасного поведения в быту, социуме, природе.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714356"/>
            <a:ext cx="4041775" cy="4671701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предполагает 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84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Содержание образовательных областей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00108"/>
            <a:ext cx="4040188" cy="4385949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Речевое развитие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включает владение речью как средством общения и культуры; обогащение активного словаря; развитие связной, грамматически правильной диалогической и монологической речи; развитие речевого творчества; развитие звуковой и интонационной культуры речи, фонематического слуха; знакомство 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грамоте.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041775" cy="438594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детей (изобразительной, конструктивно-модельной, музыкальной и др.).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849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Содержание образовательных областей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00108"/>
            <a:ext cx="4040188" cy="4385949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включает приобретение опыта в следующих видах деятельности детей: двигательной, в том числе связанной с выполнением упражнений, направленных на развитие таких физических качеств, как координация и гибкость;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с правильным, не наносящем ущерба организму выполнением основных движений (ходьба, бег, мягкие прыжки, повороты в обе стороны), 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041775" cy="4385949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формирование начальных представлений о некоторых видах спорта, овладение подвижными играми с правилами; становление целенаправленности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двигательной сфере;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2.7. Конкретное содержание указанных образовательных областей зависит от возрастных и индивидуальных особенностей детей, определяется целями и задачами Программы и может реализовываться в различных видах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Содержание образовательных областей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I. ОБЩИЕ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ПОЛОЖЕНИЯ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II. ТРЕБОВАНИЯ К СТРУКТУРЕ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ПРОГРАММЫ ДОШКОЛЬНОГО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ОБРАЗОВАНИЯ  И ЕЕ ОБЪЕМУ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III. ТРЕБОВАНИЯ К УСЛОВИЯМ РЕАЛИЗАЦИИ ОСНОВНОЙ ОБРАЗОВАТЕЛЬНОЙ ПРОГРАММЫ ДОШКОЛЬНОГО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Требования к психолого-педагогическим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условиям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Требования к развивающей предметно-пространственной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среде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Требования к кадровым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условиям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Требования к материально-техническим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условиям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Требования к финансовым условиям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IV. ТРЕБОВАНИЯ К РЕЗУЛЬТАТАМ ОСВОЕНИЯ ОСНОВНОЙ ОБРАЗОВАТЕЛЬНОЙ ПРОГРАММЫ ДОШКОЛЬНОГО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Оглавление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младенческом возрасте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(2 месяца - 1 год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непосредственное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эмоциональное общение с взрослым,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манипулирование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предметами и познавательно-исследовательские действия,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музыки, детских песен и стихов,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двигательная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активность и тактильно-двигательные игры;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раннем возрасте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 год - 3 года)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 и игры с составными и динамическими игрушками;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материалами и веществами (песок, вода, тесто и пр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общение с взрослым и совместные игры со сверстниками под руководством взрослого,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самообслуживание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действия с бытовыми предметами-орудиями (ложка, совок, лопатка и пр.),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восприятие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смысла музыки, сказок, стихов,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картинок,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двигательная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активность;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игровая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включая сюжетно-ролевую игру, игру с правилами и другие виды игры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коммуникативная (общение и взаимодействие со взрослыми и сверстниками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познавательно-исследовательская (исследования объектов окружающего мира и экспериментирования с ними),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4. восприятие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художественной литературы и фольклора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5. самообслуживание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элементарный бытовой труд (в помещении и на улице),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6. конструирование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из разного материала, включая конструкторы, модули, бумагу, природный и иной материал,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7. изобразительная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(рисование, лепка, аппликация),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8. музыкальная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(восприятие и понимание смысла музыкальных произведений, пение, музыкально-ритмические движения, игры на детских музыкальных инструментах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),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9.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двигательная (овладение основными движениями) формы активности ребенка.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Виды деятельности в дошкольном возрасте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предметно-пространственная развивающая образовательная среда;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характер взаимодействия со взрослыми;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характер взаимодействия с другими детьми;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система отношений ребенка к миру, к другим людям, к себе самому.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Содержание программы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2.9. Программа состоит из обязательной части и части, формируемой участниками образовательных отношений. Обе части являются взаимодополняющими и необходимыми с точки зрения реализации требований Стандарта.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Обязательная часть Программы предполагает комплексность подхода, обеспечивая развитие детей во всех пяти взаимодополняющих образовательных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областях.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части, формируемой участниками образовательных отношений, должны быть представлены выбранные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разработанные самостоятельно участниками образовательных отношений Программы, направленные на развитие детей в одной или нескольких образовательных областях, видах деятельности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культурных практиках (далее - парциальные образовательные программы), методики, формы организации образовательной работы.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Содержание программы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4806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3.2.1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 Для успешной реализации Программы должны быть обеспечены следующие психолого-педагогические условия: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1) уважение взрослых к человеческому достоинству детей, формирование и поддержка их положительной самооценки, уверенности в собственных возможностях и способностях;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2) использование в образовательной деятельности форм и методов работы с детьми, соответствующих их возрастным и индивидуальным особенностям (недопустимость как искусственного ускорения, так и искусственного замедления развития детей);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3) построение образовательной деятельности на основе взаимодействия взрослых с детьми, ориентированного на интересы и возможности каждого ребенка и учитывающего социальную ситуацию его развития;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4) поддержка взрослыми положительного, доброжелательного отношения детей друг к другу и взаимодействия детей друг с другом в разных видах деятельности;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5) поддержка инициативы и самостоятельности детей в специфических для них видах деятельности;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6) возможность выбора детьми материалов, видов активности, участников совместной деятельности и общения;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7) защита детей от всех форм физического и психического насилия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8) поддержка родителей (законных представителей) в воспитании детей, охране и укреплении их здоровья, вовлечение семей непосредственно в образовательную деятельность.</a:t>
            </a:r>
          </a:p>
          <a:p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Требования к психолого-педагогическим условиям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3.2.3. При реализации Программы может проводиться оценка индивидуального развития детей. Такая оценка производится педагогическим работником в рамках педагогической диагностики (оценки индивидуального развития детей дошкольного возраста, связанной с оценкой эффективности педагогических действий и лежащей в основе их дальнейшего планирования).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педагогической диагностики (мониторинга) могут использоваться исключительно для решения следующих образовательных задач: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индивидуализации образования (в том числе поддержки ребенка, построения его образовательной траектории или профессиональной коррекции особенностей его развития);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оптимизации работы с группой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необходимости может использоваться психологическая диагностика, которая проводится только с согласия родителей.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Педагогическая диагностика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3.3.1. Развивающая предметно-пространственная среда обеспечивает максимальную реализацию образовательного потенциала пространства Организации, Группы, а также территории, прилегающей к Организации или находящейся на небольшом удалении, приспособленной для реализации Программы (далее - участок), материалов, оборудования и инвентаря для развития детей дошкольного возраста в соответствии с особенностями каждого возрастного этапа, охраны и укрепления их здоровья, учета особенностей и коррекции недостатков их развития.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1) </a:t>
            </a:r>
            <a:r>
              <a:rPr lang="ru-RU" b="1" dirty="0" smtClean="0">
                <a:solidFill>
                  <a:srgbClr val="FF0000"/>
                </a:solidFill>
              </a:rPr>
              <a:t>Насыщенность среды </a:t>
            </a:r>
            <a:r>
              <a:rPr lang="ru-RU" dirty="0" smtClean="0">
                <a:solidFill>
                  <a:srgbClr val="FF0000"/>
                </a:solidFill>
              </a:rPr>
              <a:t>должна соответствовать возрастным возможностям детей и содержанию Программы. 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Образовательное пространство Организации (группы, участка) должно быть оснащено средствами обучения (в том числе техническими), соответствующими материалами, в том числе расходными, игровым, спортивным, оздоровительным оборудованием, инвентарём (в соответствии со спецификой Программы).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Организация образовательного пространства и разнообразие материалов, оборудования и инвентаря (в здании и на участке) должны обеспечивать: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игровую, познавательную, исследовательскую и творческую активность всех категорий воспитанников, экспериментирование с доступными детям материалами (в том числе с песком и водой);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двигательную активность, в том числе развитие крупной и мелкой моторики, участие в подвижных играх и соревнованиях;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эмоциональное благополучие детей во взаимодействии с предметно-пространственным окружением;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возможность самовыражения детей.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2) </a:t>
            </a:r>
            <a:r>
              <a:rPr lang="ru-RU" b="1" dirty="0" err="1" smtClean="0">
                <a:solidFill>
                  <a:srgbClr val="FF0000"/>
                </a:solidFill>
              </a:rPr>
              <a:t>Трансформируемость</a:t>
            </a:r>
            <a:r>
              <a:rPr lang="ru-RU" b="1" dirty="0" smtClean="0">
                <a:solidFill>
                  <a:srgbClr val="FF0000"/>
                </a:solidFill>
              </a:rPr>
              <a:t> пространства предполагает </a:t>
            </a:r>
            <a:r>
              <a:rPr lang="ru-RU" dirty="0" smtClean="0">
                <a:solidFill>
                  <a:srgbClr val="FF0000"/>
                </a:solidFill>
              </a:rPr>
              <a:t>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3) </a:t>
            </a:r>
            <a:r>
              <a:rPr lang="ru-RU" b="1" dirty="0" err="1" smtClean="0">
                <a:solidFill>
                  <a:srgbClr val="FF0000"/>
                </a:solidFill>
              </a:rPr>
              <a:t>Полифункциональность</a:t>
            </a:r>
            <a:r>
              <a:rPr lang="ru-RU" b="1" dirty="0" smtClean="0">
                <a:solidFill>
                  <a:srgbClr val="FF0000"/>
                </a:solidFill>
              </a:rPr>
              <a:t> материалов предполагает: 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возможность разнообразного использования различных составляющих предметной среды, например детской мебели, матов, мягких модулей, ширм и т. д.;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наличие в Организации (группе) полифункциональных (не обладающих жёстко закреплённым способом употребления) предметов, в том 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числе природных материалов, пригодных для использования в разных видах детской активности, в том числе в качестве предметов-заместителей в детской игре.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4) </a:t>
            </a:r>
            <a:r>
              <a:rPr lang="ru-RU" b="1" dirty="0" smtClean="0">
                <a:solidFill>
                  <a:srgbClr val="FF0000"/>
                </a:solidFill>
              </a:rPr>
              <a:t>Вариативность среды предполагает: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наличие в Организации (группе)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5) </a:t>
            </a:r>
            <a:r>
              <a:rPr lang="ru-RU" b="1" dirty="0" smtClean="0">
                <a:solidFill>
                  <a:srgbClr val="FF0000"/>
                </a:solidFill>
              </a:rPr>
              <a:t>Доступность среды предполагает: </a:t>
            </a: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доступность для воспитанников, в том числе детей с ОВЗ и детей-инвалидов, всех помещений Организации, где осуществляется образовательный процесс;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свободный доступ воспитанников, в том числе детей с ОВЗ и детей-инвалидов, посещающих Организацию (группу), к играм, игрушкам, материалам, пособиям, обеспечивающим все основные виды детской активности.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6) </a:t>
            </a:r>
            <a:r>
              <a:rPr lang="ru-RU" b="1" dirty="0" smtClean="0">
                <a:solidFill>
                  <a:srgbClr val="FF0000"/>
                </a:solidFill>
              </a:rPr>
              <a:t>Безопасность предметно-пространственной среды </a:t>
            </a:r>
            <a:r>
              <a:rPr lang="ru-RU" dirty="0" smtClean="0">
                <a:solidFill>
                  <a:srgbClr val="FF0000"/>
                </a:solidFill>
              </a:rPr>
              <a:t>предполагает соответствие всех её элементов требованиям по обеспечению надёжности и безопасности их использования.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949280"/>
            <a:ext cx="4040188" cy="222920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949280"/>
            <a:ext cx="4041775" cy="222920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476672"/>
            <a:ext cx="4040188" cy="612068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Требования к кадровым условиям реализации основной образовательной программы дошкольного образования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14. Организация должна быть укомплектована квалифицированными</a:t>
            </a:r>
            <a:r>
              <a:rPr lang="ru-RU" baseline="30000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кадрами.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15. Реализация Программы осуществляется: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1) воспитателями в течение всего времени пребывания воспитанников в Организации. Каждая группа должна непрерывно сопровождаться воспитателем или другим педагогом;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2) иными педагогическими работниками</a:t>
            </a:r>
            <a:r>
              <a:rPr lang="ru-RU" baseline="30000" dirty="0" smtClean="0">
                <a:solidFill>
                  <a:srgbClr val="FF0000"/>
                </a:solidFill>
              </a:rPr>
              <a:t>1</a:t>
            </a:r>
            <a:r>
              <a:rPr lang="ru-RU" dirty="0" smtClean="0">
                <a:solidFill>
                  <a:srgbClr val="FF0000"/>
                </a:solidFill>
              </a:rPr>
              <a:t>, соответствующие должности для которых устанавливаются Организацией самостоятельно в зависимости от содержания Программы;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3) в создании условий, необходимых для реализации образовательной программы, принимают участие помощники воспитателя и другие работники.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16. Реализация Программы требует от Организации осуществления управления образовательной деятельностью, методического обеспечения реализации Программы, ведения бухгалтерского учёта, финансово-хозяйственной и хозяйственной деятельности, необходимого медицинского сопровождения</a:t>
            </a:r>
            <a:r>
              <a:rPr lang="ru-RU" baseline="30000" dirty="0" smtClean="0">
                <a:solidFill>
                  <a:srgbClr val="FF0000"/>
                </a:solidFill>
              </a:rPr>
              <a:t>10</a:t>
            </a:r>
            <a:r>
              <a:rPr lang="ru-RU" dirty="0" smtClean="0">
                <a:solidFill>
                  <a:srgbClr val="FF0000"/>
                </a:solidFill>
              </a:rPr>
              <a:t>. Для решения этих задач привлекается соответствующий квалифицированный персонал в качестве сотрудников Организации и/или заключаются договора с организациями, предоставляющими соответствующие услуги.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17. Реализация программы ИП осуществляется в соответствии с санитарно-эпидемиологическими правилами и нормативами и Требованиями настоящего Стандарта.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32656"/>
            <a:ext cx="4041775" cy="554461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Требования к материально-техническим условиям реализации основной образовательной программы дошкольного образования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18. Требования к материально-техническим условиям реализации Программы включают: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1) требования, определяемые в соответствии с санитарно-эпидемиологическими правилами и нормативами, в том числе:  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к зданиям (помещениям) и участкам Организации (группы);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к водоснабжению, канализации, отоплению и вентиляции зданий (помещения) Организации (группы);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к набору и площадям образовательных помещений, их отделке и оборудованию;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к искусственному и естественному освещению образовательных помещений;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к санитарному состоянию и содержанию помещений;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● к оснащению помещений для качественного питания воспитанников;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2) требования, определяемые в соответствии с правилами пожарной безопасности;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3) оснащённость помещений для работы медицинского персонала в Организации. 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IV. ТРЕБОВАНИЯ К РЕЗУЛЬТАТАМ ОСВОЕНИЯ ОСНОВНОЙ ОБРАЗОВАТЕЛЬНОЙ ПРОГРАММЫ ДОШКОЛЬНОГО ОБРАЗОВАНИЯ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4.1. Требования Стандарта к результатам освоения Программы представлены в виде целевых ориентиров дошкольного образования, которые представляют собой социально-нормативные возрастные характеристики возможных достижений ребенка на этапе завершения уровня дошкольного образования. Специфика дошкольного детства (гибкость, пластичность развития ребенка, высокий разброс вариантов его развития, его непосредственность и непроизвольность), а также системные особенности дошкольного образования (необязательность уровня дошкольного образования в Российской Федерации, отсутствие возможности вменения ребенку какой-либо ответственности за результат) делают неправомерными требования от ребенка дошкольного возраста конкретных образовательных достижений и обусловливают необходимость определения результатов освоения образовательной программы в виде целевых ориентиров.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fontScale="92500" lnSpcReduction="10000"/>
          </a:bodyPr>
          <a:lstStyle/>
          <a:p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Амплификация развития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‑ максимальное обогащение личностного развития детей на основе широкого развертывания разнообразных видов деятельности, а также общения детей со сверстниками и взрослыми.</a:t>
            </a:r>
          </a:p>
          <a:p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Вариативность и разнообразие организационных форм дошкольного образования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– обеспечение множественности отличающихся между собой форм получения образования, форм обучения, организаций, осуществляющих образовательную деятельность.</a:t>
            </a:r>
          </a:p>
          <a:p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Вариативность содержания образовательных программ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– обеспечение разнообразия примерных основных образовательных программ.</a:t>
            </a:r>
          </a:p>
          <a:p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Единство образовательного пространства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обеспечение единых условий и качества образования независимо от места обучения, исключающих возможность дискриминации в сфере образования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Зона ближайшего развития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– уровень развития, проявляющийся у ребенка в совместной деятельности со взрослым и продвинутыми сверстниками, но не актуализирующийся в его индивидуальной деятельности.</a:t>
            </a:r>
          </a:p>
          <a:p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Индивидуализация образования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– построение образовательного процесса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Понятийный словарь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Целевые ориентиры дошкольного образования определяются независимо от форм реализации Программы, а также от её характера, особенностей развития воспитанников и видов Организации, реализующей Программу.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Целевые ориентиры не подлежат непосредственной оценке, в том числе в виде педагогической диагностики (мониторинга), и не являются основанием для их формального сравнения с реальными достижениями детей. Они не являются основой объективной оценки соответствия установленным требованиям образовательной деятельности и подготовки воспитанников. Освоение Программы не сопровождается проведением промежуточных аттестаций и итоговой аттестации воспитанников.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Настоящие требования являются ориентирами для: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построения образовательной политики на соответствующих уровнях с учетом целей дошкольного образования, общих для всего образовательного пространства Российской Федерации;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решения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формирования Программы;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анализа профессиональной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взаимодействия с семьями;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изучения характеристик образования детей в возрасте от 2 месяцев до 8 лет;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информирования родителей (законных представителей) и общественности относительно целей дошкольного образования, общих для всего образовательного пространства Российской Федерации.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Целевые ориентиры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4.5. Целевые ориентиры не могут служить непосредственным основанием при решении управленческих задач, включая: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аттестацию педагогических кадров;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оценку качества образования;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оценку как итогового, так и промежуточного уровня развития детей, в том числе в рамках мониторинга (в том числе в форме тестирования, с использованием методов, основанных на наблюдении, или иных методов измерения результативности детей);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оценку выполнения муниципального (государственного) задания посредством их включения в показатели качества выполнения задания;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распределение стимулирующего фонда оплаты труда работников 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Целевые ориентиры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ребенок интересуется окружающими предметами и активно действует с ними; эмоционально вовлечен в действия с игрушками и другими предметами, стремится проявлять настойчивость в достижении результата своих действий;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использует специфические, культурно фиксированные предметные действия, знает назначение бытовых предметов (ложки, расчески, карандаша и пр.) и умеет пользоваться ими. Владеет простейшими навыками самообслуживания; стремится проявлять самостоятельность в бытовом и игровом поведении;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владеет активной речью, включенной в общение; может обращаться с вопросами и просьбами, понимает речь взрослых; знает названия окружающих предметов и игрушек;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стремится к общению со взрослыми и активно подражает им в движениях и действиях; появляются игры, в которых ребенок воспроизводит действия взрослого;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проявляет интерес к сверстникам; наблюдает за их действиями и подражает им;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проявляет интерес к стихам, песням и сказкам, рассматриванию картинки, стремится двигаться под музыку; эмоционально откликается на различные произведения культуры и искусства;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 ребенка развита крупная моторика, он стремится осваивать различные виды движения (бег, лазанье, перешагивание и пр.).</a:t>
            </a:r>
          </a:p>
          <a:p>
            <a:pPr>
              <a:buNone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43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Целевые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ориентиры образования в младенческом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раннем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возрасте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овладевает основными культурными способами деятельности, 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обладает развитым воображением, которое реализуется в разных видах деятельности, и прежде всего в игре; ребенок владеет разными формами и видами игры, различает условную и реальную ситуации, умеет подчиняться разным правилам и социальным нормам;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достаточно хорошо владеет устной речью, может выражать свои мысли и желания, может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Целевые ориентиры на этапе завершения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ребенок способен к принятию собственных решений, опираясь на свои знания и умения в различных видах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Целевые ориентиры на этапе завершения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4.7. Целевые ориентиры Программы выступают основаниями преемственности дошкольного и начального общего образования. При соблюдении требований к условиям реализации Программы настоящие целевые ориентиры предполагают формирование у детей дошкольного возраста предпосылок к учебной деятельности на этапе завершения ими дошкольного образования.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4.8. В случае если Программа не охватывает старший дошкольный возраст, то данные Требования должны рассматриваться как долгосрочные ориентиры, а непосредственные целевые ориентиры освоения Программы воспитанниками - как создающие предпосылки для их реализации.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Целевые ориентиры на этапе завершения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Танечка\Desktop\816473071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79508"/>
            <a:ext cx="6786610" cy="5089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>
            <a:normAutofit fontScale="92500" lnSpcReduction="20000"/>
          </a:bodyPr>
          <a:lstStyle/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Межведомственное взаимодействие –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партнерство, направленное на обеспечение качественного образования отдельных государственных структур, семей, бизнеса, институтов гражданского общества.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структурная единица содержания образования, представляющая определенное направление развития и образования детей.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Образовательная среда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совокупность условий, целенаправленно создаваемых в целях обеспечения полноценного образования и развития детей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Особые образовательные потребности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– индивидуальные потребности конкретного обучающегося, связанные с его жизненной ситуацией и состоянием здоровья, определяющие особые условия получения им образования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Равенство возможностей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обеспечение права каждого человека на образование, недопустимость дискриминации в сфере образования.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– 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Понятийный словарь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Разнообразие детства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многообразие вариантов протекания периода дошкольного детства, определяемое индивидуальными особенностями самих детей, включая их психофизиологические особенности, в том числе ограниченные возможности здоровья, а также индивидуальными особенностями и возможностями их родителей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региональными, национальными, языковыми, религиозными, экономическими и другими особенностями </a:t>
            </a:r>
          </a:p>
          <a:p>
            <a:r>
              <a:rPr lang="ru-RU" sz="1900" b="1" i="1" dirty="0" err="1" smtClean="0">
                <a:latin typeface="Times New Roman" pitchFamily="18" charset="0"/>
                <a:cs typeface="Times New Roman" pitchFamily="18" charset="0"/>
              </a:rPr>
              <a:t>Самоценность</a:t>
            </a:r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детства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– понимание (рассмотрение) детства как периода жизни значимого самого по себе, без всяких условий; значимого тем, что происходит с ребенком сейчас, а не тем, что этот период есть период подготовки к следующему периоду.</a:t>
            </a:r>
          </a:p>
          <a:p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Социальная ситуация развития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– сложившаяся система взаимоотношений ребенка с окружающим социальным миром, представленным, в первую очередь, взрослыми и другими детьми.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Понятийный словарь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 разработан на основе Конституции Российской Федерации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законодательства Российской Федерации и с учетом Конвенции ООН о правах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ОБЩИЕ ПОЛОЖЕНИЯ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841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28670"/>
            <a:ext cx="4040188" cy="4457387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поддержка разнообразия детства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сохранение уникальности 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детства как важного этапа в общем развитии человека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самоценность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детства - понимание (рассмотрение) детства как периода жизни значимого самого по себе, без всяких условий; значимого тем, что происходит с ребенком сейчас, а не тем, что этот период есть период подготовки к следующему периоду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000108"/>
            <a:ext cx="4041775" cy="4385949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личностно-развивающий и гуманистический характер взаимодействия взрослых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педагогических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иных работников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 уважение личности ребенка;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4) реализация Программы в формах, специфических для детей данной возрастной группы, прежде всего в форме игры, познавательной и исследовательской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форме творческой активности, обеспечивающей художественно-эстетическое развитие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индивидуальные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потребности ребенка, связанные с его жизненной ситуацией и состоянием здоровья, определяющие особые условия получения им образования (далее - особые образовательные потребности),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потребности отдельных категорий детей, в том числе с ограниченными возможностями здоровья;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возможности освоения ребенком Программы на разных этапах ее реализации.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СТАНДАРТ УЧИТЫВАЕТ: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ПРИНЦИПЫ ДОШКОЛЬНОГО ОБРАЗОВАНИЯ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000108"/>
            <a:ext cx="4040188" cy="4385949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1) 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3)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4) поддержка инициативы детей в различных видах деятельности;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42984"/>
            <a:ext cx="4041775" cy="424307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5) сотрудничество Организации с семьей;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6) приобщение детей 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нормам, традициям семьи, общества и государства;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7) формирование познавательных интересов и познавательных действий ребенка в различных видах деятельности;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возрастная адекватность дошкольного образования (соответствие условий, требований, методов возрасту и особенностям развития);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9) учет этнокультурной ситуации развития детей.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373</TotalTime>
  <Words>3795</Words>
  <Application>Microsoft Office PowerPoint</Application>
  <PresentationFormat>Экран (4:3)</PresentationFormat>
  <Paragraphs>243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Открытая</vt:lpstr>
      <vt:lpstr>  ФЕДЕРАЛЬНЫЙ ГОСУДАРСТВЕННЫЙ ОБРАЗОВАТЕЛЬНЫЙ СТАНДАРТ  ДОШКОЛЬНОГО ОБРАЗОВАНИЯ  </vt:lpstr>
      <vt:lpstr>Оглавление  </vt:lpstr>
      <vt:lpstr>Понятийный словарь</vt:lpstr>
      <vt:lpstr>Понятийный словарь</vt:lpstr>
      <vt:lpstr>Понятийный словарь</vt:lpstr>
      <vt:lpstr>I. ОБЩИЕ ПОЛОЖЕНИЯ</vt:lpstr>
      <vt:lpstr>Принципы</vt:lpstr>
      <vt:lpstr>СТАНДАРТ УЧИТЫВАЕТ:</vt:lpstr>
      <vt:lpstr>ОСНОВНЫЕ ПРИНЦИПЫ ДОШКОЛЬНОГО ОБРАЗОВАНИЯ</vt:lpstr>
      <vt:lpstr>Цели</vt:lpstr>
      <vt:lpstr>ЗАДАЧИ</vt:lpstr>
      <vt:lpstr>Слайд 12</vt:lpstr>
      <vt:lpstr>Требования к структуре образовательной программы ДО и ее объему</vt:lpstr>
      <vt:lpstr>Слайд 14</vt:lpstr>
      <vt:lpstr>Содержание программы образовательные области</vt:lpstr>
      <vt:lpstr>Содержание образовательных областей</vt:lpstr>
      <vt:lpstr>Содержание образовательных областей</vt:lpstr>
      <vt:lpstr>Содержание образовательных областей</vt:lpstr>
      <vt:lpstr>Содержание образовательных областей</vt:lpstr>
      <vt:lpstr>Слайд 20</vt:lpstr>
      <vt:lpstr>Виды деятельности в дошкольном возрасте</vt:lpstr>
      <vt:lpstr>Содержание программы</vt:lpstr>
      <vt:lpstr>Содержание программы</vt:lpstr>
      <vt:lpstr>Требования к психолого-педагогическим условиям</vt:lpstr>
      <vt:lpstr>Педагогическая диагностика</vt:lpstr>
      <vt:lpstr>Развивающая предметно-пространственная среда</vt:lpstr>
      <vt:lpstr>Слайд 27</vt:lpstr>
      <vt:lpstr>Слайд 28</vt:lpstr>
      <vt:lpstr>Слайд 29</vt:lpstr>
      <vt:lpstr>Слайд 30</vt:lpstr>
      <vt:lpstr>Целевые ориентиры</vt:lpstr>
      <vt:lpstr>Целевые ориентиры</vt:lpstr>
      <vt:lpstr>   Целевые ориентиры образования в младенческом и раннем возрасте   </vt:lpstr>
      <vt:lpstr>Целевые ориентиры на этапе завершения дошкольного образования</vt:lpstr>
      <vt:lpstr>Целевые ориентиры на этапе завершения дошкольного образования</vt:lpstr>
      <vt:lpstr>Целевые ориентиры на этапе завершения дошкольного образования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ФЕДЕРАЛЬНЫЙ ГОСУДАРСТВЕННЫЙ ОБРАЗОВАТЕЛЬНЫЙ СТАНДАРТ  ДОШКОЛЬНОГО ОБРАЗОВАНИЯ</dc:title>
  <dc:creator>НМЦ</dc:creator>
  <cp:lastModifiedBy>Танечка</cp:lastModifiedBy>
  <cp:revision>33</cp:revision>
  <dcterms:created xsi:type="dcterms:W3CDTF">2013-06-25T10:45:06Z</dcterms:created>
  <dcterms:modified xsi:type="dcterms:W3CDTF">2014-01-11T18:30:39Z</dcterms:modified>
</cp:coreProperties>
</file>