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83" r:id="rId6"/>
    <p:sldId id="260" r:id="rId7"/>
    <p:sldId id="261" r:id="rId8"/>
    <p:sldId id="284" r:id="rId9"/>
    <p:sldId id="262" r:id="rId10"/>
    <p:sldId id="274" r:id="rId11"/>
    <p:sldId id="263" r:id="rId12"/>
    <p:sldId id="276" r:id="rId13"/>
    <p:sldId id="264" r:id="rId14"/>
    <p:sldId id="269" r:id="rId15"/>
    <p:sldId id="265" r:id="rId16"/>
    <p:sldId id="280" r:id="rId17"/>
    <p:sldId id="281" r:id="rId18"/>
    <p:sldId id="272" r:id="rId19"/>
    <p:sldId id="266" r:id="rId20"/>
    <p:sldId id="268" r:id="rId21"/>
    <p:sldId id="267" r:id="rId22"/>
    <p:sldId id="282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B381C-E536-4AD0-BFE3-344D48EC3180}" type="datetimeFigureOut">
              <a:rPr lang="ru-RU" smtClean="0"/>
              <a:pPr/>
              <a:t>11.11.2013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F065C87-0E29-48FA-BD52-6A4C1E4882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B381C-E536-4AD0-BFE3-344D48EC3180}" type="datetimeFigureOut">
              <a:rPr lang="ru-RU" smtClean="0"/>
              <a:pPr/>
              <a:t>11.11.2013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065C87-0E29-48FA-BD52-6A4C1E4882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B381C-E536-4AD0-BFE3-344D48EC3180}" type="datetimeFigureOut">
              <a:rPr lang="ru-RU" smtClean="0"/>
              <a:pPr/>
              <a:t>11.11.2013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065C87-0E29-48FA-BD52-6A4C1E4882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B381C-E536-4AD0-BFE3-344D48EC3180}" type="datetimeFigureOut">
              <a:rPr lang="ru-RU" smtClean="0"/>
              <a:pPr/>
              <a:t>11.11.2013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F065C87-0E29-48FA-BD52-6A4C1E4882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B381C-E536-4AD0-BFE3-344D48EC3180}" type="datetimeFigureOut">
              <a:rPr lang="ru-RU" smtClean="0"/>
              <a:pPr/>
              <a:t>11.11.2013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065C87-0E29-48FA-BD52-6A4C1E48827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B381C-E536-4AD0-BFE3-344D48EC3180}" type="datetimeFigureOut">
              <a:rPr lang="ru-RU" smtClean="0"/>
              <a:pPr/>
              <a:t>11.11.2013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065C87-0E29-48FA-BD52-6A4C1E4882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B381C-E536-4AD0-BFE3-344D48EC3180}" type="datetimeFigureOut">
              <a:rPr lang="ru-RU" smtClean="0"/>
              <a:pPr/>
              <a:t>11.11.2013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BF065C87-0E29-48FA-BD52-6A4C1E48827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B381C-E536-4AD0-BFE3-344D48EC3180}" type="datetimeFigureOut">
              <a:rPr lang="ru-RU" smtClean="0"/>
              <a:pPr/>
              <a:t>11.11.2013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065C87-0E29-48FA-BD52-6A4C1E4882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B381C-E536-4AD0-BFE3-344D48EC3180}" type="datetimeFigureOut">
              <a:rPr lang="ru-RU" smtClean="0"/>
              <a:pPr/>
              <a:t>11.11.2013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065C87-0E29-48FA-BD52-6A4C1E4882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B381C-E536-4AD0-BFE3-344D48EC3180}" type="datetimeFigureOut">
              <a:rPr lang="ru-RU" smtClean="0"/>
              <a:pPr/>
              <a:t>11.11.2013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065C87-0E29-48FA-BD52-6A4C1E4882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B381C-E536-4AD0-BFE3-344D48EC3180}" type="datetimeFigureOut">
              <a:rPr lang="ru-RU" smtClean="0"/>
              <a:pPr/>
              <a:t>11.11.2013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065C87-0E29-48FA-BD52-6A4C1E48827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3C7B381C-E536-4AD0-BFE3-344D48EC3180}" type="datetimeFigureOut">
              <a:rPr lang="ru-RU" smtClean="0"/>
              <a:pPr/>
              <a:t>11.11.2013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F065C87-0E29-48FA-BD52-6A4C1E48827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/index.php?title=%D0%A0%D0%B0%D0%B7%D0%B2%D0%B5%D0%B4%D0%B5%D0%BD%D0%B8%D0%B5_%D0%BF%D1%83%D1%88%D0%BD%D1%8B%D1%85_%D0%B7%D0%B2%D0%B5%D1%80%D0%B5%D0%B9&amp;action=edit&amp;redlink=1" TargetMode="External"/><Relationship Id="rId13" Type="http://schemas.openxmlformats.org/officeDocument/2006/relationships/hyperlink" Target="http://ru.wikipedia.org/w/index.php?title=%D0%9C%D0%BE%D1%80%D1%81%D0%BA%D0%BE%D0%B9_%D0%B7%D0%B2%D0%B5%D1%80%D0%BE%D0%B1%D0%BE%D0%B9%D0%BD%D1%8B%D0%B9_%D0%BF%D1%80%D0%BE%D0%BC%D1%8B%D1%81%D0%B5%D0%BB&amp;action=edit&amp;redlink=1" TargetMode="External"/><Relationship Id="rId3" Type="http://schemas.openxmlformats.org/officeDocument/2006/relationships/hyperlink" Target="http://ru.wikipedia.org/wiki/%D0%9E%D0%BB%D0%B5%D0%BD%D0%B5%D0%B2%D0%BE%D0%B4%D1%81%D1%82%D0%B2%D0%BE" TargetMode="External"/><Relationship Id="rId7" Type="http://schemas.openxmlformats.org/officeDocument/2006/relationships/hyperlink" Target="http://ru.wikipedia.org/wiki/%D0%A1%D0%BE%D0%B1%D0%B0%D0%BA%D0%BE%D0%B2%D0%BE%D0%B4%D1%81%D1%82%D0%B2%D0%BE" TargetMode="External"/><Relationship Id="rId12" Type="http://schemas.openxmlformats.org/officeDocument/2006/relationships/hyperlink" Target="http://ru.wikipedia.org/wiki/%D0%A0%D1%8B%D0%B1%D0%BE%D0%BB%D0%BE%D0%B2%D1%81%D1%82%D0%B2%D0%BE" TargetMode="External"/><Relationship Id="rId2" Type="http://schemas.openxmlformats.org/officeDocument/2006/relationships/hyperlink" Target="http://ru.wikipedia.org/wiki/%D0%96%D0%B8%D0%B2%D0%BE%D1%82%D0%BD%D0%BE%D0%B2%D0%BE%D0%B4%D1%81%D1%82%D0%B2%D0%BE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u.wikipedia.org/wiki/%D0%9E%D0%B2%D1%86%D0%B5%D0%B2%D0%BE%D0%B4%D1%81%D1%82%D0%B2%D0%BE" TargetMode="External"/><Relationship Id="rId11" Type="http://schemas.openxmlformats.org/officeDocument/2006/relationships/hyperlink" Target="http://ru.wikipedia.org/wiki/%D0%9F%D1%87%D0%B5%D0%BB%D0%BE%D0%B2%D0%BE%D0%B4%D1%81%D1%82%D0%B2%D0%BE" TargetMode="External"/><Relationship Id="rId5" Type="http://schemas.openxmlformats.org/officeDocument/2006/relationships/hyperlink" Target="http://ru.wikipedia.org/w/index.php?title=%D0%AF%D0%BA%D0%BE%D0%B2%D0%BE%D0%B4%D1%81%D1%82%D0%B2%D0%BE&amp;action=edit&amp;redlink=1" TargetMode="External"/><Relationship Id="rId10" Type="http://schemas.openxmlformats.org/officeDocument/2006/relationships/hyperlink" Target="http://ru.wikipedia.org/wiki/%D0%91%D0%BE%D1%80%D1%82%D0%BD%D0%B8%D1%87%D0%B5%D1%81%D1%82%D0%B2%D0%BE" TargetMode="External"/><Relationship Id="rId4" Type="http://schemas.openxmlformats.org/officeDocument/2006/relationships/hyperlink" Target="http://ru.wikipedia.org/wiki/%D0%9A%D0%BE%D0%BD%D0%B5%D0%B2%D0%BE%D0%B4%D1%81%D1%82%D0%B2%D0%BE" TargetMode="External"/><Relationship Id="rId9" Type="http://schemas.openxmlformats.org/officeDocument/2006/relationships/hyperlink" Target="http://ru.wikipedia.org/wiki/%D0%97%D0%B2%D0%B5%D1%80%D0%BE%D0%B2%D0%BE%D0%B4%D1%81%D1%82%D0%B2%D0%BE" TargetMode="External"/><Relationship Id="rId14" Type="http://schemas.openxmlformats.org/officeDocument/2006/relationships/hyperlink" Target="http://ru.wikipedia.org/wiki/%D0%9E%D1%85%D0%BE%D1%82%D0%B0" TargetMode="Externa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/index.php?title=%D0%9D%D0%B0%D1%80%D0%BE%D0%B4%D0%BD%D1%8B%D0%B5_%D1%80%D0%B5%D0%BC%D0%B5%D1%81%D0%BB%D0%B0&amp;action=edit&amp;redlink=1" TargetMode="External"/><Relationship Id="rId3" Type="http://schemas.openxmlformats.org/officeDocument/2006/relationships/hyperlink" Target="http://ru.wikipedia.org/wiki/%D0%9B%D0%B5%D0%BA%D0%B0%D1%80%D1%81%D1%82%D0%B2%D0%B5%D0%BD%D0%BD%D1%8B%D0%B5_%D1%80%D0%B0%D1%81%D1%82%D0%B5%D0%BD%D0%B8%D1%8F" TargetMode="External"/><Relationship Id="rId7" Type="http://schemas.openxmlformats.org/officeDocument/2006/relationships/hyperlink" Target="http://ru.wikipedia.org/wiki/%D0%A5%D1%83%D0%B4%D0%BE%D0%B6%D0%B5%D1%81%D1%82%D0%B2%D0%B5%D0%BD%D0%BD%D1%8B%D0%B5_%D0%BF%D1%80%D0%BE%D0%BC%D1%8B%D1%81%D0%BB%D1%8B" TargetMode="External"/><Relationship Id="rId2" Type="http://schemas.openxmlformats.org/officeDocument/2006/relationships/hyperlink" Target="http://ru.wikipedia.org/wiki/%D0%9E%D0%B3%D0%BE%D1%80%D0%BE%D0%B4%D0%BD%D0%B8%D1%87%D0%B5%D1%81%D1%82%D0%B2%D0%BE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u.wikipedia.org/wiki/%D0%9F%D0%BE%D0%BB%D0%B5%D0%B7%D0%BD%D1%8B%D0%B5_%D0%B8%D1%81%D0%BA%D0%BE%D0%BF%D0%B0%D0%B5%D0%BC%D1%8B%D0%B5" TargetMode="External"/><Relationship Id="rId5" Type="http://schemas.openxmlformats.org/officeDocument/2006/relationships/hyperlink" Target="http://ru.wikipedia.org/wiki/%D0%A1%D0%BE%D0%B1%D0%B8%D1%80%D0%B0%D1%82%D0%B5%D0%BB%D1%8C%D1%81%D1%82%D0%B2%D0%BE" TargetMode="External"/><Relationship Id="rId4" Type="http://schemas.openxmlformats.org/officeDocument/2006/relationships/hyperlink" Target="http://ru.wikipedia.org/wiki/%D0%94%D1%80%D0%B5%D0%B2%D0%B5%D1%81%D0%B8%D0%BD%D0%B0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1928802"/>
            <a:ext cx="7772400" cy="3000372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/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Традиционная пища малочисленных коренных народов  Крайнего Севера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2285992"/>
            <a:ext cx="8501122" cy="5500726"/>
          </a:xfrm>
        </p:spPr>
        <p:txBody>
          <a:bodyPr>
            <a:normAutofit fontScale="47500" lnSpcReduction="20000"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 smtClean="0"/>
          </a:p>
          <a:p>
            <a:pPr algn="r">
              <a:lnSpc>
                <a:spcPct val="120000"/>
              </a:lnSpc>
            </a:pPr>
            <a:endParaRPr lang="ru-RU" sz="86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>
              <a:lnSpc>
                <a:spcPct val="120000"/>
              </a:lnSpc>
            </a:pPr>
            <a:endParaRPr lang="ru-RU" sz="86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>
              <a:lnSpc>
                <a:spcPct val="120000"/>
              </a:lnSpc>
              <a:spcBef>
                <a:spcPts val="0"/>
              </a:spcBef>
            </a:pPr>
            <a:endParaRPr lang="ru-RU" sz="59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>
              <a:lnSpc>
                <a:spcPct val="120000"/>
              </a:lnSpc>
              <a:spcBef>
                <a:spcPts val="0"/>
              </a:spcBef>
            </a:pPr>
            <a:r>
              <a:rPr lang="ru-RU" sz="59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Работа ученицы 4 г класса Корниловой Ангелины</a:t>
            </a:r>
          </a:p>
          <a:p>
            <a:pPr algn="r">
              <a:lnSpc>
                <a:spcPct val="120000"/>
              </a:lnSpc>
              <a:spcBef>
                <a:spcPts val="0"/>
              </a:spcBef>
            </a:pPr>
            <a:endParaRPr lang="ru-RU" sz="59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>
              <a:lnSpc>
                <a:spcPct val="120000"/>
              </a:lnSpc>
              <a:spcBef>
                <a:spcPts val="0"/>
              </a:spcBef>
            </a:pPr>
            <a:r>
              <a:rPr lang="ru-RU" sz="59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Руководитель: </a:t>
            </a:r>
          </a:p>
          <a:p>
            <a:pPr algn="r">
              <a:lnSpc>
                <a:spcPct val="120000"/>
              </a:lnSpc>
              <a:spcBef>
                <a:spcPts val="0"/>
              </a:spcBef>
            </a:pPr>
            <a:r>
              <a:rPr lang="ru-RU" sz="59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Иванова Вера Константиновна, </a:t>
            </a:r>
          </a:p>
          <a:p>
            <a:pPr algn="r">
              <a:lnSpc>
                <a:spcPct val="120000"/>
              </a:lnSpc>
              <a:spcBef>
                <a:spcPts val="0"/>
              </a:spcBef>
            </a:pPr>
            <a:r>
              <a:rPr lang="ru-RU" sz="59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учитель начальных классов</a:t>
            </a:r>
          </a:p>
          <a:p>
            <a:pPr>
              <a:lnSpc>
                <a:spcPct val="120000"/>
              </a:lnSpc>
            </a:pPr>
            <a:endParaRPr lang="ru-RU" sz="8600" dirty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00496" y="285728"/>
            <a:ext cx="4357718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Кухня эвенков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142984"/>
            <a:ext cx="8991600" cy="550072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«ТЫХЭМИН»</a:t>
            </a:r>
            <a:b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Так называется рыбный суп. Готовится он так: 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Вынимаете из рыбы икру и аккуратно растираете её в деревянном корытце деревянной ложкой – «</a:t>
            </a:r>
            <a:r>
              <a:rPr lang="ru-RU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ламбой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 до однородной массы. Растёртую икру опускают в кипяток, постепенно добавляя кусочки рыбы (без костей!). 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Потом </a:t>
            </a:r>
            <a:r>
              <a:rPr lang="ru-RU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тыхэмин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солят, добавляют другие специи по вкусу и хорошо размешивают. 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Подавать горячим.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14290"/>
            <a:ext cx="8686800" cy="1285884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Юкагиры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285860"/>
            <a:ext cx="8686800" cy="4794265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 данным 2010 года в Якутии проживают </a:t>
            </a:r>
            <a:r>
              <a:rPr lang="sah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1281 юкагиров. Из них знают свой язык только 23% человек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52524" y="2766608"/>
            <a:ext cx="3105162" cy="3895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2066" y="2735030"/>
            <a:ext cx="2857520" cy="38372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Юкагирская кухня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1\Desktop\250px-Stroganina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0" y="2143116"/>
            <a:ext cx="2786081" cy="2643206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071802" y="1214422"/>
            <a:ext cx="5857916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«ТЭЛЬИЭДАЛЬГЗА  ЮКОЛА»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Готовят 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из крупной рыбы хорошего сорта. Свежую рыбу очистить от чешуи, выпотрошить. Мясо отделить от хребта, отрезать хребтовую кость до хвоста. Филе разрезать на 4 пластины, не задевая кожу, сделать с внутренней стороны надрезы в виде клетки или «елочкой». Сушить на </a:t>
            </a:r>
            <a:r>
              <a:rPr lang="ru-RU" sz="24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вешале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вначале на солнечном месте. Когда высохнет, но не до твердости, снять с </a:t>
            </a:r>
            <a:r>
              <a:rPr lang="ru-RU" sz="24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вешалы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и повесить над очагом в яранге. Здесь юкола доводится до полного копчения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85728"/>
            <a:ext cx="8686800" cy="1009672"/>
          </a:xfrm>
        </p:spPr>
        <p:txBody>
          <a:bodyPr/>
          <a:lstStyle/>
          <a:p>
            <a:pPr algn="ctr"/>
            <a:r>
              <a:rPr lang="sah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Долганы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None/>
            </a:pPr>
            <a:r>
              <a:rPr lang="ru-RU" b="1" dirty="0" smtClean="0">
                <a:solidFill>
                  <a:srgbClr val="002060"/>
                </a:solidFill>
              </a:rPr>
              <a:t> 	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1900 долган живут  в </a:t>
            </a:r>
            <a:r>
              <a:rPr lang="ru-RU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набарском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районе и Белой Горе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88550" y="3000372"/>
            <a:ext cx="3188154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29190" y="2428868"/>
            <a:ext cx="3429024" cy="3857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                              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Пища </a:t>
            </a:r>
            <a:r>
              <a:rPr lang="ru-RU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долганов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928802"/>
            <a:ext cx="8429684" cy="5429288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2000" dirty="0" smtClean="0"/>
              <a:t>     </a:t>
            </a:r>
          </a:p>
          <a:p>
            <a:pPr algn="just">
              <a:buNone/>
            </a:pPr>
            <a:r>
              <a:rPr lang="ru-RU" sz="2000" dirty="0" smtClean="0"/>
              <a:t>		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Основная пища 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долган — оленина в сыром, вареном или мороженом виде. Только что выловленную рыбу едят сырой, слегка присаливая, либо мороженой (строганина), а также вареной. Добытых весной гусей вялят, заготовляя впрок, или варят. Из мяса птицы или оленя варят суп, приправляя мукой или крупами. Употребляют в пищу также лук, корни некоторых растений, ягоды. Женщины пекут </a:t>
            </a:r>
            <a:r>
              <a:rPr lang="ru-RU" sz="24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долганские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лепешки и оладьи. В настоящее время распространились покупные продукты, однако традиционные блюда по-прежнему готовятся регулярно.</a:t>
            </a:r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214290"/>
            <a:ext cx="3000396" cy="21248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Эвены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sah-RU" b="1" dirty="0" smtClean="0">
                <a:solidFill>
                  <a:srgbClr val="002060"/>
                </a:solidFill>
              </a:rPr>
              <a:t>        Численность  эвенов  составляет </a:t>
            </a:r>
            <a:r>
              <a:rPr lang="ru-RU" b="1" dirty="0" smtClean="0">
                <a:solidFill>
                  <a:srgbClr val="002060"/>
                </a:solidFill>
              </a:rPr>
              <a:t>11657 человек.</a:t>
            </a:r>
          </a:p>
          <a:p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2643182"/>
            <a:ext cx="3080826" cy="3857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14942" y="2571744"/>
            <a:ext cx="3357586" cy="3857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Кухня эвенов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4946672"/>
          </a:xfrm>
        </p:spPr>
        <p:txBody>
          <a:bodyPr>
            <a:normAutofit lnSpcReduction="10000"/>
          </a:bodyPr>
          <a:lstStyle/>
          <a:p>
            <a:pPr algn="just"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«</a:t>
            </a:r>
            <a:r>
              <a:rPr lang="ru-RU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Порса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Мелкую 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рыбу слегка поджаривают на рожнах и выкладывают в берестяную миску, установленную над костром из сырых бревен. Просушенную и подкопченную рыбу толкут до получения мелкой крошки - </a:t>
            </a:r>
            <a:r>
              <a:rPr lang="ru-RU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порсы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Хранят ее в непромокаемых мешках из кожи налима или берестяных коробах. Зимой из </a:t>
            </a:r>
            <a:r>
              <a:rPr lang="ru-RU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порсы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готовят густое варево типа каши или, добавив в муку, пекут лепешки.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3357562"/>
            <a:ext cx="8043890" cy="2786082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b="1" dirty="0" smtClean="0">
                <a:solidFill>
                  <a:srgbClr val="C00000"/>
                </a:solidFill>
              </a:rPr>
              <a:t>    </a:t>
            </a:r>
            <a:r>
              <a:rPr lang="ru-RU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Султа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Недолго 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в небольшом количестве воды варят рыбу. Отделив кости, ее растирают с сырой икрой до кашицеобразного состояния. Высушенную на солнце массу берут на охоту.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00034" y="1000108"/>
            <a:ext cx="785818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Строганина </a:t>
            </a: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из печени налима</a:t>
            </a:r>
          </a:p>
          <a:p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Мороженую печень строгают тонкой стружкой или ломтиками, солят, посыпают перцем и тут же 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подают </a:t>
            </a: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 столу.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Чукотская кухня    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5715016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«</a:t>
            </a: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Прэрэм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 algn="just">
              <a:buNone/>
            </a:pP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Ягодичную 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часть оленьей туши хорошо проваривают. Нарезают мясо очень мелко, как через мясорубку, и смешивают с теплым топленным салом. Остывая, масса быстро густеет, в это время блюду придают круглую форму, он замораживается – так и получается </a:t>
            </a:r>
            <a:r>
              <a:rPr lang="ru-RU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прэрэм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Прэрэм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сверху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украшают 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оленьим костным мозгом, замораживают, что придает специфический вкус. </a:t>
            </a:r>
            <a:r>
              <a:rPr lang="ru-RU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Прэрэм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служит своеобразным гостинцем при поездках в дальние стойбища. Ему особенно рады дети, как деликатесу – </a:t>
            </a:r>
            <a:r>
              <a:rPr lang="ru-RU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прэрэм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является национальным блюдом.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Традиционная пища всех коренных народов Крайнего Севера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643174" y="1500174"/>
            <a:ext cx="3810000" cy="25679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928662" y="4286256"/>
            <a:ext cx="721523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</a:rPr>
              <a:t>Строганина из сига.</a:t>
            </a:r>
          </a:p>
          <a:p>
            <a:r>
              <a:rPr lang="ru-RU" sz="2800" b="1" dirty="0">
                <a:solidFill>
                  <a:srgbClr val="002060"/>
                </a:solidFill>
              </a:rPr>
              <a:t>Мороженую рыбу очищают от чешуи, снимают кожицу, строгают соломкой. Едят с солью и черным молотым перцем.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Объект исследования: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8329642" cy="4768865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Рацион традиционной пищи коренных народов Крайнего Севера;</a:t>
            </a:r>
          </a:p>
          <a:p>
            <a:pPr>
              <a:buFont typeface="Arial" pitchFamily="34" charset="0"/>
              <a:buChar char="•"/>
            </a:pP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Рецепты традиционной пищи</a:t>
            </a:r>
            <a:endParaRPr lang="ru-RU" sz="3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28860" y="3714752"/>
            <a:ext cx="4500594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Блюда из оленины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401080" cy="5643578"/>
          </a:xfrm>
        </p:spPr>
        <p:txBody>
          <a:bodyPr>
            <a:normAutofit fontScale="92500" lnSpcReduction="20000"/>
          </a:bodyPr>
          <a:lstStyle/>
          <a:p>
            <a:pPr algn="just">
              <a:buNone/>
            </a:pPr>
            <a:r>
              <a:rPr lang="ru-RU" dirty="0" smtClean="0"/>
              <a:t>    	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Основными 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являлись блюда, приготовленные из оленины, так как олень на Севере обеспечивает все жизненные потребности человека, в том числе ассортимент питания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Оленина для северян продукт универсальный. Нежное, легко развариваемое мясо быстро усваивается организмом. Оленина по своим питательным свойствам ценится выше, чем мясо других животных. Обладая уникальными вкусовыми и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пищевыми качествами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высокой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калорийностью, </a:t>
            </a:r>
            <a:r>
              <a:rPr lang="ru-RU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противоцинговыми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свойствами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она пользуется большим спросом у населения Крайнего Севера»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-214338"/>
            <a:ext cx="8472518" cy="6715172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   </a:t>
            </a:r>
          </a:p>
          <a:p>
            <a:pPr>
              <a:buNone/>
            </a:pPr>
            <a:endParaRPr lang="ru-RU" b="1" dirty="0" smtClean="0">
              <a:solidFill>
                <a:srgbClr val="002060"/>
              </a:solidFill>
            </a:endParaRPr>
          </a:p>
          <a:p>
            <a:pPr algn="just"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При 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авитаминозах и нарушениях обмена веществ, для профилактики всевозможных заболеваний, при малокровии рекомендуют оленину, оленью печень, оленью кровь. Благодаря микроэлементам мясо северного оленя считается лечебным. В нем есть железо, цинк, медь, кобальт, марганец и молибден.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Блюда, приготовленные из оленины и субпродуктов оленя, вкусные и питательные. Такая пища (естественная, витаминная) помогла народам Севера выжить в трудных экстремальных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условиях.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85728"/>
            <a:ext cx="8686800" cy="1009672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Вывод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6786610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    </a:t>
            </a:r>
          </a:p>
          <a:p>
            <a:pPr algn="just">
              <a:buNone/>
            </a:pPr>
            <a:r>
              <a:rPr lang="ru-RU" b="1" dirty="0">
                <a:solidFill>
                  <a:srgbClr val="002060"/>
                </a:solidFill>
              </a:rPr>
              <a:t> </a:t>
            </a:r>
            <a:r>
              <a:rPr lang="ru-RU" b="1" dirty="0" smtClean="0">
                <a:solidFill>
                  <a:srgbClr val="002060"/>
                </a:solidFill>
              </a:rPr>
              <a:t>     </a:t>
            </a:r>
            <a:r>
              <a:rPr lang="ru-RU" sz="45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 концу исследования я пришла к  такому  выводу:</a:t>
            </a:r>
          </a:p>
          <a:p>
            <a:pPr algn="just">
              <a:buNone/>
            </a:pPr>
            <a:endParaRPr lang="ru-RU" sz="45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pitchFamily="34" charset="0"/>
              <a:buChar char="•"/>
            </a:pPr>
            <a:r>
              <a:rPr lang="ru-RU" sz="45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Северная </a:t>
            </a:r>
            <a:r>
              <a:rPr lang="ru-RU" sz="45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кухня связана с местом </a:t>
            </a:r>
            <a:r>
              <a:rPr lang="ru-RU" sz="45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проживания народа, с климатическими условиями, </a:t>
            </a:r>
            <a:r>
              <a:rPr lang="ru-RU" sz="45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отражает его </a:t>
            </a:r>
            <a:r>
              <a:rPr lang="ru-RU" sz="45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занятия.</a:t>
            </a:r>
          </a:p>
          <a:p>
            <a:pPr algn="just">
              <a:buFont typeface="Arial" pitchFamily="34" charset="0"/>
              <a:buChar char="•"/>
            </a:pPr>
            <a:r>
              <a:rPr lang="ru-RU" sz="45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Современная пища коренных народностей Крайнего Севера наряду </a:t>
            </a:r>
            <a:r>
              <a:rPr lang="ru-RU" sz="45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 покупными продуктами, включает некоторые традиционные блюда, прежде всего выпечные изделия, овощи, оленина, рыба, ягоды и грибы. </a:t>
            </a:r>
          </a:p>
          <a:p>
            <a:pPr algn="just">
              <a:buFont typeface="Arial" pitchFamily="34" charset="0"/>
              <a:buChar char="•"/>
            </a:pPr>
            <a:r>
              <a:rPr lang="ru-RU" sz="45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Необходимо </a:t>
            </a:r>
            <a:r>
              <a:rPr lang="ru-RU" sz="45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больше интересоваться своей культурой, традициями родной земли, чтобы сохранить её.</a:t>
            </a:r>
          </a:p>
          <a:p>
            <a:pPr algn="just">
              <a:buNone/>
            </a:pPr>
            <a:r>
              <a:rPr lang="ru-RU" sz="4500" dirty="0" smtClean="0"/>
              <a:t/>
            </a:r>
            <a:br>
              <a:rPr lang="ru-RU" sz="4500" dirty="0" smtClean="0"/>
            </a:br>
            <a:endParaRPr lang="ru-RU" sz="45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500042"/>
            <a:ext cx="8686800" cy="83820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Цели исследования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428736"/>
            <a:ext cx="8686800" cy="5857916"/>
          </a:xfrm>
        </p:spPr>
        <p:txBody>
          <a:bodyPr>
            <a:noAutofit/>
          </a:bodyPr>
          <a:lstStyle/>
          <a:p>
            <a:pPr>
              <a:buFont typeface="Arial" pitchFamily="34" charset="0"/>
              <a:buChar char="•"/>
            </a:pP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Исследовать традиционную пищу коренных народов Крайнего Севера; </a:t>
            </a:r>
          </a:p>
          <a:p>
            <a:pPr>
              <a:buFont typeface="Arial" pitchFamily="34" charset="0"/>
              <a:buChar char="•"/>
            </a:pP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Выяснить полезность традиционной пищи для здоровья человека;</a:t>
            </a:r>
          </a:p>
          <a:p>
            <a:pPr>
              <a:buFont typeface="Arial" pitchFamily="34" charset="0"/>
              <a:buChar char="•"/>
            </a:pP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Распространение рецептов традиционной пищи коренных народов Крайнего Севера среди населения</a:t>
            </a:r>
            <a:endParaRPr lang="ru-RU" sz="3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Задачи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357298"/>
            <a:ext cx="8686800" cy="5143536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Ознакомиться  с рецептами  представителей коренных народов</a:t>
            </a:r>
          </a:p>
          <a:p>
            <a:pPr>
              <a:buFont typeface="Arial" pitchFamily="34" charset="0"/>
              <a:buChar char="•"/>
            </a:pPr>
            <a:endParaRPr lang="ru-RU" sz="3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Изучить ингредиенты пищи</a:t>
            </a:r>
          </a:p>
          <a:p>
            <a:pPr>
              <a:buFont typeface="Arial" pitchFamily="34" charset="0"/>
              <a:buChar char="•"/>
            </a:pPr>
            <a:endParaRPr lang="ru-RU" sz="3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Распространить среди населения рецептуру  приготовления пищи народов Крайнего Севера</a:t>
            </a:r>
          </a:p>
          <a:p>
            <a:pPr>
              <a:buNone/>
            </a:pPr>
            <a:endParaRPr lang="ru-RU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115328" cy="56195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7215238"/>
          </a:xfrm>
        </p:spPr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ru-RU" dirty="0"/>
              <a:t> </a:t>
            </a:r>
            <a:r>
              <a:rPr lang="ru-RU" dirty="0" smtClean="0"/>
              <a:t>  </a:t>
            </a:r>
            <a:r>
              <a:rPr lang="ru-RU" sz="6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Пища </a:t>
            </a:r>
            <a:endParaRPr lang="ru-RU" sz="6200" dirty="0"/>
          </a:p>
          <a:p>
            <a:pPr>
              <a:buNone/>
            </a:pPr>
            <a:r>
              <a:rPr lang="ru-RU" dirty="0" smtClean="0">
                <a:solidFill>
                  <a:srgbClr val="C00000"/>
                </a:solidFill>
              </a:rPr>
              <a:t>    </a:t>
            </a:r>
            <a:endParaRPr lang="ru-RU" sz="3900" dirty="0" smtClean="0">
              <a:solidFill>
                <a:srgbClr val="C00000"/>
              </a:solidFill>
            </a:endParaRPr>
          </a:p>
          <a:p>
            <a:pPr algn="just">
              <a:buNone/>
            </a:pPr>
            <a:r>
              <a:rPr lang="ru-RU" sz="39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ru-RU" sz="4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это тот элемент культуры, элемент питания, который с одной стороны отличается консервативностью,  а с другой стороны достаточно быстро впитывает новое. Питание является отражением основных занятий населения, именно поэтому кулинарные пристрастия наших предков стали предметом научных изысканий.</a:t>
            </a:r>
          </a:p>
          <a:p>
            <a:pPr>
              <a:buNone/>
            </a:pPr>
            <a:r>
              <a:rPr lang="ru-RU" sz="4600" dirty="0" smtClean="0">
                <a:solidFill>
                  <a:srgbClr val="002060"/>
                </a:solidFill>
              </a:rPr>
              <a:t/>
            </a:r>
            <a:br>
              <a:rPr lang="ru-RU" sz="4600" dirty="0" smtClean="0">
                <a:solidFill>
                  <a:srgbClr val="002060"/>
                </a:solidFill>
              </a:rPr>
            </a:br>
            <a:endParaRPr lang="ru-RU" sz="46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Немного из истории </a:t>
            </a:r>
            <a:endParaRPr lang="ru-RU" sz="4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142984"/>
            <a:ext cx="8686800" cy="6286544"/>
          </a:xfrm>
        </p:spPr>
        <p:txBody>
          <a:bodyPr>
            <a:normAutofit/>
          </a:bodyPr>
          <a:lstStyle/>
          <a:p>
            <a:pPr algn="just">
              <a:buFont typeface="Arial" pitchFamily="34" charset="0"/>
              <a:buChar char="•"/>
            </a:pPr>
            <a:r>
              <a:rPr lang="sah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Малочисленные коренные народы живут в Якутии, на Дальнем Востоке, в Сибири, где обитали их предки.</a:t>
            </a:r>
          </a:p>
          <a:p>
            <a:pPr algn="just">
              <a:buFont typeface="Arial" pitchFamily="34" charset="0"/>
              <a:buChar char="•"/>
            </a:pPr>
            <a:r>
              <a:rPr lang="sah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России живут 40  малочисленных  народностей, всего насчитывают 244 000 человек.</a:t>
            </a:r>
            <a:endParaRPr lang="sah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pitchFamily="34" charset="0"/>
              <a:buChar char="•"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Якутии коми и </a:t>
            </a:r>
            <a:r>
              <a:rPr lang="ru-RU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саха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не являются малочисленными народностями, так как их численность переваливает за 400 000 человек.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28736"/>
          </a:xfrm>
        </p:spPr>
        <p:txBody>
          <a:bodyPr>
            <a:normAutofit/>
          </a:bodyPr>
          <a:lstStyle/>
          <a:p>
            <a:pPr algn="ctr"/>
            <a:r>
              <a:rPr lang="sah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Основное занятие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642918"/>
            <a:ext cx="8501122" cy="621508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r>
              <a:rPr lang="ru-RU" sz="25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hlinkClick r:id="rId2" tooltip="Животноводство"/>
              </a:rPr>
              <a:t>Животноводство</a:t>
            </a:r>
            <a:r>
              <a:rPr lang="ru-RU" sz="25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в том </a:t>
            </a:r>
            <a:r>
              <a:rPr lang="ru-RU" sz="25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числе кочевое (</a:t>
            </a:r>
            <a:r>
              <a:rPr lang="ru-RU" sz="25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hlinkClick r:id="rId3" tooltip="Оленеводство"/>
              </a:rPr>
              <a:t>оленеводство</a:t>
            </a:r>
            <a:r>
              <a:rPr lang="ru-RU" sz="25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 </a:t>
            </a:r>
            <a:r>
              <a:rPr lang="ru-RU" sz="25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hlinkClick r:id="rId4" tooltip="Коневодство"/>
              </a:rPr>
              <a:t>коневодство</a:t>
            </a:r>
            <a:r>
              <a:rPr lang="ru-RU" sz="25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 </a:t>
            </a:r>
            <a:r>
              <a:rPr lang="ru-RU" sz="25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hlinkClick r:id="rId5" tooltip="Яководство (страница отсутствует)"/>
              </a:rPr>
              <a:t>яководство</a:t>
            </a:r>
            <a:r>
              <a:rPr lang="ru-RU" sz="25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 </a:t>
            </a:r>
            <a:r>
              <a:rPr lang="ru-RU" sz="25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hlinkClick r:id="rId6" tooltip="Овцеводство"/>
              </a:rPr>
              <a:t>овцеводство</a:t>
            </a:r>
            <a:r>
              <a:rPr lang="ru-RU" sz="25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>
              <a:buNone/>
            </a:pPr>
            <a:r>
              <a:rPr lang="ru-RU" sz="25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hlinkClick r:id="rId7" tooltip="Собаководство"/>
              </a:rPr>
              <a:t>Собаководство</a:t>
            </a:r>
            <a:r>
              <a:rPr lang="ru-RU" sz="25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(разведение </a:t>
            </a:r>
            <a:r>
              <a:rPr lang="ru-RU" sz="25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оленегонных</a:t>
            </a:r>
            <a:r>
              <a:rPr lang="ru-RU" sz="25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ездовых </a:t>
            </a:r>
            <a:r>
              <a:rPr lang="ru-RU" sz="25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охотничьих </a:t>
            </a:r>
            <a:r>
              <a:rPr lang="ru-RU" sz="25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собак).</a:t>
            </a:r>
          </a:p>
          <a:p>
            <a:pPr>
              <a:buNone/>
            </a:pPr>
            <a:r>
              <a:rPr lang="ru-RU" sz="25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hlinkClick r:id="rId8" tooltip="Разведение пушных зверей (страница отсутствует)"/>
              </a:rPr>
              <a:t>Разведение зверей</a:t>
            </a:r>
            <a:r>
              <a:rPr lang="ru-RU" sz="25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переработка и </a:t>
            </a:r>
            <a:r>
              <a:rPr lang="ru-RU" sz="25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реализация продукции</a:t>
            </a:r>
            <a:r>
              <a:rPr lang="ru-RU" sz="25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5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hlinkClick r:id="rId9" tooltip="Звероводство"/>
              </a:rPr>
              <a:t>звероводства</a:t>
            </a:r>
            <a:r>
              <a:rPr lang="ru-RU" sz="25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ru-RU" sz="25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hlinkClick r:id="rId10" tooltip="Бортничество"/>
              </a:rPr>
              <a:t>Бортничество</a:t>
            </a:r>
            <a:r>
              <a:rPr lang="ru-RU" sz="25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 </a:t>
            </a:r>
            <a:r>
              <a:rPr lang="ru-RU" sz="25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hlinkClick r:id="rId11" tooltip="Пчеловодство"/>
              </a:rPr>
              <a:t>пчеловодство</a:t>
            </a:r>
            <a:r>
              <a:rPr lang="ru-RU" sz="25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ru-RU" sz="25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hlinkClick r:id="rId12" tooltip="Рыболовство"/>
              </a:rPr>
              <a:t>Рыболовство</a:t>
            </a:r>
            <a:r>
              <a:rPr lang="ru-RU" sz="25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(в том числе </a:t>
            </a:r>
            <a:r>
              <a:rPr lang="ru-RU" sz="25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hlinkClick r:id="rId13" tooltip="Морской зверобойный промысел (страница отсутствует)"/>
              </a:rPr>
              <a:t>морской зверобойный промысел</a:t>
            </a:r>
            <a:r>
              <a:rPr lang="ru-RU" sz="25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 и реализация водных биологических ресурсов.</a:t>
            </a:r>
          </a:p>
          <a:p>
            <a:pPr>
              <a:buNone/>
            </a:pPr>
            <a:r>
              <a:rPr lang="ru-RU" sz="25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Промысловая </a:t>
            </a:r>
            <a:r>
              <a:rPr lang="ru-RU" sz="25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hlinkClick r:id="rId14" tooltip="Охота"/>
              </a:rPr>
              <a:t>охота</a:t>
            </a:r>
            <a:r>
              <a:rPr lang="ru-RU" sz="25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переработка и реализация охотничьей продукции.</a:t>
            </a:r>
          </a:p>
          <a:p>
            <a:pPr>
              <a:buNone/>
            </a:pPr>
            <a:endParaRPr lang="ru-RU" sz="25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5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85728"/>
            <a:ext cx="8686800" cy="1009672"/>
          </a:xfrm>
        </p:spPr>
        <p:txBody>
          <a:bodyPr/>
          <a:lstStyle/>
          <a:p>
            <a:pPr algn="ctr"/>
            <a:r>
              <a:rPr lang="sah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Основное занятие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214422"/>
            <a:ext cx="8686800" cy="5643578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Земледелие (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hlinkClick r:id="rId2" tooltip="Огородничество"/>
              </a:rPr>
              <a:t>огородничество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), а также разведение и переработка 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hlinkClick r:id="rId3" tooltip="Лекарственные растения"/>
              </a:rPr>
              <a:t>ценных в лекарственном отношении растений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Заготовка 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hlinkClick r:id="rId4" tooltip="Древесина"/>
              </a:rPr>
              <a:t>древесины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и </a:t>
            </a: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недревесных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лесных ресурсов для собственных нужд.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hlinkClick r:id="rId5" tooltip="Собирательство"/>
              </a:rPr>
              <a:t>Собирательство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(заготовка, переработка и реализация пищевых лесных ресурсов, сбор 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hlinkClick r:id="rId3" tooltip="Лекарственные растения"/>
              </a:rPr>
              <a:t>лекарственных растений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Добыча и переработка общераспространённых 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hlinkClick r:id="rId6" tooltip="Полезные ископаемые"/>
              </a:rPr>
              <a:t>полезных ископаемых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для собственных нужд.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hlinkClick r:id="rId7" tooltip="Художественные промыслы"/>
              </a:rPr>
              <a:t>Художественные промыслы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и 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hlinkClick r:id="rId8" tooltip="Народные ремесла (страница отсутствует)"/>
              </a:rPr>
              <a:t>народные ремесла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Строительство национальных традиционных жилищ и других построек, необходимых для осуществления традиционных видов хозяйственной деяте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льности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Эвенки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 данным 2002 года - эвенков составляет </a:t>
            </a:r>
            <a:r>
              <a:rPr lang="ru-RU" sz="3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18.232  человек</a:t>
            </a:r>
            <a:endParaRPr lang="ru-RU" sz="36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2786058"/>
            <a:ext cx="2928958" cy="371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3357554" y="2967335"/>
            <a:ext cx="5500726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ah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Борис Онуфриевич Николаев – президент Ассоциации эвенков</a:t>
            </a:r>
          </a:p>
          <a:p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331</TotalTime>
  <Words>669</Words>
  <Application>Microsoft Office PowerPoint</Application>
  <PresentationFormat>Экран (4:3)</PresentationFormat>
  <Paragraphs>95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Трек</vt:lpstr>
      <vt:lpstr> Традиционная пища малочисленных коренных народов  Крайнего Севера</vt:lpstr>
      <vt:lpstr>Объект исследования:</vt:lpstr>
      <vt:lpstr>Цели исследования</vt:lpstr>
      <vt:lpstr>Задачи</vt:lpstr>
      <vt:lpstr> </vt:lpstr>
      <vt:lpstr>Немного из истории </vt:lpstr>
      <vt:lpstr>Основное занятие</vt:lpstr>
      <vt:lpstr>Основное занятие</vt:lpstr>
      <vt:lpstr>Эвенки</vt:lpstr>
      <vt:lpstr>Кухня эвенков</vt:lpstr>
      <vt:lpstr>Юкагиры</vt:lpstr>
      <vt:lpstr>Юкагирская кухня</vt:lpstr>
      <vt:lpstr>Долганы</vt:lpstr>
      <vt:lpstr>                               Пища долганов</vt:lpstr>
      <vt:lpstr>Эвены</vt:lpstr>
      <vt:lpstr>Кухня эвенов</vt:lpstr>
      <vt:lpstr>Презентация PowerPoint</vt:lpstr>
      <vt:lpstr>Чукотская кухня    </vt:lpstr>
      <vt:lpstr>Традиционная пища всех коренных народов Крайнего Севера</vt:lpstr>
      <vt:lpstr>Блюда из оленины</vt:lpstr>
      <vt:lpstr>Презентация PowerPoint</vt:lpstr>
      <vt:lpstr>Вывод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Традиционная пища коренных народов Республики Саха (Якутия)</dc:title>
  <dc:creator>1</dc:creator>
  <cp:lastModifiedBy>Ученик</cp:lastModifiedBy>
  <cp:revision>37</cp:revision>
  <dcterms:created xsi:type="dcterms:W3CDTF">2013-11-06T11:26:02Z</dcterms:created>
  <dcterms:modified xsi:type="dcterms:W3CDTF">2013-11-11T07:44:00Z</dcterms:modified>
</cp:coreProperties>
</file>