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Елена" initials="Е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47" autoAdjust="0"/>
    <p:restoredTop sz="94624" autoAdjust="0"/>
  </p:normalViewPr>
  <p:slideViewPr>
    <p:cSldViewPr>
      <p:cViewPr varScale="1">
        <p:scale>
          <a:sx n="83" d="100"/>
          <a:sy n="83" d="100"/>
        </p:scale>
        <p:origin x="498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E47EED-269D-4753-BE6E-E001605605EC}" type="doc">
      <dgm:prSet loTypeId="urn:microsoft.com/office/officeart/2005/8/layout/process2" loCatId="process" qsTypeId="urn:microsoft.com/office/officeart/2005/8/quickstyle/simple1" qsCatId="simple" csTypeId="urn:microsoft.com/office/officeart/2005/8/colors/accent3_5" csCatId="accent3"/>
      <dgm:spPr/>
      <dgm:t>
        <a:bodyPr/>
        <a:lstStyle/>
        <a:p>
          <a:endParaRPr lang="ru-RU"/>
        </a:p>
      </dgm:t>
    </dgm:pt>
    <dgm:pt modelId="{C565A712-0ED1-4DC1-B287-2F29E27588B5}">
      <dgm:prSet/>
      <dgm:spPr/>
      <dgm:t>
        <a:bodyPr/>
        <a:lstStyle/>
        <a:p>
          <a:pPr rtl="0"/>
          <a:r>
            <a:rPr lang="ru-RU" dirty="0" smtClean="0"/>
            <a:t>Евразия</a:t>
          </a:r>
          <a:endParaRPr lang="ru-RU" dirty="0"/>
        </a:p>
      </dgm:t>
    </dgm:pt>
    <dgm:pt modelId="{E2877065-93D1-48DF-938D-284309DAF603}" type="parTrans" cxnId="{41F4306F-78BB-487D-AFBE-0E1CD9EE6EC6}">
      <dgm:prSet/>
      <dgm:spPr/>
      <dgm:t>
        <a:bodyPr/>
        <a:lstStyle/>
        <a:p>
          <a:endParaRPr lang="ru-RU"/>
        </a:p>
      </dgm:t>
    </dgm:pt>
    <dgm:pt modelId="{0F4FD6C1-DE7A-4084-B318-D366E8361634}" type="sibTrans" cxnId="{41F4306F-78BB-487D-AFBE-0E1CD9EE6EC6}">
      <dgm:prSet/>
      <dgm:spPr/>
      <dgm:t>
        <a:bodyPr/>
        <a:lstStyle/>
        <a:p>
          <a:endParaRPr lang="ru-RU"/>
        </a:p>
      </dgm:t>
    </dgm:pt>
    <dgm:pt modelId="{D894F063-F0E7-4D7A-8BD1-618CA953EABE}" type="pres">
      <dgm:prSet presAssocID="{7AE47EED-269D-4753-BE6E-E001605605EC}" presName="linearFlow" presStyleCnt="0">
        <dgm:presLayoutVars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BD3B12A-5D03-4974-8B1C-566F540C10B9}" type="pres">
      <dgm:prSet presAssocID="{C565A712-0ED1-4DC1-B287-2F29E27588B5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F19991F-3E28-4F7E-A98B-5D73F41608A2}" type="presOf" srcId="{C565A712-0ED1-4DC1-B287-2F29E27588B5}" destId="{0BD3B12A-5D03-4974-8B1C-566F540C10B9}" srcOrd="0" destOrd="0" presId="urn:microsoft.com/office/officeart/2005/8/layout/process2"/>
    <dgm:cxn modelId="{41F4306F-78BB-487D-AFBE-0E1CD9EE6EC6}" srcId="{7AE47EED-269D-4753-BE6E-E001605605EC}" destId="{C565A712-0ED1-4DC1-B287-2F29E27588B5}" srcOrd="0" destOrd="0" parTransId="{E2877065-93D1-48DF-938D-284309DAF603}" sibTransId="{0F4FD6C1-DE7A-4084-B318-D366E8361634}"/>
    <dgm:cxn modelId="{A4C0313F-67D7-4CDA-96BE-1E5904299E33}" type="presOf" srcId="{7AE47EED-269D-4753-BE6E-E001605605EC}" destId="{D894F063-F0E7-4D7A-8BD1-618CA953EABE}" srcOrd="0" destOrd="0" presId="urn:microsoft.com/office/officeart/2005/8/layout/process2"/>
    <dgm:cxn modelId="{25A34625-03A8-4022-BEC6-4BFAA55A577B}" type="presParOf" srcId="{D894F063-F0E7-4D7A-8BD1-618CA953EABE}" destId="{0BD3B12A-5D03-4974-8B1C-566F540C10B9}" srcOrd="0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BD3B12A-5D03-4974-8B1C-566F540C10B9}">
      <dsp:nvSpPr>
        <dsp:cNvPr id="0" name=""/>
        <dsp:cNvSpPr/>
      </dsp:nvSpPr>
      <dsp:spPr>
        <a:xfrm>
          <a:off x="2563177" y="0"/>
          <a:ext cx="2646045" cy="1470025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0" tIns="190500" rIns="190500" bIns="190500" numCol="1" spcCol="1270" anchor="ctr" anchorCtr="0">
          <a:noAutofit/>
        </a:bodyPr>
        <a:lstStyle/>
        <a:p>
          <a:pPr lvl="0" algn="ctr" defTabSz="2222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000" kern="1200" dirty="0" smtClean="0"/>
            <a:t>Евразия</a:t>
          </a:r>
          <a:endParaRPr lang="ru-RU" sz="5000" kern="1200" dirty="0"/>
        </a:p>
      </dsp:txBody>
      <dsp:txXfrm>
        <a:off x="2606233" y="43056"/>
        <a:ext cx="2559933" cy="13839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70DFC-2865-4DBB-A818-F445E6688C75}" type="datetimeFigureOut">
              <a:rPr lang="ru-RU" smtClean="0"/>
              <a:pPr/>
              <a:t>23.04.2015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354-8462-4742-9E7C-16F36A502E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70DFC-2865-4DBB-A818-F445E6688C75}" type="datetimeFigureOut">
              <a:rPr lang="ru-RU" smtClean="0"/>
              <a:pPr/>
              <a:t>23.04.2015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354-8462-4742-9E7C-16F36A502E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70DFC-2865-4DBB-A818-F445E6688C75}" type="datetimeFigureOut">
              <a:rPr lang="ru-RU" smtClean="0"/>
              <a:pPr/>
              <a:t>23.04.2015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354-8462-4742-9E7C-16F36A502E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70DFC-2865-4DBB-A818-F445E6688C75}" type="datetimeFigureOut">
              <a:rPr lang="ru-RU" smtClean="0"/>
              <a:pPr/>
              <a:t>23.04.2015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354-8462-4742-9E7C-16F36A502E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70DFC-2865-4DBB-A818-F445E6688C75}" type="datetimeFigureOut">
              <a:rPr lang="ru-RU" smtClean="0"/>
              <a:pPr/>
              <a:t>23.04.2015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354-8462-4742-9E7C-16F36A502E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70DFC-2865-4DBB-A818-F445E6688C75}" type="datetimeFigureOut">
              <a:rPr lang="ru-RU" smtClean="0"/>
              <a:pPr/>
              <a:t>23.04.2015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354-8462-4742-9E7C-16F36A502E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70DFC-2865-4DBB-A818-F445E6688C75}" type="datetimeFigureOut">
              <a:rPr lang="ru-RU" smtClean="0"/>
              <a:pPr/>
              <a:t>23.04.2015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354-8462-4742-9E7C-16F36A502E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70DFC-2865-4DBB-A818-F445E6688C75}" type="datetimeFigureOut">
              <a:rPr lang="ru-RU" smtClean="0"/>
              <a:pPr/>
              <a:t>23.04.2015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354-8462-4742-9E7C-16F36A502E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70DFC-2865-4DBB-A818-F445E6688C75}" type="datetimeFigureOut">
              <a:rPr lang="ru-RU" smtClean="0"/>
              <a:pPr/>
              <a:t>23.04.2015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354-8462-4742-9E7C-16F36A502E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70DFC-2865-4DBB-A818-F445E6688C75}" type="datetimeFigureOut">
              <a:rPr lang="ru-RU" smtClean="0"/>
              <a:pPr/>
              <a:t>23.04.2015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354-8462-4742-9E7C-16F36A502E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70DFC-2865-4DBB-A818-F445E6688C75}" type="datetimeFigureOut">
              <a:rPr lang="ru-RU" smtClean="0"/>
              <a:pPr/>
              <a:t>23.04.2015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03354-8462-4742-9E7C-16F36A502E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0">
              <a:srgbClr val="DDEBCF"/>
            </a:gs>
            <a:gs pos="50000">
              <a:srgbClr val="9CB86E">
                <a:alpha val="86000"/>
              </a:srgbClr>
            </a:gs>
            <a:gs pos="100000">
              <a:srgbClr val="156B13"/>
            </a:gs>
          </a:gsLst>
          <a:lin ang="60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70DFC-2865-4DBB-A818-F445E6688C75}" type="datetimeFigureOut">
              <a:rPr lang="ru-RU" smtClean="0"/>
              <a:pPr/>
              <a:t>23.04.2015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03354-8462-4742-9E7C-16F36A502E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UniversalTermsrvPatch-x64.exe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Tulip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6" name="Схема 5"/>
          <p:cNvGraphicFramePr/>
          <p:nvPr/>
        </p:nvGraphicFramePr>
        <p:xfrm>
          <a:off x="685800" y="2130425"/>
          <a:ext cx="7772400" cy="14700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61048"/>
            <a:ext cx="6400800" cy="576064"/>
          </a:xfrm>
          <a:solidFill>
            <a:schemeClr val="accent1">
              <a:alpha val="58000"/>
            </a:schemeClr>
          </a:solidFill>
        </p:spPr>
        <p:txBody>
          <a:bodyPr>
            <a:normAutofit lnSpcReduction="1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Самый большой материк на земле.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-polozhenie-Evraz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101600">
              <a:srgbClr val="FFFF00">
                <a:alpha val="60000"/>
              </a:srgbClr>
            </a:glow>
          </a:effectLst>
        </p:spPr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Евразия это…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1">
              <a:alpha val="51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dirty="0" smtClean="0">
                <a:solidFill>
                  <a:srgbClr val="FFFF00"/>
                </a:solidFill>
              </a:rPr>
              <a:t>Материк на котором более 5 миллиардов человек , площадь которого составляет 53,893 млн. км , что составляет 36 % суши и ¾ от всего населения планеты! В Евразии 99 государств. От Абхазии до Японии.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Состоит из двух частей света Европы и Азии. Линию границы между ними проводят по восточным склонам Уральских гор.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0688"/>
          </a:xfrm>
          <a:effectLst>
            <a:glow rad="139700">
              <a:schemeClr val="accent5">
                <a:satMod val="175000"/>
                <a:alpha val="40000"/>
              </a:schemeClr>
            </a:glow>
            <a:outerShdw blurRad="50800" dist="25000" dir="5400000" rotWithShape="0">
              <a:schemeClr val="accent1">
                <a:shade val="30000"/>
                <a:satMod val="150000"/>
                <a:alpha val="38000"/>
              </a:scheme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ru-RU" sz="4000" dirty="0" smtClean="0"/>
              <a:t>Географическое расположение материка.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620688"/>
            <a:ext cx="4788024" cy="6237312"/>
          </a:xfrm>
        </p:spPr>
        <p:style>
          <a:lnRef idx="3">
            <a:schemeClr val="lt1"/>
          </a:lnRef>
          <a:fillRef idx="1003">
            <a:schemeClr val="dk2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Она располагается во всех полушариях планеты, хотя преимущественно относится к северному и к восточном. Исключительно разнообразны природно-климатические условия Евразии: в то время, когда южные её территории находятся в при экваториальной зоне планеты, северные уходят далеко за Полярный круг. </a:t>
            </a:r>
          </a:p>
          <a:p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>
              <a:buNone/>
            </a:pPr>
            <a:r>
              <a:rPr lang="ru-RU" dirty="0" smtClean="0"/>
              <a:t>     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evrasiya_na_karte.png">
            <a:hlinkClick r:id="rId2" action="ppaction://hlinkfile"/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88024" y="620688"/>
            <a:ext cx="4355976" cy="3096344"/>
          </a:xfrm>
        </p:spPr>
      </p:pic>
      <p:pic>
        <p:nvPicPr>
          <p:cNvPr id="6" name="Рисунок 5" descr="evraziya_na_globus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3789040"/>
            <a:ext cx="4355976" cy="30689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476672"/>
          </a:xfrm>
          <a:effectLst>
            <a:glow rad="101600">
              <a:schemeClr val="accent2">
                <a:lumMod val="75000"/>
                <a:alpha val="60000"/>
              </a:schemeClr>
            </a:glow>
            <a:outerShdw blurRad="50800" dist="25000" dir="5400000" rotWithShape="0">
              <a:schemeClr val="accent2">
                <a:shade val="30000"/>
                <a:satMod val="150000"/>
                <a:alpha val="38000"/>
              </a:schemeClr>
            </a:outerShdw>
          </a:effec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Растительный мир Евразии.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76672"/>
            <a:ext cx="5652120" cy="6381328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r>
              <a:rPr lang="ru-RU" dirty="0" smtClean="0"/>
              <a:t>В Европе на побережье Средиземного моря расположена зона широколистных, вечнозеленых лесов и кустарников. Здесь преобладают коричневые почвы. Среди растений выделяется: земляничное дерево. Зона переменно-влажных (муссонных) субтропических лесов на юго-востоке Евразии занимает южную часть Китая и Японии. Лето здесь влажное, а зима сравнительно сухая и прохладная. Поэтому вечнозеленые растения - магнолия, камелия, камфорный 'лавр - приспособились к зимней сухости.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саваннах природных зон Евразии среди высоких трав растут пальмы, акации, саговая дерево. </a:t>
            </a:r>
            <a:br>
              <a:rPr lang="ru-RU" dirty="0" smtClean="0"/>
            </a:br>
            <a:r>
              <a:rPr lang="ru-RU" dirty="0" smtClean="0"/>
              <a:t>В зоне субэкваториальных переменно-влажных лесов дождей больше, чем в саваннах, а сухой период непродолжителен. Растительный и травяной мир природной зоны Евразии разнообразный. </a:t>
            </a:r>
            <a:br>
              <a:rPr lang="ru-RU" dirty="0" smtClean="0"/>
            </a:br>
            <a:r>
              <a:rPr lang="ru-RU" dirty="0" smtClean="0"/>
              <a:t>Экваториальные леса в Евразии размещены преимущественно на островах, занимают большие территории, но из-за вырубки площади их сократились. </a:t>
            </a:r>
            <a:br>
              <a:rPr lang="ru-RU" dirty="0" smtClean="0"/>
            </a:br>
            <a:r>
              <a:rPr lang="ru-RU" dirty="0" smtClean="0"/>
              <a:t>В Гималаях и Альпах проявляется высотная поясность.</a:t>
            </a:r>
            <a:endParaRPr lang="ru-RU" dirty="0"/>
          </a:p>
        </p:txBody>
      </p:sp>
      <p:pic>
        <p:nvPicPr>
          <p:cNvPr id="4" name="Рисунок 3" descr="gallery_6929_26_3698.jpg"/>
          <p:cNvPicPr>
            <a:picLocks noChangeAspect="1"/>
          </p:cNvPicPr>
          <p:nvPr/>
        </p:nvPicPr>
        <p:blipFill>
          <a:blip r:embed="rId2" cstate="print">
            <a:lum bright="-10000"/>
          </a:blip>
          <a:stretch>
            <a:fillRect/>
          </a:stretch>
        </p:blipFill>
        <p:spPr>
          <a:xfrm>
            <a:off x="5652120" y="3789040"/>
            <a:ext cx="3491880" cy="3068960"/>
          </a:xfrm>
          <a:prstGeom prst="rect">
            <a:avLst/>
          </a:prstGeom>
        </p:spPr>
      </p:pic>
      <p:pic>
        <p:nvPicPr>
          <p:cNvPr id="5" name="Рисунок 4" descr="0004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476672"/>
            <a:ext cx="3491880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404663"/>
          </a:xfrm>
          <a:effectLst>
            <a:glow rad="139700">
              <a:schemeClr val="accent4">
                <a:satMod val="175000"/>
                <a:alpha val="40000"/>
              </a:schemeClr>
            </a:glow>
            <a:outerShdw blurRad="39000" dist="25400" dir="5400000" rotWithShape="0">
              <a:schemeClr val="accent4">
                <a:shade val="33000"/>
                <a:alpha val="83000"/>
              </a:schemeClr>
            </a:outerShdw>
          </a:effectLst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/>
              <a:t> Животный мир Евразии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subTitle" idx="1"/>
          </p:nvPr>
        </p:nvSpPr>
        <p:spPr>
          <a:xfrm>
            <a:off x="0" y="404664"/>
            <a:ext cx="5292080" cy="645333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47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Сложность природных условий Евразии, непростое строение рельефа, большой контраст температур – все это очень повлияло на весь животный мир самого большого континента, сделав его разнообразным и уникальным.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В европейской части проживает немало крупных млекопитающих, таких как благородный олень, бурый медведь, косуля</a:t>
            </a:r>
            <a:r>
              <a:rPr lang="en-US" dirty="0" smtClean="0">
                <a:solidFill>
                  <a:schemeClr val="bg1"/>
                </a:solidFill>
              </a:rPr>
              <a:t>,</a:t>
            </a:r>
            <a:r>
              <a:rPr lang="ru-RU" dirty="0" smtClean="0">
                <a:solidFill>
                  <a:schemeClr val="bg1"/>
                </a:solidFill>
              </a:rPr>
              <a:t>волк. В горных лесах и тростниковых зарослях Азии можно встретить бамбукового и черного гималайского медведя, леопарда, панду. Распространены аллигаторы, черепахи , пресноводные крабы, скорпионы. В Индии и Индокитае обитает большое количество обезьян, много пресмыкающихся, в частности ядовитых змей.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Через весь материк тянутся таежные леса, которые характеризуются однообразием животного мира. Для таежной фауны Евразии типичными представителями можно назвать рысь, лося, медведя, росомаху. В тундре часто встречаются северный олень, заяц-беляк, песец. На пустынных плоскогорьях и горных хребтах континента видовой состав относительно бедный, преобладают копытные и грызуны. В степях Евразии водится сайгак, а также суслики, различные мыши, степной хорек. В фауне южной части Евразии, что имеет ярко выраженные тропические черты, часто встречаются примитивные хищники, земноводные и пресмыкающиеся, которых почти нет в северных частях континента.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Многие животные Евразии, среди которых зубр, уссурийский тигр, тур, находятся на грани исчезновения. Сильно сократилось количество горных козлов, оленей, волков и медведей.</a:t>
            </a:r>
          </a:p>
          <a:p>
            <a:endParaRPr lang="ru-RU" dirty="0"/>
          </a:p>
        </p:txBody>
      </p:sp>
      <p:pic>
        <p:nvPicPr>
          <p:cNvPr id="12" name="Рисунок 11" descr="50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404664"/>
            <a:ext cx="3851920" cy="2232248"/>
          </a:xfrm>
          <a:prstGeom prst="rect">
            <a:avLst/>
          </a:prstGeom>
        </p:spPr>
      </p:pic>
      <p:pic>
        <p:nvPicPr>
          <p:cNvPr id="13" name="Рисунок 12" descr="1379084370_1005472_556843354352114_216079848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4697760"/>
            <a:ext cx="3851920" cy="2160240"/>
          </a:xfrm>
          <a:prstGeom prst="rect">
            <a:avLst/>
          </a:prstGeom>
        </p:spPr>
      </p:pic>
      <p:pic>
        <p:nvPicPr>
          <p:cNvPr id="9" name="Рисунок 8" descr="501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92080" y="2636912"/>
            <a:ext cx="3851920" cy="2160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332655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2800" dirty="0" smtClean="0"/>
              <a:t>Заключение</a:t>
            </a:r>
            <a:endParaRPr lang="ru-RU" sz="2800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0" y="332656"/>
            <a:ext cx="9144000" cy="136815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/>
              <a:t>Друзья , гордитесь что мы живём на таком прекрасном и огромном материке.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ЛЮБИТЕ ПРИРОДУ!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serdce_prirody_1920x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700808"/>
            <a:ext cx="9144000" cy="51571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                        </a:t>
            </a:r>
            <a:r>
              <a:rPr lang="ru-RU" dirty="0" smtClean="0">
                <a:solidFill>
                  <a:schemeClr val="tx1"/>
                </a:solidFill>
              </a:rPr>
              <a:t>Басова Елизавета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399</TotalTime>
  <Words>454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Calibri</vt:lpstr>
      <vt:lpstr>Тема Office</vt:lpstr>
      <vt:lpstr>Презентация PowerPoint</vt:lpstr>
      <vt:lpstr>Евразия это…</vt:lpstr>
      <vt:lpstr>Географическое расположение материка.</vt:lpstr>
      <vt:lpstr>Растительный мир Евразии.</vt:lpstr>
      <vt:lpstr> Животный мир Евразии.</vt:lpstr>
      <vt:lpstr>Заключение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Евразия</dc:title>
  <dc:creator>Елена</dc:creator>
  <cp:lastModifiedBy>Светлана Анатольевна</cp:lastModifiedBy>
  <cp:revision>41</cp:revision>
  <dcterms:created xsi:type="dcterms:W3CDTF">2015-04-10T08:09:52Z</dcterms:created>
  <dcterms:modified xsi:type="dcterms:W3CDTF">2015-04-23T09:13:44Z</dcterms:modified>
</cp:coreProperties>
</file>