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8" r:id="rId9"/>
    <p:sldId id="267" r:id="rId10"/>
    <p:sldId id="266" r:id="rId11"/>
    <p:sldId id="265" r:id="rId12"/>
    <p:sldId id="264" r:id="rId13"/>
    <p:sldId id="270" r:id="rId14"/>
    <p:sldId id="269" r:id="rId15"/>
    <p:sldId id="271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13134-F520-42BA-BEBE-3220FFCCA785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1B4C1-7C38-48D9-A66C-4D52F97135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1B4C1-7C38-48D9-A66C-4D52F971357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  <p:sndAc>
      <p:stSnd>
        <p:snd r:embed="rId1" name="explode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18" Type="http://schemas.openxmlformats.org/officeDocument/2006/relationships/image" Target="../media/image5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..jpg"/>
          <p:cNvPicPr>
            <a:picLocks noChangeAspect="1"/>
          </p:cNvPicPr>
          <p:nvPr userDrawn="1"/>
        </p:nvPicPr>
        <p:blipFill>
          <a:blip r:embed="rId14" cstate="print">
            <a:lum bright="4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2" name="Рисунок 11" descr="17..png"/>
          <p:cNvPicPr>
            <a:picLocks noChangeAspect="1"/>
          </p:cNvPicPr>
          <p:nvPr userDrawn="1"/>
        </p:nvPicPr>
        <p:blipFill>
          <a:blip r:embed="rId15" cstate="print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200000">
            <a:off x="-2907194" y="2907196"/>
            <a:ext cx="6858002" cy="1043608"/>
          </a:xfrm>
          <a:prstGeom prst="rect">
            <a:avLst/>
          </a:prstGeom>
        </p:spPr>
      </p:pic>
      <p:sp>
        <p:nvSpPr>
          <p:cNvPr id="8" name="Прямоугольник 7"/>
          <p:cNvSpPr/>
          <p:nvPr userDrawn="1"/>
        </p:nvSpPr>
        <p:spPr>
          <a:xfrm>
            <a:off x="395536" y="260648"/>
            <a:ext cx="8352928" cy="6336704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  <a:alpha val="0"/>
                </a:schemeClr>
              </a:gs>
              <a:gs pos="35000">
                <a:schemeClr val="accent2">
                  <a:tint val="37000"/>
                  <a:satMod val="300000"/>
                  <a:alpha val="25000"/>
                </a:schemeClr>
              </a:gs>
              <a:gs pos="100000">
                <a:schemeClr val="accent2">
                  <a:tint val="15000"/>
                  <a:satMod val="350000"/>
                  <a:alpha val="62000"/>
                </a:schemeClr>
              </a:gs>
            </a:gsLst>
          </a:gradFill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18..png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0" y="0"/>
            <a:ext cx="2133333" cy="5371429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251520" y="6581001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rgbClr val="C00000"/>
                </a:solidFill>
                <a:latin typeface="Bookman Old Style" pitchFamily="18" charset="0"/>
              </a:rPr>
              <a:t>© </a:t>
            </a:r>
            <a:r>
              <a:rPr lang="ru-RU" sz="1200" b="1" i="1" dirty="0" smtClean="0">
                <a:solidFill>
                  <a:srgbClr val="C00000"/>
                </a:solidFill>
                <a:latin typeface="Bookman Old Style" pitchFamily="18" charset="0"/>
              </a:rPr>
              <a:t>Топилина С.Н.</a:t>
            </a:r>
            <a:endParaRPr lang="ru-RU" sz="12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5" name="Рисунок 14" descr="13..png"/>
          <p:cNvPicPr>
            <a:picLocks noChangeAspect="1"/>
          </p:cNvPicPr>
          <p:nvPr userDrawn="1"/>
        </p:nvPicPr>
        <p:blipFill>
          <a:blip r:embed="rId17" cstate="print"/>
          <a:stretch>
            <a:fillRect/>
          </a:stretch>
        </p:blipFill>
        <p:spPr>
          <a:xfrm>
            <a:off x="1187624" y="5805264"/>
            <a:ext cx="6349207" cy="1052736"/>
          </a:xfrm>
          <a:prstGeom prst="rect">
            <a:avLst/>
          </a:prstGeom>
        </p:spPr>
      </p:pic>
      <p:pic>
        <p:nvPicPr>
          <p:cNvPr id="13" name="Рисунок 12" descr="13..jpg"/>
          <p:cNvPicPr>
            <a:picLocks noChangeAspect="1"/>
          </p:cNvPicPr>
          <p:nvPr userDrawn="1"/>
        </p:nvPicPr>
        <p:blipFill>
          <a:blip r:embed="rId18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5445224"/>
            <a:ext cx="1412776" cy="1412776"/>
          </a:xfrm>
          <a:prstGeom prst="rect">
            <a:avLst/>
          </a:prstGeom>
        </p:spPr>
      </p:pic>
      <p:pic>
        <p:nvPicPr>
          <p:cNvPr id="16" name="Рисунок 15" descr="20..jpg"/>
          <p:cNvPicPr>
            <a:picLocks noChangeAspect="1"/>
          </p:cNvPicPr>
          <p:nvPr userDrawn="1"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400" t="25430" r="24800" b="25430"/>
          <a:stretch>
            <a:fillRect/>
          </a:stretch>
        </p:blipFill>
        <p:spPr>
          <a:xfrm>
            <a:off x="7846218" y="0"/>
            <a:ext cx="1297782" cy="112474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  <p:sndAc>
      <p:stSnd>
        <p:snd r:embed="rId13" name="explode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v.foto.radikal.ru/0704/22/be69fdb2f957.png" TargetMode="External"/><Relationship Id="rId3" Type="http://schemas.openxmlformats.org/officeDocument/2006/relationships/audio" Target="../media/audio1.wav"/><Relationship Id="rId7" Type="http://schemas.openxmlformats.org/officeDocument/2006/relationships/hyperlink" Target="http://www.pictureshack.ru/images/3348_ZVYOZDA.jpg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megatorrents.kz/full/2012/5/7/4fa7c1d3683ee.png" TargetMode="External"/><Relationship Id="rId5" Type="http://schemas.openxmlformats.org/officeDocument/2006/relationships/hyperlink" Target="http://www.region-news.info/www/news/2013/8/160132502452087_a.jpg" TargetMode="External"/><Relationship Id="rId4" Type="http://schemas.openxmlformats.org/officeDocument/2006/relationships/hyperlink" Target="http://vpk-news.ru/sites/default/files/images/2011/05/07/12-0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57224" y="1000108"/>
            <a:ext cx="778674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Я помню! Я горжусь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002060"/>
                </a:solidFill>
                <a:cs typeface="FrankRuehl" pitchFamily="34" charset="-79"/>
              </a:rPr>
              <a:t>Автор Корчагина Р.В.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cs typeface="FrankRuehl" pitchFamily="34" charset="-79"/>
              </a:rPr>
              <a:t>МБОУ «</a:t>
            </a:r>
            <a:r>
              <a:rPr lang="ru-RU" sz="1800" b="1" i="1" dirty="0" err="1" smtClean="0">
                <a:solidFill>
                  <a:srgbClr val="002060"/>
                </a:solidFill>
                <a:cs typeface="FrankRuehl" pitchFamily="34" charset="-79"/>
              </a:rPr>
              <a:t>Ерцевская</a:t>
            </a:r>
            <a:r>
              <a:rPr lang="ru-RU" sz="1800" b="1" i="1" dirty="0" smtClean="0">
                <a:solidFill>
                  <a:srgbClr val="002060"/>
                </a:solidFill>
                <a:cs typeface="FrankRuehl" pitchFamily="34" charset="-79"/>
              </a:rPr>
              <a:t> СОШ», педагог доп. образования</a:t>
            </a:r>
            <a:endParaRPr lang="ru-RU" sz="1800" b="1" i="1" dirty="0">
              <a:solidFill>
                <a:srgbClr val="002060"/>
              </a:solidFill>
              <a:cs typeface="FrankRuehl" pitchFamily="34" charset="-79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9698" name="Picture 2" descr="C:\Users\Райчик\Downloads\filter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325" y="-1758950"/>
            <a:ext cx="7497763" cy="103759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5" descr="H:\дед\красная звезд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75" y="-381000"/>
            <a:ext cx="5429250" cy="762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7650" name="Picture 2" descr="H:\дед\filter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713" y="1000108"/>
            <a:ext cx="7900987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1986" name="Picture 2" descr="H:\дед\дед\с ордено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285859"/>
            <a:ext cx="2786082" cy="399017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714356"/>
            <a:ext cx="698477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Дед женился на моей бабушке. У них родилось пять детей(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Monotype Corsiva" pitchFamily="66" charset="0"/>
              </a:rPr>
              <a:t> Валя, Лидия, Нина, Зина, Коля). Мою маму зовут Валентина, она родилась 27 июня 1945 года. Мама моя очень  часто рассказывает за деда.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3010" name="Picture 2" descr="H:\дед\дед\семь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575943"/>
            <a:ext cx="4292609" cy="30152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714356"/>
            <a:ext cx="6984776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7030A0"/>
                </a:solidFill>
                <a:latin typeface="Monotype Corsiva" pitchFamily="66" charset="0"/>
              </a:rPr>
              <a:t>Я очень горжусь своим дедом! Говорю спасибо и склоняю голову перед теми, кто подарил нам мир  и чистое небо над головой!!!</a:t>
            </a:r>
          </a:p>
          <a:p>
            <a:pPr algn="ctr"/>
            <a:endParaRPr lang="ru-RU" sz="5400" b="1" i="1" dirty="0" smtClean="0">
              <a:solidFill>
                <a:srgbClr val="7030A0"/>
              </a:solidFill>
              <a:latin typeface="Monotype Corsiva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62068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Интернет-ресурсы:</a:t>
            </a:r>
            <a:endParaRPr lang="ru-RU" sz="24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700808"/>
            <a:ext cx="6984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ru-RU" sz="1600" dirty="0" smtClean="0"/>
              <a:t>Фон  - </a:t>
            </a:r>
            <a:r>
              <a:rPr lang="ru-RU" sz="1600" u="sng" dirty="0" smtClean="0">
                <a:hlinkClick r:id="rId4"/>
              </a:rPr>
              <a:t>http://vpk-news.ru/sites/default/files/images/2011/05/07/12-01.jpg</a:t>
            </a:r>
            <a:endParaRPr lang="ru-RU" sz="1600" u="sng" dirty="0" smtClean="0"/>
          </a:p>
          <a:p>
            <a:pPr marL="342900" lvl="0" indent="-342900">
              <a:buFontTx/>
              <a:buAutoNum type="arabicPeriod"/>
            </a:pPr>
            <a:r>
              <a:rPr lang="ru-RU" sz="1600" dirty="0" smtClean="0"/>
              <a:t>70 - </a:t>
            </a:r>
            <a:r>
              <a:rPr lang="ru-RU" sz="1600" u="sng" dirty="0" smtClean="0">
                <a:hlinkClick r:id="rId5"/>
              </a:rPr>
              <a:t>http://www.region-news.info/www/news/2013/8/160132502452087_a.jpg</a:t>
            </a:r>
            <a:endParaRPr lang="ru-RU" sz="1600" dirty="0" smtClean="0"/>
          </a:p>
          <a:p>
            <a:pPr marL="342900" lvl="0" indent="-342900">
              <a:buFontTx/>
              <a:buAutoNum type="arabicPeriod"/>
            </a:pPr>
            <a:r>
              <a:rPr lang="ru-RU" sz="1600" dirty="0" smtClean="0"/>
              <a:t>Лента - </a:t>
            </a:r>
            <a:r>
              <a:rPr lang="ru-RU" sz="1600" u="sng" dirty="0" smtClean="0">
                <a:hlinkClick r:id="rId6"/>
              </a:rPr>
              <a:t>http://img.megatorrents.kz/full/2012/5/7/4fa7c1d3683ee.png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dirty="0" smtClean="0"/>
              <a:t>Звезда с лентой -</a:t>
            </a:r>
            <a:r>
              <a:rPr lang="ru-RU" sz="1600" u="sng" dirty="0" smtClean="0">
                <a:hlinkClick r:id="rId7"/>
              </a:rPr>
              <a:t> http://www.pictureshack.ru/images/3348_ZVYOZDA.jpg</a:t>
            </a:r>
            <a:endParaRPr lang="ru-RU" sz="1600" u="sng" dirty="0" smtClean="0"/>
          </a:p>
          <a:p>
            <a:pPr marL="342900" indent="-342900">
              <a:buFontTx/>
              <a:buAutoNum type="arabicPeriod"/>
            </a:pPr>
            <a:r>
              <a:rPr lang="ru-RU" sz="1600" dirty="0" smtClean="0"/>
              <a:t>Кинолента - </a:t>
            </a:r>
            <a:r>
              <a:rPr lang="ru-RU" sz="1600" u="sng" dirty="0" smtClean="0">
                <a:hlinkClick r:id="rId8"/>
              </a:rPr>
              <a:t>http://v.foto.radikal.ru/0704/22/be69fdb2f957.png</a:t>
            </a:r>
            <a:endParaRPr lang="ru-RU" sz="1600" u="sng" dirty="0" smtClean="0"/>
          </a:p>
          <a:p>
            <a:pPr marL="342900" indent="-342900">
              <a:buAutoNum type="arabicPeriod" startAt="6"/>
            </a:pPr>
            <a:r>
              <a:rPr lang="ru-RU" sz="1600" b="1" i="1" u="sng" dirty="0" smtClean="0">
                <a:solidFill>
                  <a:srgbClr val="7030A0"/>
                </a:solidFill>
              </a:rPr>
              <a:t>Наградные материалы взяты с сайта «Подвиг народа»  и  «Мемориал памяти»</a:t>
            </a:r>
          </a:p>
          <a:p>
            <a:pPr marL="342900" indent="-342900">
              <a:buAutoNum type="arabicPeriod" startAt="6"/>
            </a:pPr>
            <a:r>
              <a:rPr lang="ru-RU" sz="1600" b="1" i="1" u="sng" dirty="0" smtClean="0">
                <a:solidFill>
                  <a:srgbClr val="7030A0"/>
                </a:solidFill>
              </a:rPr>
              <a:t>Оформление презентации взято у  </a:t>
            </a:r>
            <a:r>
              <a:rPr lang="ru-RU" sz="1600" b="1" i="1" u="sng" dirty="0" err="1" smtClean="0">
                <a:solidFill>
                  <a:srgbClr val="7030A0"/>
                </a:solidFill>
              </a:rPr>
              <a:t>Топилиной</a:t>
            </a:r>
            <a:r>
              <a:rPr lang="ru-RU" sz="1600" b="1" i="1" u="sng" dirty="0" smtClean="0">
                <a:solidFill>
                  <a:srgbClr val="7030A0"/>
                </a:solidFill>
              </a:rPr>
              <a:t> С.Н, педагог дополнит. Образования. </a:t>
            </a:r>
            <a:endParaRPr lang="ru-RU" sz="1600" b="1" i="1" dirty="0" smtClean="0">
              <a:solidFill>
                <a:srgbClr val="7030A0"/>
              </a:solidFill>
            </a:endParaRPr>
          </a:p>
          <a:p>
            <a:pPr marL="342900" lvl="0" indent="-342900">
              <a:buFontTx/>
              <a:buAutoNum type="arabicPeriod"/>
            </a:pPr>
            <a:endParaRPr lang="ru-RU" sz="1600" dirty="0" smtClean="0"/>
          </a:p>
          <a:p>
            <a:endParaRPr lang="ru-RU" sz="1600" dirty="0"/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1331640" y="1600201"/>
            <a:ext cx="7355160" cy="38450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Monotype Corsiva" pitchFamily="66" charset="0"/>
                <a:cs typeface="FrankRuehl" pitchFamily="34" charset="-79"/>
              </a:rPr>
              <a:t>В данной работе хочется рассказать о своем деде со стороны мамы, участнике ВОВ, битвы под Сталинградом  июль 1942- февраль 1943 года.</a:t>
            </a:r>
            <a:endParaRPr lang="ru-RU" sz="4000" b="1" i="1" dirty="0" smtClean="0">
              <a:solidFill>
                <a:srgbClr val="002060"/>
              </a:solidFill>
              <a:cs typeface="FrankRuehl" pitchFamily="34" charset="-79"/>
            </a:endParaRPr>
          </a:p>
          <a:p>
            <a:pPr algn="ctr"/>
            <a:endParaRPr lang="ru-RU" sz="4000" b="1" i="1" dirty="0">
              <a:solidFill>
                <a:srgbClr val="002060"/>
              </a:solidFill>
              <a:cs typeface="FrankRuehl" pitchFamily="34" charset="-79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err="1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Кабалин</a:t>
            </a: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 Василий Ефимович.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( 9 мая1922-2000).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H:\дед\дед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285992"/>
            <a:ext cx="3170250" cy="3435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Дед родился и вырос  в семье работников колхоза, </a:t>
            </a:r>
            <a:r>
              <a:rPr lang="ru-RU" sz="4400" b="1" dirty="0" err="1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п.Ежега</a:t>
            </a: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, Архангельская область, </a:t>
            </a:r>
            <a:r>
              <a:rPr lang="ru-RU" sz="4400" b="1" dirty="0" err="1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Пинежский</a:t>
            </a:r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 район. Рос как все дети в те времена, трудолюбивым, воспитанным мальчиком.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Но в 1941 году был призван в войска советской армии . Получил 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Звание: 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гв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. ефрейтор  в РККА с 1941 года.  Место призыва: 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Пинежский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РВК, Архангельская обл., 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Пинежский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р-н</a:t>
            </a:r>
            <a:endParaRPr lang="ru-RU" sz="3200" b="1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№ записи: 150193446.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В то время уже началась ВОВ.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В 1942 году пошел на фронт добровольцем и был там связистом. В то время началась битва за </a:t>
            </a:r>
            <a:r>
              <a:rPr lang="ru-RU" sz="3200" b="1" i="1" dirty="0" err="1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Сталининград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Но дед , как и все русские солдаты был уверен в себе, и боролся до конца, не давая разорваться связи. За время службы показал себя героем, был  ранен несколько раз, а именно: ранения в оба локтевых сустава, ранения в оба легких, одно было удалено, а во втором был осколок, с которым он прожил всю жизнь.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charset="0"/>
              </a:rPr>
              <a:t>Когда наши одержали Победу В ВОВ дед мой долго находился в госпитале, а потом был удостоен наградами, а именно Медаль за отвагу и Орденом красной звезды,  Медаль за боевые заслуги.</a:t>
            </a:r>
            <a:endParaRPr lang="ru-RU" sz="3200" b="1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47664" y="980728"/>
            <a:ext cx="671517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44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61" name="Рисунок 1" descr="http://podvignaroda.mil.ru/img/awards/award10-s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071942"/>
            <a:ext cx="1857388" cy="17885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0" y="928670"/>
            <a:ext cx="64294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000" b="1" i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Фронтовой приказ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№: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1/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от: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03.12.1942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Издан: ВС 37 </a:t>
            </a:r>
            <a:r>
              <a:rPr lang="ru-RU" sz="2000" b="1" i="1" dirty="0" err="1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Гв</a:t>
            </a: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СД Южного фронта /</a:t>
            </a:r>
            <a:r>
              <a:rPr lang="ru-RU" sz="2000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Архив: ЦАМО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фонд: 33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опись: 682526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ед.хранения: 55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№ записи: 150193440</a:t>
            </a:r>
            <a:endParaRPr lang="ru-RU" sz="20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571480"/>
            <a:ext cx="47149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Орден Красной Звезды</a:t>
            </a:r>
            <a:endParaRPr lang="ru-RU" sz="32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1571604" y="980728"/>
            <a:ext cx="66912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000" b="1" dirty="0" smtClean="0">
              <a:solidFill>
                <a:srgbClr val="002060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1748" name="Рисунок 5" descr="http://podvignaroda.mil.ru/img/awards/award14-s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357298"/>
            <a:ext cx="647700" cy="136207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357290" y="1357298"/>
            <a:ext cx="642942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Звание: красноармеец </a:t>
            </a:r>
            <a:endParaRPr lang="ru-RU" sz="3200" b="1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№ записи: 46732418</a:t>
            </a:r>
            <a:endParaRPr lang="ru-RU" sz="3200" b="1" i="1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Архивные документы о данном награждении: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Медаль «За отвагу» </a:t>
            </a:r>
            <a:b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lang="ru-RU" sz="1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1200" b="1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3071810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Указ Президиума Верховного Совета</a:t>
            </a:r>
            <a:endParaRPr lang="ru-RU" sz="2000" b="1" i="1" dirty="0" smtClean="0">
              <a:solidFill>
                <a:srgbClr val="7030A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от:</a:t>
            </a:r>
            <a:r>
              <a:rPr lang="ru-RU" sz="2000" i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21.02.1945</a:t>
            </a:r>
            <a:r>
              <a:rPr lang="ru-RU" sz="2000" i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 </a:t>
            </a: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Издан: Президиум ВС СССР /</a:t>
            </a:r>
            <a:r>
              <a:rPr lang="ru-RU" sz="2000" i="1" dirty="0" smtClean="0">
                <a:solidFill>
                  <a:srgbClr val="7030A0"/>
                </a:solidFill>
                <a:ea typeface="Times New Roman" pitchFamily="18" charset="0"/>
                <a:cs typeface="Arial" pitchFamily="34" charset="0"/>
              </a:rPr>
              <a:t> 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Архив: ЦАМО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фонд: 33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опись: 686046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ед.хранения: 504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№ записи: 46728942</a:t>
            </a:r>
            <a:endParaRPr lang="ru-RU" sz="20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</TotalTime>
  <Words>351</Words>
  <Application>Microsoft Office PowerPoint</Application>
  <PresentationFormat>Экран (4:3)</PresentationFormat>
  <Paragraphs>112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Cветлана</dc:creator>
  <cp:lastModifiedBy>Райчик</cp:lastModifiedBy>
  <cp:revision>19</cp:revision>
  <dcterms:created xsi:type="dcterms:W3CDTF">2014-07-18T09:17:25Z</dcterms:created>
  <dcterms:modified xsi:type="dcterms:W3CDTF">2015-04-29T16:30:29Z</dcterms:modified>
</cp:coreProperties>
</file>