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347" r:id="rId17"/>
    <p:sldId id="272" r:id="rId18"/>
    <p:sldId id="273" r:id="rId19"/>
    <p:sldId id="274" r:id="rId20"/>
    <p:sldId id="275" r:id="rId21"/>
    <p:sldId id="291" r:id="rId22"/>
    <p:sldId id="292" r:id="rId23"/>
    <p:sldId id="300" r:id="rId24"/>
    <p:sldId id="316" r:id="rId25"/>
    <p:sldId id="344" r:id="rId26"/>
    <p:sldId id="34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045C"/>
    <a:srgbClr val="99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6912" autoAdjust="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65F0F-8E75-4F2C-B432-49B550A1D2CC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2C251-4647-4E82-A8A6-9F51D9DE5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2C251-4647-4E82-A8A6-9F51D9DE503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2C251-4647-4E82-A8A6-9F51D9DE5038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image" Target="../media/image46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5.jpeg"/><Relationship Id="rId2" Type="http://schemas.openxmlformats.org/officeDocument/2006/relationships/image" Target="../media/image35.jpeg"/><Relationship Id="rId16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5" Type="http://schemas.openxmlformats.org/officeDocument/2006/relationships/image" Target="../media/image4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Relationship Id="rId1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357298"/>
            <a:ext cx="8501122" cy="274321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исследовательской работы:</a:t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«Причина выбора города Сочи для проведения</a:t>
            </a:r>
            <a:br>
              <a:rPr lang="ru-RU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 Зимних Олимпийских игр»</a:t>
            </a:r>
            <a:endParaRPr lang="ru-RU" b="1" dirty="0">
              <a:solidFill>
                <a:srgbClr val="3A045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1229" y="4143380"/>
            <a:ext cx="8242771" cy="1752600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Работу выполнила:</a:t>
            </a:r>
          </a:p>
          <a:p>
            <a:pPr algn="r"/>
            <a:r>
              <a:rPr lang="ru-RU" sz="2400" dirty="0">
                <a:solidFill>
                  <a:srgbClr val="002060"/>
                </a:solidFill>
              </a:rPr>
              <a:t>у</a:t>
            </a:r>
            <a:r>
              <a:rPr lang="ru-RU" sz="2400" dirty="0" smtClean="0">
                <a:solidFill>
                  <a:srgbClr val="002060"/>
                </a:solidFill>
              </a:rPr>
              <a:t>ченица 6 «Б» класса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 МБОУ СОШ № 7 г. Конаково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Калиновская Екатерина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Руководитель: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Калиновская Наталья Сергеевна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Администратор\Desktop\фото к работе кати\логотип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929066"/>
            <a:ext cx="3051007" cy="1729332"/>
          </a:xfrm>
          <a:prstGeom prst="rect">
            <a:avLst/>
          </a:prstGeom>
          <a:noFill/>
        </p:spPr>
      </p:pic>
      <p:pic>
        <p:nvPicPr>
          <p:cNvPr id="2050" name="Picture 2" descr="C:\Users\3\Desktop\Sochi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0338"/>
            <a:ext cx="2160240" cy="1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3\Desktop\d3d3LnBpY3NoYXJlLnJ1L3VwbG9hZHMvMTMwMjExLzB2MFdyNVQ5M3MuanB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60" y="5326236"/>
            <a:ext cx="2294117" cy="153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3\Desktop\090ed0a8c1cbfda6ba23a107b0b7b9e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3503"/>
            <a:ext cx="2160240" cy="143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3\Desktop\krasnaya-polyana-59286 (1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03503"/>
            <a:ext cx="2232248" cy="147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72560" cy="2428892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Олимпийская символика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атрибуты Олимпийских игр, используемые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МОК (Международным олимпийским комитетом)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продвижения идеи Олимпийского движения во всем мире.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43182"/>
            <a:ext cx="4471958" cy="4000528"/>
          </a:xfrm>
        </p:spPr>
        <p:txBody>
          <a:bodyPr>
            <a:normAutofit/>
          </a:bodyPr>
          <a:lstStyle/>
          <a:p>
            <a:pPr marL="0" indent="342900" algn="just">
              <a:buNone/>
            </a:pPr>
            <a:r>
              <a:rPr lang="ru-RU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Официальный логотип (эмблема)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Олимпийских игр состоит из пяти сцепленных между собой кругов или колец.</a:t>
            </a:r>
          </a:p>
          <a:p>
            <a:pPr marL="0" indent="34290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Считается, что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пять колец – символ пяти континентов .</a:t>
            </a:r>
          </a:p>
          <a:p>
            <a:pPr marL="0" indent="342900">
              <a:buNone/>
            </a:pPr>
            <a:endParaRPr lang="ru-RU" dirty="0"/>
          </a:p>
        </p:txBody>
      </p:sp>
      <p:pic>
        <p:nvPicPr>
          <p:cNvPr id="5" name="Picture 2" descr="C:\Users\Администратор\Desktop\фото к работе кати\img-aso-07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7043" y="4071943"/>
            <a:ext cx="4696958" cy="2786058"/>
          </a:xfrm>
          <a:prstGeom prst="rect">
            <a:avLst/>
          </a:prstGeom>
          <a:noFill/>
        </p:spPr>
      </p:pic>
      <p:pic>
        <p:nvPicPr>
          <p:cNvPr id="3074" name="Picture 2" descr="C:\Users\Администратор\Desktop\фото к работе кати\кольца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428868"/>
            <a:ext cx="4786314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85728"/>
            <a:ext cx="8715436" cy="1725602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Официальный флаг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используется в церемониях открытия и закрытия каждой Олимпиады.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572560" cy="5286388"/>
          </a:xfrm>
        </p:spPr>
        <p:txBody>
          <a:bodyPr>
            <a:normAutofit/>
          </a:bodyPr>
          <a:lstStyle/>
          <a:p>
            <a:pPr marL="0" indent="34290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церемонии закрытия мэр города-хозяина прошедших Игр передает флаг мэру города-хозяина следующих Игр. </a:t>
            </a:r>
          </a:p>
          <a:p>
            <a:pPr marL="0" indent="34290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Белый цвет символизирует мир во время Игр.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946" name="Picture 2" descr="http://cdn2.img22.ria.ru/images/99375/47/9937547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3643290"/>
            <a:ext cx="5673016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8572560" cy="6126163"/>
          </a:xfrm>
        </p:spPr>
        <p:txBody>
          <a:bodyPr/>
          <a:lstStyle/>
          <a:p>
            <a:pPr algn="just">
              <a:buNone/>
            </a:pPr>
            <a:r>
              <a:rPr lang="ru-RU" sz="4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Олимпийский гимн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исполняется при поднятии флага при открытии и закрытии Олимпийских игр.</a:t>
            </a:r>
          </a:p>
          <a:p>
            <a:pPr algn="just">
              <a:buNone/>
            </a:pPr>
            <a:endParaRPr lang="ru-RU" sz="4000" b="1" dirty="0" smtClean="0">
              <a:solidFill>
                <a:srgbClr val="3A045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4000" b="1" dirty="0" smtClean="0">
              <a:solidFill>
                <a:srgbClr val="3A045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4000" b="1" dirty="0" smtClean="0">
              <a:solidFill>
                <a:srgbClr val="3A045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Олимпийский девиз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состоит из трех латинских слов, что дословно означает «Быстрее, выше, храбрее»</a:t>
            </a:r>
          </a:p>
          <a:p>
            <a:pPr algn="just"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iti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58" y="5352902"/>
            <a:ext cx="8532907" cy="1324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848224"/>
            <a:ext cx="2500330" cy="1875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22" name="Picture 2" descr="http://pln-pskov.ru/pictures/1402072258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496" y="1214422"/>
            <a:ext cx="5143504" cy="2914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786842" cy="2928982"/>
          </a:xfrm>
        </p:spPr>
        <p:txBody>
          <a:bodyPr>
            <a:noAutofit/>
          </a:bodyPr>
          <a:lstStyle/>
          <a:p>
            <a:pPr marL="324000" indent="216000" algn="just">
              <a:spcBef>
                <a:spcPts val="0"/>
              </a:spcBef>
            </a:pPr>
            <a:r>
              <a:rPr lang="ru-RU" sz="4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Олимпийский огонь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зажигается на родине Игр – в Греции, в Афинах.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Факел зажигают направленным пучком солнечных лучей, образованных вогнутым зеркалом.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2714620"/>
            <a:ext cx="6643733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 descr="http://www.trud.ru/userfiles/gallery/76/m_76ce91536731048709ff0d9b9c04b7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000504"/>
            <a:ext cx="5429288" cy="285749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515320" cy="164307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4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Олимпийская клятва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произносится одним  из выдающихся спортсменов от имени всех спортсменов.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500174"/>
            <a:ext cx="450059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клятвы спортсменов, один из судей</a:t>
            </a:r>
          </a:p>
          <a:p>
            <a:pPr algn="just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произносит клятву от имени всех судей.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8850" name="Picture 2" descr="http://www.bashinform.ru/upload/iblock/d20/bf5nuaycmaarqpn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714488"/>
            <a:ext cx="4214810" cy="2861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65032" y="4429132"/>
            <a:ext cx="187896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64371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Олимпийские медали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изготавливаются трех видов –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золотые, серебряные и бронзовые.</a:t>
            </a:r>
          </a:p>
          <a:p>
            <a:pPr algn="just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Талисманы Олимпийских игр.</a:t>
            </a:r>
          </a:p>
          <a:p>
            <a:pPr algn="just">
              <a:buNone/>
            </a:pPr>
            <a:r>
              <a:rPr lang="ru-RU" sz="4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Оливковая ветвь –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ее вручают победителю вместе с золотой медалью.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826" name="Picture 2" descr="Церемония Открытия, талисманы Игр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357298"/>
            <a:ext cx="4143372" cy="3103046"/>
          </a:xfrm>
          <a:prstGeom prst="rect">
            <a:avLst/>
          </a:prstGeom>
          <a:noFill/>
        </p:spPr>
      </p:pic>
      <p:pic>
        <p:nvPicPr>
          <p:cNvPr id="77828" name="Picture 4" descr="http://img.gazeta.ru/files3/301/5362301/upload-MDF98118-pic4_zoom-1000x1000-611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857364"/>
            <a:ext cx="475498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Талисманы впервые за всю историю Олимпийского движения были выбраны всенародным голосованием.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1"/>
            <a:ext cx="9144000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A045C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Географическая «хронология» Зимних Олимпийских игр</a:t>
            </a:r>
            <a:endParaRPr lang="ru-RU" b="1" dirty="0">
              <a:solidFill>
                <a:srgbClr val="3A045C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истратор\Desktop\фото к работе кати\хронология иг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01072" cy="85727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Места проведения Зимних Олимпийских игр</a:t>
            </a:r>
            <a:endParaRPr lang="ru-RU" sz="3200" b="1" dirty="0">
              <a:solidFill>
                <a:srgbClr val="3A045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20852"/>
          <a:ext cx="9144000" cy="613714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48000"/>
                <a:gridCol w="3048000"/>
                <a:gridCol w="3048000"/>
              </a:tblGrid>
              <a:tr h="270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Город проведения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Страна</a:t>
                      </a:r>
                      <a:endParaRPr lang="ru-RU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Год</a:t>
                      </a:r>
                      <a:r>
                        <a:rPr lang="ru-RU" baseline="0" dirty="0" smtClean="0"/>
                        <a:t> проведения</a:t>
                      </a:r>
                      <a:endParaRPr lang="ru-RU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A045C"/>
                          </a:solidFill>
                        </a:rPr>
                        <a:t>Сочи</a:t>
                      </a:r>
                      <a:endParaRPr lang="ru-RU" sz="1200" b="1" dirty="0">
                        <a:solidFill>
                          <a:srgbClr val="3A045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3A045C"/>
                          </a:solidFill>
                        </a:rPr>
                        <a:t>Россия</a:t>
                      </a:r>
                      <a:endParaRPr lang="ru-RU" sz="1400" b="1" dirty="0">
                        <a:solidFill>
                          <a:srgbClr val="3A045C"/>
                        </a:solidFill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2014</a:t>
                      </a:r>
                      <a:endParaRPr lang="ru-RU" sz="1400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2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FF0000"/>
                          </a:solidFill>
                        </a:rPr>
                        <a:t>Приблизительно на широте Сочи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61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Саппоро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Япония</a:t>
                      </a:r>
                      <a:endParaRPr lang="ru-RU" sz="1400" b="1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1972</a:t>
                      </a:r>
                      <a:endParaRPr lang="ru-RU" sz="1400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Сараево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Югославия</a:t>
                      </a:r>
                      <a:endParaRPr lang="ru-RU" sz="1400" b="1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1984</a:t>
                      </a:r>
                      <a:endParaRPr lang="ru-RU" sz="1400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2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FF0000"/>
                          </a:solidFill>
                        </a:rPr>
                        <a:t>Южнее Сочи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Нагано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Япония</a:t>
                      </a:r>
                      <a:endParaRPr lang="ru-RU" sz="1400" b="1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1998</a:t>
                      </a:r>
                      <a:endParaRPr lang="ru-RU" sz="1400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/>
                        <a:t>Скво-Вэлли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США</a:t>
                      </a:r>
                      <a:endParaRPr lang="ru-RU" sz="1400" b="1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1960</a:t>
                      </a:r>
                      <a:endParaRPr lang="ru-RU" sz="1400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/>
                        <a:t>Солт-Лейк-Сити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США</a:t>
                      </a:r>
                      <a:endParaRPr lang="ru-RU" sz="1400" b="1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2002</a:t>
                      </a:r>
                      <a:endParaRPr lang="ru-RU" sz="1400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2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FF0000"/>
                          </a:solidFill>
                        </a:rPr>
                        <a:t>Немного севернее Сочи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Лейк-Плэсид (</a:t>
                      </a:r>
                      <a:r>
                        <a:rPr lang="ru-RU" sz="1400" dirty="0"/>
                        <a:t>дважды)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США</a:t>
                      </a:r>
                      <a:endParaRPr lang="ru-RU" sz="1400" b="1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1932, 1980</a:t>
                      </a:r>
                      <a:endParaRPr lang="ru-RU" sz="1400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Турин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Италия</a:t>
                      </a:r>
                      <a:endParaRPr lang="ru-RU" sz="1400" b="1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2006</a:t>
                      </a:r>
                      <a:endParaRPr lang="ru-RU" sz="1400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Гренобль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Франция</a:t>
                      </a:r>
                      <a:endParaRPr lang="ru-RU" sz="1400" b="1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1968</a:t>
                      </a:r>
                      <a:endParaRPr lang="ru-RU" sz="1400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/>
                        <a:t>Альбервилль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Франция</a:t>
                      </a:r>
                      <a:endParaRPr lang="ru-RU" sz="1400" b="1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1992</a:t>
                      </a:r>
                      <a:endParaRPr lang="ru-RU" sz="1400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Шамони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Франция</a:t>
                      </a:r>
                      <a:endParaRPr lang="ru-RU" sz="1400" b="1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1924</a:t>
                      </a:r>
                      <a:endParaRPr lang="ru-RU" sz="1400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/>
                        <a:t>Санкт-Мориц</a:t>
                      </a:r>
                      <a:r>
                        <a:rPr lang="ru-RU" sz="1400" dirty="0" smtClean="0"/>
                        <a:t> (дважды)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Швейцария</a:t>
                      </a:r>
                      <a:endParaRPr lang="ru-RU" sz="1400" b="1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1928, 1948</a:t>
                      </a:r>
                      <a:endParaRPr lang="ru-RU" sz="1400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/>
                        <a:t>Кортина-д’Ампеццо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Италия</a:t>
                      </a:r>
                      <a:endParaRPr lang="ru-RU" sz="1400" b="1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1956</a:t>
                      </a:r>
                      <a:endParaRPr lang="ru-RU" sz="1400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Инсбрук  </a:t>
                      </a:r>
                      <a:r>
                        <a:rPr lang="ru-RU" sz="1400" dirty="0"/>
                        <a:t>(дважды)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Австрия</a:t>
                      </a:r>
                      <a:endParaRPr lang="ru-RU" sz="1400" b="1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1964, 1976</a:t>
                      </a:r>
                      <a:endParaRPr lang="ru-RU" sz="1400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/>
                        <a:t>Гармиш-Партенкирхен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Германия</a:t>
                      </a:r>
                      <a:endParaRPr lang="ru-RU" sz="1400" b="1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1936</a:t>
                      </a:r>
                      <a:endParaRPr lang="ru-RU" sz="1400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2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FF0000"/>
                          </a:solidFill>
                        </a:rPr>
                        <a:t>Остальные (значительно севернее)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Ванкувер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Канада</a:t>
                      </a:r>
                      <a:endParaRPr lang="ru-RU" sz="1400" b="1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2010</a:t>
                      </a:r>
                      <a:endParaRPr lang="ru-RU" sz="1400" dirty="0"/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Калгари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Канада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1988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8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Осло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Норвегия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1952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3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/>
                        <a:t>Лиллехаммер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Норвегия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1994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929718" cy="4525963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Зимние Олимпийские игры проводились: 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северном полушарии;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горной местности или в предгорьях;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умеренных широтах или во влажных субтропиках.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143248"/>
            <a:ext cx="493745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52164" y="3357562"/>
            <a:ext cx="359183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429684" cy="179704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Цель работы: 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выявить взаимосвязь между природно-климатическими условиями города Сочи и самой территорией для проведения зимней Олимпиады.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истратор\Desktop\фото к работе кати\красная поля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2071678"/>
            <a:ext cx="4275565" cy="3071834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Desktop\фото к работе кати\море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214686"/>
            <a:ext cx="4398308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C:\Users\Администратор\Desktop\фото к работе кати\1351768305_emblemy-sochi-2014-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46320" y="5799000"/>
            <a:ext cx="879620" cy="836712"/>
          </a:xfrm>
          <a:prstGeom prst="rect">
            <a:avLst/>
          </a:prstGeom>
          <a:noFill/>
        </p:spPr>
      </p:pic>
      <p:pic>
        <p:nvPicPr>
          <p:cNvPr id="13" name="Picture 2" descr="C:\Users\Администратор\Desktop\фото к работе кати\1352072633_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25485" y="5475219"/>
            <a:ext cx="816670" cy="816660"/>
          </a:xfrm>
          <a:prstGeom prst="rect">
            <a:avLst/>
          </a:prstGeom>
          <a:noFill/>
        </p:spPr>
      </p:pic>
      <p:pic>
        <p:nvPicPr>
          <p:cNvPr id="12" name="Picture 2" descr="C:\Users\Администратор\Desktop\фото к работе кати\LFqKJOWzxd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93311" y="4744364"/>
            <a:ext cx="946642" cy="828312"/>
          </a:xfrm>
          <a:prstGeom prst="rect">
            <a:avLst/>
          </a:prstGeom>
          <a:noFill/>
        </p:spPr>
      </p:pic>
      <p:pic>
        <p:nvPicPr>
          <p:cNvPr id="11" name="Picture 2" descr="C:\Users\Администратор\Desktop\фото к работе кати\1352072648_1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1920" y="3953672"/>
            <a:ext cx="843021" cy="864096"/>
          </a:xfrm>
          <a:prstGeom prst="rect">
            <a:avLst/>
          </a:prstGeom>
          <a:noFill/>
        </p:spPr>
      </p:pic>
      <p:pic>
        <p:nvPicPr>
          <p:cNvPr id="17" name="Picture 2" descr="C:\Users\Администратор\Desktop\фото к работе кати\LFqKJOWzxdg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08392" y="4050258"/>
            <a:ext cx="843223" cy="8648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0685" y="140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Зимние олимпийские виды спорта</a:t>
            </a:r>
            <a:endParaRPr lang="ru-RU" b="1" dirty="0">
              <a:solidFill>
                <a:srgbClr val="3A045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6111" y="1032189"/>
            <a:ext cx="8229600" cy="1571636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программу современных Зимних Олимпийских игр входит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 видов спорта (15 спортивных дисциплин):</a:t>
            </a:r>
          </a:p>
          <a:p>
            <a:pPr algn="just"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Администратор\Desktop\фото к работе кати\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8629" y="3213452"/>
            <a:ext cx="919091" cy="919091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фото к работе кати\1352072707_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224287" y="3253833"/>
            <a:ext cx="936137" cy="888130"/>
          </a:xfrm>
          <a:prstGeom prst="rect">
            <a:avLst/>
          </a:prstGeom>
          <a:noFill/>
        </p:spPr>
      </p:pic>
      <p:pic>
        <p:nvPicPr>
          <p:cNvPr id="6" name="Picture 2" descr="C:\Users\Администратор\Desktop\фото к работе кати\1352072668_7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411759" y="3208673"/>
            <a:ext cx="815715" cy="836099"/>
          </a:xfrm>
          <a:prstGeom prst="rect">
            <a:avLst/>
          </a:prstGeom>
          <a:noFill/>
        </p:spPr>
      </p:pic>
      <p:pic>
        <p:nvPicPr>
          <p:cNvPr id="8" name="Picture 2" descr="C:\Users\Администратор\Desktop\фото к работе кати\1352072701_13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795427" y="4746843"/>
            <a:ext cx="864096" cy="927322"/>
          </a:xfrm>
          <a:prstGeom prst="rect">
            <a:avLst/>
          </a:prstGeom>
          <a:noFill/>
        </p:spPr>
      </p:pic>
      <p:pic>
        <p:nvPicPr>
          <p:cNvPr id="7" name="Picture 2" descr="C:\Users\Администратор\Desktop\фото к работе кати\1352072633_10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606787" y="4003368"/>
            <a:ext cx="764704" cy="764704"/>
          </a:xfrm>
          <a:prstGeom prst="rect">
            <a:avLst/>
          </a:prstGeom>
          <a:noFill/>
        </p:spPr>
      </p:pic>
      <p:pic>
        <p:nvPicPr>
          <p:cNvPr id="9" name="Picture 2" descr="C:\Users\Администратор\Desktop\фото к работе кати\1351768305_emblemy-sochi-2014-04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630390" y="3185803"/>
            <a:ext cx="873459" cy="817565"/>
          </a:xfrm>
          <a:prstGeom prst="rect">
            <a:avLst/>
          </a:prstGeom>
          <a:noFill/>
        </p:spPr>
      </p:pic>
      <p:pic>
        <p:nvPicPr>
          <p:cNvPr id="14" name="Picture 2" descr="C:\Users\Администратор\Desktop\фото к работе кати\1352072686_8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5083916" y="5960776"/>
            <a:ext cx="824476" cy="897224"/>
          </a:xfrm>
          <a:prstGeom prst="rect">
            <a:avLst/>
          </a:prstGeom>
          <a:noFill/>
        </p:spPr>
      </p:pic>
      <p:pic>
        <p:nvPicPr>
          <p:cNvPr id="16" name="Picture 2" descr="C:\Users\Администратор\Desktop\фото к работе кати\1352072668_7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5362894" y="3246678"/>
            <a:ext cx="944814" cy="852637"/>
          </a:xfrm>
          <a:prstGeom prst="rect">
            <a:avLst/>
          </a:prstGeom>
          <a:noFill/>
        </p:spPr>
      </p:pic>
      <p:pic>
        <p:nvPicPr>
          <p:cNvPr id="18" name="Picture 2" descr="C:\Users\Администратор\Desktop\фото к работе кати\1352072701_13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916847" y="3213452"/>
            <a:ext cx="886824" cy="936104"/>
          </a:xfrm>
          <a:prstGeom prst="rect">
            <a:avLst/>
          </a:prstGeom>
          <a:noFill/>
        </p:spPr>
      </p:pic>
      <p:pic>
        <p:nvPicPr>
          <p:cNvPr id="19" name="Picture 2" descr="C:\Users\Администратор\Desktop\фото к работе кати\1352072707_9.jp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7956376" y="3253833"/>
            <a:ext cx="953976" cy="982021"/>
          </a:xfrm>
          <a:prstGeom prst="rect">
            <a:avLst/>
          </a:prstGeom>
          <a:noFill/>
        </p:spPr>
      </p:pic>
      <p:cxnSp>
        <p:nvCxnSpPr>
          <p:cNvPr id="23" name="Прямая со стрелкой 22"/>
          <p:cNvCxnSpPr>
            <a:endCxn id="4" idx="0"/>
          </p:cNvCxnSpPr>
          <p:nvPr/>
        </p:nvCxnSpPr>
        <p:spPr>
          <a:xfrm flipH="1">
            <a:off x="718175" y="2587753"/>
            <a:ext cx="3682737" cy="625699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3" idx="2"/>
            <a:endCxn id="5" idx="0"/>
          </p:cNvCxnSpPr>
          <p:nvPr/>
        </p:nvCxnSpPr>
        <p:spPr>
          <a:xfrm flipH="1">
            <a:off x="1692356" y="2603825"/>
            <a:ext cx="2708555" cy="65000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3" idx="2"/>
            <a:endCxn id="6" idx="0"/>
          </p:cNvCxnSpPr>
          <p:nvPr/>
        </p:nvCxnSpPr>
        <p:spPr>
          <a:xfrm flipH="1">
            <a:off x="2819617" y="2603825"/>
            <a:ext cx="1581294" cy="60484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3" idx="2"/>
            <a:endCxn id="9" idx="0"/>
          </p:cNvCxnSpPr>
          <p:nvPr/>
        </p:nvCxnSpPr>
        <p:spPr>
          <a:xfrm flipH="1">
            <a:off x="4067120" y="2603825"/>
            <a:ext cx="333791" cy="58197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3" idx="2"/>
            <a:endCxn id="16" idx="0"/>
          </p:cNvCxnSpPr>
          <p:nvPr/>
        </p:nvCxnSpPr>
        <p:spPr>
          <a:xfrm>
            <a:off x="4400911" y="2603825"/>
            <a:ext cx="1434390" cy="642853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3" idx="2"/>
            <a:endCxn id="18" idx="0"/>
          </p:cNvCxnSpPr>
          <p:nvPr/>
        </p:nvCxnSpPr>
        <p:spPr>
          <a:xfrm>
            <a:off x="4400911" y="2603825"/>
            <a:ext cx="2959348" cy="609627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3" idx="2"/>
            <a:endCxn id="19" idx="0"/>
          </p:cNvCxnSpPr>
          <p:nvPr/>
        </p:nvCxnSpPr>
        <p:spPr>
          <a:xfrm>
            <a:off x="4400911" y="2603825"/>
            <a:ext cx="4032453" cy="65000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977" y="110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Олимпийские зимние виды спорта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3\Desktop\big_830594889e977a5ed91fccfd693199b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7544" y="1535405"/>
            <a:ext cx="3448923" cy="205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3\Desktop\1146_biathlon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4173" y="1535405"/>
            <a:ext cx="3240360" cy="210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flipH="1">
            <a:off x="545040" y="3933056"/>
            <a:ext cx="29707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Керлинг;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Коньковые виды спорта: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Конькобежный спорт;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Фигурное катание;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Шорт-трек.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Хоккей с шайбой.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940152" y="3789039"/>
            <a:ext cx="299653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1.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Биатлон;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Лыжные виды спорта: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Горнолыжный спорт;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Лыжное двоеборье;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Лыжные гонки;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Прыжки с трамплина;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Сноубординг;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Фристайл.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Бобслей;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Скелетон;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Санный спорт.</a:t>
            </a:r>
          </a:p>
        </p:txBody>
      </p:sp>
      <p:cxnSp>
        <p:nvCxnSpPr>
          <p:cNvPr id="9" name="Прямая со стрелкой 8"/>
          <p:cNvCxnSpPr>
            <a:endCxn id="1027" idx="0"/>
          </p:cNvCxnSpPr>
          <p:nvPr/>
        </p:nvCxnSpPr>
        <p:spPr>
          <a:xfrm>
            <a:off x="4644008" y="908720"/>
            <a:ext cx="1900345" cy="626685"/>
          </a:xfrm>
          <a:prstGeom prst="straightConnector1">
            <a:avLst/>
          </a:prstGeom>
          <a:ln w="28575">
            <a:solidFill>
              <a:srgbClr val="3A045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1026" idx="0"/>
          </p:cNvCxnSpPr>
          <p:nvPr/>
        </p:nvCxnSpPr>
        <p:spPr>
          <a:xfrm flipH="1">
            <a:off x="2192006" y="908720"/>
            <a:ext cx="2452002" cy="626685"/>
          </a:xfrm>
          <a:prstGeom prst="straightConnector1">
            <a:avLst/>
          </a:prstGeom>
          <a:ln w="28575">
            <a:solidFill>
              <a:srgbClr val="3A045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право 15"/>
          <p:cNvSpPr/>
          <p:nvPr/>
        </p:nvSpPr>
        <p:spPr>
          <a:xfrm rot="8189971">
            <a:off x="2402974" y="3715617"/>
            <a:ext cx="432048" cy="1468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2579690">
            <a:off x="5547183" y="3756491"/>
            <a:ext cx="449218" cy="130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731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064896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Особенности географического положения и природно-климатические особенности города Сочи</a:t>
            </a:r>
            <a:endParaRPr lang="ru-RU" sz="3200" b="1" dirty="0">
              <a:solidFill>
                <a:srgbClr val="3A045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Сочи- один из самых протяженных городов мира (145 км).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3\Desktop\sochi_sh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654878"/>
            <a:ext cx="5652120" cy="4203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3\Desktop\11407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4538" y="1881522"/>
            <a:ext cx="4608512" cy="2898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0802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429684" cy="1500190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Более 90% территории Сочи составляют горы и предгорья Западного Кавказа.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Администратор\Desktop\P10902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333503"/>
            <a:ext cx="4143372" cy="5524497"/>
          </a:xfrm>
          <a:prstGeom prst="rect">
            <a:avLst/>
          </a:prstGeom>
          <a:noFill/>
        </p:spPr>
      </p:pic>
      <p:pic>
        <p:nvPicPr>
          <p:cNvPr id="7171" name="Picture 3" descr="F:\Новая папка (2)\109_PANA\P10902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2428868"/>
            <a:ext cx="5072066" cy="380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связи с тем, что Олимпийские зимние виды спорта можно разделить на 2 группы, Зимние Олимпийские игры проходили в 2 кластерах.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3\Desktop\big_830594889e977a5ed91fccfd693199b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22606" y="2185320"/>
            <a:ext cx="2879817" cy="171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428736"/>
            <a:ext cx="46430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Зимние виды спорта,</a:t>
            </a:r>
          </a:p>
          <a:p>
            <a:pPr algn="ctr"/>
            <a:r>
              <a:rPr lang="ru-RU" sz="2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 проводимые в закрытых помещениях</a:t>
            </a:r>
            <a:endParaRPr lang="ru-RU" sz="2000" b="1" dirty="0">
              <a:solidFill>
                <a:srgbClr val="3A045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3\Desktop\1146_biathlon_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3266" y="2185320"/>
            <a:ext cx="2786082" cy="171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 стрелкой 8"/>
          <p:cNvCxnSpPr/>
          <p:nvPr/>
        </p:nvCxnSpPr>
        <p:spPr>
          <a:xfrm rot="10800000" flipV="1">
            <a:off x="2285984" y="1214422"/>
            <a:ext cx="2250467" cy="214314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857752" y="1214422"/>
            <a:ext cx="2071702" cy="214314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1472" y="4143380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Прибрежный кластер «Олимпийский парк»</a:t>
            </a:r>
            <a:endParaRPr lang="ru-RU" sz="2000" b="1" dirty="0">
              <a:solidFill>
                <a:srgbClr val="3A045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>
            <a:stCxn id="4" idx="2"/>
          </p:cNvCxnSpPr>
          <p:nvPr/>
        </p:nvCxnSpPr>
        <p:spPr>
          <a:xfrm rot="16200000" flipH="1">
            <a:off x="1978346" y="4084001"/>
            <a:ext cx="428628" cy="6029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Администратор\Desktop\фото к работе кати\горный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80324" y="4786322"/>
            <a:ext cx="4063676" cy="2071678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4857752" y="1357298"/>
            <a:ext cx="45294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Зимние виды спорта, проводимые</a:t>
            </a:r>
          </a:p>
          <a:p>
            <a:r>
              <a:rPr lang="ru-RU" sz="2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 в естественных природных условиях</a:t>
            </a:r>
            <a:endParaRPr lang="ru-RU" sz="2000" b="1" dirty="0">
              <a:solidFill>
                <a:srgbClr val="3A045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00760" y="4143380"/>
            <a:ext cx="2374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Горный кластер</a:t>
            </a:r>
          </a:p>
          <a:p>
            <a:pPr algn="ctr"/>
            <a:r>
              <a:rPr lang="ru-RU" sz="2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«Красная Поляна»</a:t>
            </a:r>
            <a:endParaRPr lang="ru-RU" sz="2000" b="1" dirty="0">
              <a:solidFill>
                <a:srgbClr val="3A045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>
            <a:stCxn id="6" idx="2"/>
          </p:cNvCxnSpPr>
          <p:nvPr/>
        </p:nvCxnSpPr>
        <p:spPr>
          <a:xfrm rot="5400000">
            <a:off x="6884994" y="4097147"/>
            <a:ext cx="426908" cy="35719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6854" y="4804715"/>
            <a:ext cx="3857652" cy="205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дминистратор\Desktop\фото к работе кати\кольца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0"/>
            <a:ext cx="1714480" cy="10584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2900"/>
            <a:ext cx="8729634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929718" cy="4525963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проведения Зимних Олимпийских игр необходима горная местность.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Современные технологии и вложение денежных средств позволяют проводить Зимние Олимпийские игры в любой климатической зоне.</a:t>
            </a:r>
          </a:p>
          <a:p>
            <a:pPr marL="514350" indent="-514350" algn="just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Сочи – «летняя» столица России, является подходящим городом для проведения Зимних Олимпийских игр.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Администратор\Desktop\фото к работе кати\rossia050808_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286257"/>
            <a:ext cx="3428992" cy="2571744"/>
          </a:xfrm>
          <a:prstGeom prst="rect">
            <a:avLst/>
          </a:prstGeom>
          <a:noFill/>
        </p:spPr>
      </p:pic>
      <p:pic>
        <p:nvPicPr>
          <p:cNvPr id="19459" name="Picture 3" descr="C:\Users\Администратор\Desktop\катя\P10902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70" y="4232677"/>
            <a:ext cx="3500430" cy="2625323"/>
          </a:xfrm>
          <a:prstGeom prst="rect">
            <a:avLst/>
          </a:prstGeom>
          <a:noFill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71802" y="4572008"/>
            <a:ext cx="2857520" cy="1907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Причины выбора Сочи для проведения Зимних Олимпийских игр: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8786874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1</a:t>
            </a:r>
            <a:r>
              <a:rPr lang="ru-RU" dirty="0" smtClean="0"/>
              <a:t>.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Благоприятный климат;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Наличие горной местности;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Применение современных технологий, позволяющих проводить зимние виды спорта в субтропических широтах;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Наличие развитой транспортной и гостиничной сети.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10834" y="4071942"/>
            <a:ext cx="4033166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143380"/>
            <a:ext cx="5097565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Администратор\Desktop\фото к работе кати\кольца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14290"/>
            <a:ext cx="3214718" cy="13573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658096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3A045C"/>
                </a:solidFill>
              </a:rPr>
              <a:t>Задачи:</a:t>
            </a:r>
            <a:endParaRPr lang="ru-RU" sz="4000" b="1" dirty="0">
              <a:solidFill>
                <a:srgbClr val="3A045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15352" cy="5393593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Изучить историю возникновения Зимних Олимпийских игр и познакомиться с Олимпийской символикой;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Рассмотреть географию Зимних Олимпийских игр с учетом природно-климатических особенностей;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Познакомиться с зимними олимпийскими видами спорта и выявить условия их проведения;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Изучить особенности географического положения и природные условия Сочи, а также выяснить причины выбора «летней» столицы России для проведения зимней Олимпиады.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Зимние Олимпийские игры.</a:t>
            </a:r>
          </a:p>
          <a:p>
            <a:pPr algn="just"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природные условия города Сочи, необходимые для проведения зимней Олимпиады.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Администратор\Desktop\фото к работе кати\море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1500174"/>
            <a:ext cx="4595818" cy="3446864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214422"/>
            <a:ext cx="400052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307183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Олимпийские игры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озможны в любой климатической зоне при использовании современных технологий и вложении денежных средств.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2428868"/>
            <a:ext cx="721523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643934" cy="3000396"/>
          </a:xfrm>
        </p:spPr>
        <p:txBody>
          <a:bodyPr/>
          <a:lstStyle/>
          <a:p>
            <a:pPr algn="just">
              <a:buNone/>
            </a:pPr>
            <a:r>
              <a:rPr lang="ru-RU" sz="4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олимпийское движение в стране является приоритетным направлением политики государства, которое направлено на развитие спорта и пропаганду здорового образа жизни.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092" y="3714728"/>
            <a:ext cx="471490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786058"/>
            <a:ext cx="4714876" cy="3559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Леночка\Рабочий стол\6a010535de5339970c0120a60c73df970c-800w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846" y="116632"/>
            <a:ext cx="2291163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7452320" cy="230425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Олимпийские игры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появились в Древней Греции и были крупнейшими спортивными состязаниями, которые проводились на острове Пелопоннес близ селения Олимпия.</a:t>
            </a:r>
            <a:endParaRPr lang="ru-RU" sz="3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36912"/>
            <a:ext cx="3960440" cy="370527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Олимпийские игры были основаны в 776 г. до н. э. в честь бога Зевса и проводились каждые 4 года.</a:t>
            </a:r>
          </a:p>
          <a:p>
            <a:pPr marL="0" indent="0" algn="just">
              <a:buNone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Они продолжались 5 дней. Главной наградой победителю служила оливковая ветвь.</a:t>
            </a:r>
            <a:endParaRPr lang="ru-RU" sz="29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3\Desktop\2ac60c721162585b7fa2c7086a73da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12976"/>
            <a:ext cx="4680520" cy="35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2815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58204" cy="1417638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Зимние Олимпийские игры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всемирные соревнования по зимним видам спорта.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043362" cy="482919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Первые Зимние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Олимпийские игры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состоялись в </a:t>
            </a:r>
            <a:r>
              <a:rPr lang="ru-RU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1924 г.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французском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местечке </a:t>
            </a:r>
            <a:r>
              <a:rPr lang="ru-RU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Шамони.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программу были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включены лыжные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спорта.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Администратор\Desktop\фото к работе кати\памятник шамон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714488"/>
            <a:ext cx="3714776" cy="4966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необходимости всемирных соревнований высказался французский общественный деятель </a:t>
            </a:r>
            <a:r>
              <a:rPr lang="ru-RU" sz="3600" b="1" dirty="0" smtClean="0">
                <a:solidFill>
                  <a:srgbClr val="3A045C"/>
                </a:solidFill>
                <a:latin typeface="Times New Roman" pitchFamily="18" charset="0"/>
                <a:cs typeface="Times New Roman" pitchFamily="18" charset="0"/>
              </a:rPr>
              <a:t>барон Пьер де Кубертен</a:t>
            </a:r>
            <a:r>
              <a:rPr lang="ru-RU" b="1" dirty="0" smtClean="0">
                <a:solidFill>
                  <a:srgbClr val="3A045C"/>
                </a:solidFill>
              </a:rPr>
              <a:t>.</a:t>
            </a:r>
            <a:br>
              <a:rPr lang="ru-RU" b="1" dirty="0" smtClean="0">
                <a:solidFill>
                  <a:srgbClr val="3A045C"/>
                </a:solidFill>
              </a:rPr>
            </a:br>
            <a:endParaRPr lang="ru-RU" b="1" dirty="0">
              <a:solidFill>
                <a:srgbClr val="3A045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928802"/>
            <a:ext cx="4786346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Сначала летние и зимние игры проходили в один год, но с 1994 г. они стали проводиться с интервалом 2 года.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857364"/>
            <a:ext cx="33909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4357693"/>
            <a:ext cx="3429024" cy="250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1623</TotalTime>
  <Words>857</Words>
  <Application>Microsoft Office PowerPoint</Application>
  <PresentationFormat>Экран (4:3)</PresentationFormat>
  <Paragraphs>174</Paragraphs>
  <Slides>26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Тема исследовательской работы: «Причина выбора города Сочи для проведения  Зимних Олимпийских игр»</vt:lpstr>
      <vt:lpstr>Цель работы: выявить взаимосвязь между природно-климатическими условиями города Сочи и самой территорией для проведения зимней Олимпиады.</vt:lpstr>
      <vt:lpstr>Задачи:</vt:lpstr>
      <vt:lpstr>Слайд 4</vt:lpstr>
      <vt:lpstr>Слайд 5</vt:lpstr>
      <vt:lpstr>Слайд 6</vt:lpstr>
      <vt:lpstr>Олимпийские игры появились в Древней Греции и были крупнейшими спортивными состязаниями, которые проводились на острове Пелопоннес близ селения Олимпия.</vt:lpstr>
      <vt:lpstr>Зимние Олимпийские игры – всемирные соревнования по зимним видам спорта. </vt:lpstr>
      <vt:lpstr>О необходимости всемирных соревнований высказался французский общественный деятель барон Пьер де Кубертен. </vt:lpstr>
      <vt:lpstr>Олимпийская символика – атрибуты Олимпийских игр, используемые МОК (Международным олимпийским комитетом) для продвижения идеи Олимпийского движения во всем мире. </vt:lpstr>
      <vt:lpstr>Официальный флаг используется в церемониях открытия и закрытия каждой Олимпиады.  </vt:lpstr>
      <vt:lpstr>Слайд 12</vt:lpstr>
      <vt:lpstr>Олимпийский огонь зажигается на родине Игр – в Греции, в Афинах. Факел зажигают направленным пучком солнечных лучей, образованных вогнутым зеркалом.  </vt:lpstr>
      <vt:lpstr>Слайд 14</vt:lpstr>
      <vt:lpstr>Слайд 15</vt:lpstr>
      <vt:lpstr>Талисманы впервые за всю историю Олимпийского движения были выбраны всенародным голосованием.</vt:lpstr>
      <vt:lpstr>Географическая «хронология» Зимних Олимпийских игр</vt:lpstr>
      <vt:lpstr>Места проведения Зимних Олимпийских игр</vt:lpstr>
      <vt:lpstr>Слайд 19</vt:lpstr>
      <vt:lpstr>Зимние олимпийские виды спорта</vt:lpstr>
      <vt:lpstr>Олимпийские зимние виды спорта</vt:lpstr>
      <vt:lpstr>Особенности географического положения и природно-климатические особенности города Сочи</vt:lpstr>
      <vt:lpstr>Более 90% территории Сочи составляют горы и предгорья Западного Кавказа. </vt:lpstr>
      <vt:lpstr>В связи с тем, что Олимпийские зимние виды спорта можно разделить на 2 группы, Зимние Олимпийские игры проходили в 2 кластерах. </vt:lpstr>
      <vt:lpstr>Выводы:</vt:lpstr>
      <vt:lpstr>Причины выбора Сочи для проведения Зимних Олимпийских игр: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исследовательской работы: «Причины выбора Сочи – «летней» столицы России для проведения  Зимних Олимпийских игр»</dc:title>
  <dc:creator>Администратор</dc:creator>
  <cp:lastModifiedBy>user</cp:lastModifiedBy>
  <cp:revision>172</cp:revision>
  <dcterms:created xsi:type="dcterms:W3CDTF">2013-04-17T18:36:56Z</dcterms:created>
  <dcterms:modified xsi:type="dcterms:W3CDTF">2015-04-28T21:05:42Z</dcterms:modified>
</cp:coreProperties>
</file>