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0" r:id="rId4"/>
    <p:sldId id="259" r:id="rId5"/>
    <p:sldId id="266" r:id="rId6"/>
    <p:sldId id="264" r:id="rId7"/>
    <p:sldId id="263" r:id="rId8"/>
    <p:sldId id="261" r:id="rId9"/>
    <p:sldId id="262" r:id="rId10"/>
    <p:sldId id="271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54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F93619-CA8E-442A-957E-AF23CEFCD6BC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4BD53B-A0B1-43D8-B01F-147C1FB8E8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277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BD53B-A0B1-43D8-B01F-147C1FB8E80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556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3F9B4-E8D8-41B2-B383-82593F55DE66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76B8-A13A-4468-8E63-F3030B3F1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111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3F9B4-E8D8-41B2-B383-82593F55DE66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76B8-A13A-4468-8E63-F3030B3F1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960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3F9B4-E8D8-41B2-B383-82593F55DE66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76B8-A13A-4468-8E63-F3030B3F1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772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3F9B4-E8D8-41B2-B383-82593F55DE66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76B8-A13A-4468-8E63-F3030B3F1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613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3F9B4-E8D8-41B2-B383-82593F55DE66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76B8-A13A-4468-8E63-F3030B3F1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13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3F9B4-E8D8-41B2-B383-82593F55DE66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76B8-A13A-4468-8E63-F3030B3F1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462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3F9B4-E8D8-41B2-B383-82593F55DE66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76B8-A13A-4468-8E63-F3030B3F1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735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3F9B4-E8D8-41B2-B383-82593F55DE66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76B8-A13A-4468-8E63-F3030B3F1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204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3F9B4-E8D8-41B2-B383-82593F55DE66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76B8-A13A-4468-8E63-F3030B3F1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587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3F9B4-E8D8-41B2-B383-82593F55DE66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76B8-A13A-4468-8E63-F3030B3F1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055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3F9B4-E8D8-41B2-B383-82593F55DE66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76B8-A13A-4468-8E63-F3030B3F1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343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3F9B4-E8D8-41B2-B383-82593F55DE66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276B8-A13A-4468-8E63-F3030B3F1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412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uk.wikipedia.org/wiki/%D0%9A%D0%BE%D1%80%D0%B8%D1%81%D1%82%D1%83%D0%B2%D0%B0%D1%87_%D1%96%D0%BD%D1%84%D0%BE%D1%80%D0%BC%D0%B0%D1%86%D1%96%D1%97" TargetMode="External"/><Relationship Id="rId2" Type="http://schemas.openxmlformats.org/officeDocument/2006/relationships/hyperlink" Target="http://uk.wikipedia.org/wiki/%D0%86%D0%BD%D1%84%D0%BE%D1%80%D0%BC%D0%B0%D1%86%D1%96%D1%8F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FF0000"/>
                </a:solidFill>
              </a:rPr>
              <a:t>Впровадження інформаційно-комунікаційних технологій в практику роботи вчителя іноземної мови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 smtClean="0"/>
          </a:p>
          <a:p>
            <a:r>
              <a:rPr lang="uk-UA" b="1" dirty="0" err="1" smtClean="0">
                <a:solidFill>
                  <a:srgbClr val="0070C0"/>
                </a:solidFill>
              </a:rPr>
              <a:t>Хлібодарівська</a:t>
            </a:r>
            <a:r>
              <a:rPr lang="uk-UA" b="1" dirty="0" smtClean="0">
                <a:solidFill>
                  <a:srgbClr val="0070C0"/>
                </a:solidFill>
              </a:rPr>
              <a:t> ЗОШ І-ІІІ ступенів</a:t>
            </a:r>
          </a:p>
          <a:p>
            <a:r>
              <a:rPr lang="uk-UA" b="1" dirty="0" smtClean="0">
                <a:solidFill>
                  <a:srgbClr val="0070C0"/>
                </a:solidFill>
              </a:rPr>
              <a:t>Вчитель англійської мови </a:t>
            </a:r>
            <a:r>
              <a:rPr lang="uk-UA" b="1" dirty="0" err="1" smtClean="0">
                <a:solidFill>
                  <a:srgbClr val="0070C0"/>
                </a:solidFill>
              </a:rPr>
              <a:t>Павлюченко</a:t>
            </a:r>
            <a:r>
              <a:rPr lang="uk-UA" b="1" dirty="0" smtClean="0">
                <a:solidFill>
                  <a:srgbClr val="0070C0"/>
                </a:solidFill>
              </a:rPr>
              <a:t> Л.В.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98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738068"/>
          </a:xfrm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Дякую за увагу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0070C0"/>
                </a:solidFill>
              </a:rPr>
              <a:t>Бажаю цікавих знахідок і роботи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24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57201"/>
            <a:ext cx="9144000" cy="1230922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rgbClr val="FF0000"/>
                </a:solidFill>
              </a:rPr>
              <a:t>Визначення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895599"/>
            <a:ext cx="9144000" cy="2362201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0070C0"/>
                </a:solidFill>
              </a:rPr>
              <a:t>Інформаці́йні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техноло́гії</a:t>
            </a:r>
            <a:r>
              <a:rPr lang="ru-RU" b="1" dirty="0" smtClean="0">
                <a:solidFill>
                  <a:srgbClr val="0070C0"/>
                </a:solidFill>
              </a:rPr>
              <a:t>, ІТ, </a:t>
            </a:r>
            <a:r>
              <a:rPr lang="ru-RU" b="1" dirty="0" err="1" smtClean="0">
                <a:solidFill>
                  <a:srgbClr val="0070C0"/>
                </a:solidFill>
              </a:rPr>
              <a:t>інформаційно-комунікаційні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технології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– </a:t>
            </a:r>
            <a:r>
              <a:rPr lang="ru-RU" dirty="0" err="1" smtClean="0">
                <a:solidFill>
                  <a:srgbClr val="0070C0"/>
                </a:solidFill>
              </a:rPr>
              <a:t>сукупність</a:t>
            </a:r>
            <a:r>
              <a:rPr lang="ru-RU" dirty="0" smtClean="0">
                <a:solidFill>
                  <a:srgbClr val="0070C0"/>
                </a:solidFill>
              </a:rPr>
              <a:t>  </a:t>
            </a:r>
            <a:r>
              <a:rPr lang="ru-RU" dirty="0" err="1" smtClean="0">
                <a:solidFill>
                  <a:srgbClr val="0070C0"/>
                </a:solidFill>
              </a:rPr>
              <a:t>методів</a:t>
            </a:r>
            <a:r>
              <a:rPr lang="ru-RU" dirty="0" smtClean="0">
                <a:solidFill>
                  <a:srgbClr val="0070C0"/>
                </a:solidFill>
              </a:rPr>
              <a:t>, </a:t>
            </a:r>
            <a:r>
              <a:rPr lang="ru-RU" dirty="0" err="1" smtClean="0">
                <a:solidFill>
                  <a:srgbClr val="0070C0"/>
                </a:solidFill>
              </a:rPr>
              <a:t>виробничих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процесів</a:t>
            </a:r>
            <a:r>
              <a:rPr lang="ru-RU" dirty="0" smtClean="0">
                <a:solidFill>
                  <a:srgbClr val="0070C0"/>
                </a:solidFill>
              </a:rPr>
              <a:t> і </a:t>
            </a:r>
            <a:r>
              <a:rPr lang="ru-RU" dirty="0" err="1" smtClean="0">
                <a:solidFill>
                  <a:srgbClr val="0070C0"/>
                </a:solidFill>
              </a:rPr>
              <a:t>програмно-технічних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засобів</a:t>
            </a:r>
            <a:r>
              <a:rPr lang="ru-RU" dirty="0" smtClean="0">
                <a:solidFill>
                  <a:srgbClr val="0070C0"/>
                </a:solidFill>
              </a:rPr>
              <a:t>, </a:t>
            </a:r>
            <a:r>
              <a:rPr lang="ru-RU" dirty="0" err="1" smtClean="0">
                <a:solidFill>
                  <a:srgbClr val="0070C0"/>
                </a:solidFill>
              </a:rPr>
              <a:t>інтегрованих</a:t>
            </a:r>
            <a:r>
              <a:rPr lang="ru-RU" dirty="0" smtClean="0">
                <a:solidFill>
                  <a:srgbClr val="0070C0"/>
                </a:solidFill>
              </a:rPr>
              <a:t> з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uk-UA" dirty="0" smtClean="0">
                <a:solidFill>
                  <a:srgbClr val="0070C0"/>
                </a:solidFill>
              </a:rPr>
              <a:t>метою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збирання</a:t>
            </a:r>
            <a:r>
              <a:rPr lang="ru-RU" dirty="0" smtClean="0">
                <a:solidFill>
                  <a:srgbClr val="0070C0"/>
                </a:solidFill>
              </a:rPr>
              <a:t>, </a:t>
            </a:r>
            <a:r>
              <a:rPr lang="ru-RU" dirty="0" err="1" smtClean="0">
                <a:solidFill>
                  <a:srgbClr val="0070C0"/>
                </a:solidFill>
              </a:rPr>
              <a:t>опрацювання</a:t>
            </a:r>
            <a:r>
              <a:rPr lang="ru-RU" dirty="0" smtClean="0">
                <a:solidFill>
                  <a:srgbClr val="0070C0"/>
                </a:solidFill>
              </a:rPr>
              <a:t>, </a:t>
            </a:r>
            <a:r>
              <a:rPr lang="ru-RU" dirty="0" err="1" smtClean="0">
                <a:solidFill>
                  <a:srgbClr val="0070C0"/>
                </a:solidFill>
              </a:rPr>
              <a:t>зберігання</a:t>
            </a:r>
            <a:r>
              <a:rPr lang="ru-RU" dirty="0" smtClean="0">
                <a:solidFill>
                  <a:srgbClr val="0070C0"/>
                </a:solidFill>
              </a:rPr>
              <a:t>, </a:t>
            </a:r>
            <a:r>
              <a:rPr lang="ru-RU" dirty="0" err="1" smtClean="0">
                <a:solidFill>
                  <a:srgbClr val="0070C0"/>
                </a:solidFill>
              </a:rPr>
              <a:t>розповсюдження</a:t>
            </a:r>
            <a:r>
              <a:rPr lang="ru-RU" dirty="0" smtClean="0">
                <a:solidFill>
                  <a:srgbClr val="0070C0"/>
                </a:solidFill>
              </a:rPr>
              <a:t>, показу і </a:t>
            </a:r>
            <a:r>
              <a:rPr lang="ru-RU" dirty="0" err="1" smtClean="0">
                <a:solidFill>
                  <a:srgbClr val="0070C0"/>
                </a:solidFill>
              </a:rPr>
              <a:t>використання</a:t>
            </a:r>
            <a:r>
              <a:rPr lang="ru-RU" u="sng" dirty="0" smtClean="0">
                <a:solidFill>
                  <a:srgbClr val="0070C0"/>
                </a:solidFill>
              </a:rPr>
              <a:t> </a:t>
            </a:r>
            <a:r>
              <a:rPr lang="ru-RU" u="sng" dirty="0" err="1" smtClean="0">
                <a:solidFill>
                  <a:srgbClr val="0070C0"/>
                </a:solidFill>
                <a:hlinkClick r:id="rId2" tooltip="Інформація"/>
              </a:rPr>
              <a:t>інформації</a:t>
            </a:r>
            <a:r>
              <a:rPr lang="ru-RU" u="sng" dirty="0" smtClean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в </a:t>
            </a:r>
            <a:r>
              <a:rPr lang="ru-RU" dirty="0" err="1" smtClean="0">
                <a:solidFill>
                  <a:srgbClr val="0070C0"/>
                </a:solidFill>
              </a:rPr>
              <a:t>інтересах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її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  <a:hlinkClick r:id="rId3" tooltip="Користувач інформації"/>
              </a:rPr>
              <a:t>користувачів</a:t>
            </a:r>
            <a:endParaRPr lang="ru-RU" dirty="0" smtClean="0">
              <a:solidFill>
                <a:srgbClr val="0070C0"/>
              </a:solidFill>
            </a:endParaRPr>
          </a:p>
          <a:p>
            <a:r>
              <a:rPr lang="uk-UA" dirty="0" err="1"/>
              <a:t>Вікіпедія</a:t>
            </a:r>
            <a:endParaRPr lang="uk-UA" dirty="0"/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39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99514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FF0000"/>
                </a:solidFill>
              </a:rPr>
              <a:t>Структура уроку</a:t>
            </a:r>
            <a:br>
              <a:rPr lang="uk-UA" b="1" dirty="0" smtClean="0">
                <a:solidFill>
                  <a:srgbClr val="FF0000"/>
                </a:solidFill>
              </a:rPr>
            </a:br>
            <a:r>
              <a:rPr lang="uk-UA" b="1" dirty="0" smtClean="0">
                <a:solidFill>
                  <a:srgbClr val="FF0000"/>
                </a:solidFill>
              </a:rPr>
              <a:t>акценти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649415"/>
            <a:ext cx="9144000" cy="2608385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solidFill>
                  <a:srgbClr val="0070C0"/>
                </a:solidFill>
              </a:rPr>
              <a:t>Мета</a:t>
            </a:r>
          </a:p>
          <a:p>
            <a:r>
              <a:rPr lang="uk-UA" sz="3200" b="1" dirty="0" smtClean="0">
                <a:solidFill>
                  <a:srgbClr val="0070C0"/>
                </a:solidFill>
              </a:rPr>
              <a:t>Організаційний момент</a:t>
            </a:r>
          </a:p>
          <a:p>
            <a:r>
              <a:rPr lang="uk-UA" sz="3200" b="1" dirty="0" smtClean="0">
                <a:solidFill>
                  <a:srgbClr val="0070C0"/>
                </a:solidFill>
              </a:rPr>
              <a:t>Оцінювання</a:t>
            </a:r>
          </a:p>
          <a:p>
            <a:r>
              <a:rPr lang="uk-UA" sz="3200" b="1" dirty="0">
                <a:solidFill>
                  <a:srgbClr val="0070C0"/>
                </a:solidFill>
              </a:rPr>
              <a:t>Д</a:t>
            </a:r>
            <a:r>
              <a:rPr lang="uk-UA" sz="3200" b="1" dirty="0" smtClean="0">
                <a:solidFill>
                  <a:srgbClr val="0070C0"/>
                </a:solidFill>
              </a:rPr>
              <a:t>омашнє завдання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84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86155"/>
            <a:ext cx="9144000" cy="1066799"/>
          </a:xfrm>
        </p:spPr>
        <p:txBody>
          <a:bodyPr>
            <a:no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</a:rPr>
              <a:t>Задача вчителя – навчити учня вчитися. </a:t>
            </a:r>
            <a:br>
              <a:rPr lang="uk-UA" sz="4000" b="1" dirty="0" smtClean="0">
                <a:solidFill>
                  <a:srgbClr val="FF0000"/>
                </a:solidFill>
              </a:rPr>
            </a:br>
            <a:r>
              <a:rPr lang="uk-UA" sz="4000" b="1" dirty="0" smtClean="0">
                <a:solidFill>
                  <a:srgbClr val="FF0000"/>
                </a:solidFill>
              </a:rPr>
              <a:t>Форми і методи на </a:t>
            </a:r>
            <a:r>
              <a:rPr lang="uk-UA" sz="4000" b="1" dirty="0" err="1" smtClean="0">
                <a:solidFill>
                  <a:srgbClr val="FF0000"/>
                </a:solidFill>
              </a:rPr>
              <a:t>уроці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15662"/>
            <a:ext cx="9144000" cy="3042138"/>
          </a:xfrm>
        </p:spPr>
        <p:txBody>
          <a:bodyPr>
            <a:normAutofit lnSpcReduction="10000"/>
          </a:bodyPr>
          <a:lstStyle/>
          <a:p>
            <a:r>
              <a:rPr lang="uk-UA" b="1" dirty="0" smtClean="0">
                <a:solidFill>
                  <a:srgbClr val="0070C0"/>
                </a:solidFill>
              </a:rPr>
              <a:t>Синергетичні</a:t>
            </a:r>
          </a:p>
          <a:p>
            <a:r>
              <a:rPr lang="uk-UA" b="1" dirty="0" smtClean="0">
                <a:solidFill>
                  <a:srgbClr val="0070C0"/>
                </a:solidFill>
              </a:rPr>
              <a:t>«Перевернутий клас»</a:t>
            </a:r>
          </a:p>
          <a:p>
            <a:r>
              <a:rPr lang="uk-UA" b="1" dirty="0" smtClean="0">
                <a:solidFill>
                  <a:srgbClr val="0070C0"/>
                </a:solidFill>
              </a:rPr>
              <a:t>Інтерактивні</a:t>
            </a:r>
          </a:p>
          <a:p>
            <a:r>
              <a:rPr lang="uk-UA" b="1" dirty="0" smtClean="0">
                <a:solidFill>
                  <a:srgbClr val="0070C0"/>
                </a:solidFill>
              </a:rPr>
              <a:t>Самостійної роботи</a:t>
            </a:r>
          </a:p>
          <a:p>
            <a:r>
              <a:rPr lang="uk-UA" b="1" dirty="0" smtClean="0">
                <a:solidFill>
                  <a:srgbClr val="0070C0"/>
                </a:solidFill>
              </a:rPr>
              <a:t>Творчі</a:t>
            </a:r>
          </a:p>
          <a:p>
            <a:r>
              <a:rPr lang="uk-UA" b="1" dirty="0" err="1" smtClean="0">
                <a:solidFill>
                  <a:srgbClr val="0070C0"/>
                </a:solidFill>
              </a:rPr>
              <a:t>Квест</a:t>
            </a:r>
            <a:endParaRPr lang="uk-UA" b="1" dirty="0" smtClean="0">
              <a:solidFill>
                <a:srgbClr val="0070C0"/>
              </a:solidFill>
            </a:endParaRPr>
          </a:p>
          <a:p>
            <a:r>
              <a:rPr lang="uk-UA" b="1" dirty="0">
                <a:solidFill>
                  <a:srgbClr val="0070C0"/>
                </a:solidFill>
              </a:rPr>
              <a:t>П</a:t>
            </a:r>
            <a:r>
              <a:rPr lang="uk-UA" b="1" dirty="0" smtClean="0">
                <a:solidFill>
                  <a:srgbClr val="0070C0"/>
                </a:solidFill>
              </a:rPr>
              <a:t>роект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19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0646" y="656493"/>
            <a:ext cx="11101754" cy="92612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К</a:t>
            </a:r>
            <a:r>
              <a:rPr lang="uk-UA" b="1" dirty="0" err="1">
                <a:solidFill>
                  <a:srgbClr val="FF0000"/>
                </a:solidFill>
              </a:rPr>
              <a:t>орисні</a:t>
            </a:r>
            <a:r>
              <a:rPr lang="uk-UA" b="1" dirty="0">
                <a:solidFill>
                  <a:srgbClr val="FF0000"/>
                </a:solidFill>
              </a:rPr>
              <a:t> сервіси для цікавого уроку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1323" y="1582615"/>
            <a:ext cx="10867292" cy="4665785"/>
          </a:xfrm>
        </p:spPr>
        <p:txBody>
          <a:bodyPr>
            <a:noAutofit/>
          </a:bodyPr>
          <a:lstStyle/>
          <a:p>
            <a:pPr algn="l"/>
            <a:r>
              <a:rPr lang="en-US" sz="3200" b="1" dirty="0" err="1" smtClean="0">
                <a:solidFill>
                  <a:srgbClr val="0070C0"/>
                </a:solidFill>
              </a:rPr>
              <a:t>Timerealboard</a:t>
            </a:r>
            <a:r>
              <a:rPr lang="uk-UA" sz="3200" b="1" dirty="0" smtClean="0">
                <a:solidFill>
                  <a:srgbClr val="0070C0"/>
                </a:solidFill>
              </a:rPr>
              <a:t> - дошка</a:t>
            </a:r>
            <a:endParaRPr lang="en-US" sz="3200" b="1" dirty="0" smtClean="0">
              <a:solidFill>
                <a:srgbClr val="0070C0"/>
              </a:solidFill>
            </a:endParaRPr>
          </a:p>
          <a:p>
            <a:pPr algn="l"/>
            <a:r>
              <a:rPr lang="en-US" sz="3200" b="1" dirty="0" err="1" smtClean="0">
                <a:solidFill>
                  <a:srgbClr val="0070C0"/>
                </a:solidFill>
              </a:rPr>
              <a:t>Linoi</a:t>
            </a:r>
            <a:r>
              <a:rPr lang="en-US" sz="3200" b="1" dirty="0" err="1">
                <a:solidFill>
                  <a:srgbClr val="0070C0"/>
                </a:solidFill>
              </a:rPr>
              <a:t>t</a:t>
            </a:r>
            <a:r>
              <a:rPr lang="uk-UA" sz="3200" b="1" dirty="0" smtClean="0">
                <a:solidFill>
                  <a:srgbClr val="0070C0"/>
                </a:solidFill>
              </a:rPr>
              <a:t>- дошка</a:t>
            </a:r>
            <a:endParaRPr lang="en-US" sz="3200" b="1" dirty="0" smtClean="0">
              <a:solidFill>
                <a:srgbClr val="0070C0"/>
              </a:solidFill>
            </a:endParaRPr>
          </a:p>
          <a:p>
            <a:pPr algn="l"/>
            <a:r>
              <a:rPr lang="en-US" sz="3200" b="1" dirty="0" err="1" smtClean="0">
                <a:solidFill>
                  <a:srgbClr val="0070C0"/>
                </a:solidFill>
              </a:rPr>
              <a:t>WikiWall</a:t>
            </a:r>
            <a:r>
              <a:rPr lang="uk-UA" sz="3200" b="1" dirty="0" smtClean="0">
                <a:solidFill>
                  <a:srgbClr val="0070C0"/>
                </a:solidFill>
              </a:rPr>
              <a:t> - газета</a:t>
            </a:r>
            <a:endParaRPr lang="en-US" sz="3200" b="1" dirty="0" smtClean="0">
              <a:solidFill>
                <a:srgbClr val="0070C0"/>
              </a:solidFill>
            </a:endParaRPr>
          </a:p>
          <a:p>
            <a:pPr algn="l"/>
            <a:r>
              <a:rPr lang="en-US" sz="3200" b="1" dirty="0" smtClean="0">
                <a:solidFill>
                  <a:srgbClr val="0070C0"/>
                </a:solidFill>
              </a:rPr>
              <a:t>World Cloud</a:t>
            </a:r>
            <a:r>
              <a:rPr lang="uk-UA" sz="3200" b="1" dirty="0" smtClean="0">
                <a:solidFill>
                  <a:srgbClr val="0070C0"/>
                </a:solidFill>
              </a:rPr>
              <a:t> – хмари слів</a:t>
            </a:r>
            <a:endParaRPr lang="en-US" sz="3200" b="1" dirty="0" smtClean="0">
              <a:solidFill>
                <a:srgbClr val="0070C0"/>
              </a:solidFill>
            </a:endParaRPr>
          </a:p>
          <a:p>
            <a:pPr algn="l"/>
            <a:r>
              <a:rPr lang="en-US" sz="3200" b="1" dirty="0" smtClean="0">
                <a:solidFill>
                  <a:srgbClr val="0070C0"/>
                </a:solidFill>
              </a:rPr>
              <a:t>Createcollage.ru</a:t>
            </a:r>
            <a:r>
              <a:rPr lang="uk-UA" sz="3200" b="1" dirty="0" smtClean="0">
                <a:solidFill>
                  <a:srgbClr val="0070C0"/>
                </a:solidFill>
              </a:rPr>
              <a:t> - колаж</a:t>
            </a:r>
            <a:endParaRPr lang="en-US" sz="3200" b="1" dirty="0" smtClean="0">
              <a:solidFill>
                <a:srgbClr val="0070C0"/>
              </a:solidFill>
            </a:endParaRPr>
          </a:p>
          <a:p>
            <a:pPr algn="l"/>
            <a:r>
              <a:rPr lang="en-US" sz="3200" b="1" dirty="0" smtClean="0">
                <a:solidFill>
                  <a:srgbClr val="0070C0"/>
                </a:solidFill>
              </a:rPr>
              <a:t>Get Loupe </a:t>
            </a:r>
            <a:r>
              <a:rPr lang="uk-UA" sz="3200" b="1" dirty="0" smtClean="0">
                <a:solidFill>
                  <a:srgbClr val="0070C0"/>
                </a:solidFill>
              </a:rPr>
              <a:t> - колаж</a:t>
            </a:r>
            <a:endParaRPr lang="en-US" sz="3200" b="1" dirty="0" smtClean="0">
              <a:solidFill>
                <a:srgbClr val="0070C0"/>
              </a:solidFill>
            </a:endParaRPr>
          </a:p>
          <a:p>
            <a:pPr algn="l"/>
            <a:r>
              <a:rPr lang="en-US" sz="3200" b="1" dirty="0" smtClean="0">
                <a:solidFill>
                  <a:srgbClr val="0070C0"/>
                </a:solidFill>
              </a:rPr>
              <a:t>thinglink.com</a:t>
            </a:r>
            <a:r>
              <a:rPr lang="uk-UA" sz="3200" b="1" dirty="0" smtClean="0">
                <a:solidFill>
                  <a:srgbClr val="0070C0"/>
                </a:solidFill>
              </a:rPr>
              <a:t> – інтерактивні картинки</a:t>
            </a:r>
            <a:endParaRPr lang="en-US" sz="3200" b="1" dirty="0" smtClean="0">
              <a:solidFill>
                <a:srgbClr val="0070C0"/>
              </a:solidFill>
            </a:endParaRPr>
          </a:p>
          <a:p>
            <a:pPr algn="l"/>
            <a:r>
              <a:rPr lang="en-US" sz="3200" b="1" dirty="0" smtClean="0">
                <a:solidFill>
                  <a:srgbClr val="0070C0"/>
                </a:solidFill>
              </a:rPr>
              <a:t>Study Stack</a:t>
            </a:r>
            <a:r>
              <a:rPr lang="uk-UA" sz="3200" b="1" dirty="0" smtClean="0">
                <a:solidFill>
                  <a:srgbClr val="0070C0"/>
                </a:solidFill>
              </a:rPr>
              <a:t> - ігри</a:t>
            </a:r>
            <a:endParaRPr lang="en-US" sz="3200" b="1" dirty="0" smtClean="0">
              <a:solidFill>
                <a:srgbClr val="0070C0"/>
              </a:solidFill>
            </a:endParaRPr>
          </a:p>
          <a:p>
            <a:pPr algn="l"/>
            <a:r>
              <a:rPr lang="en-US" sz="3200" b="1" dirty="0" smtClean="0">
                <a:solidFill>
                  <a:srgbClr val="0070C0"/>
                </a:solidFill>
              </a:rPr>
              <a:t>Purpose Games</a:t>
            </a:r>
            <a:r>
              <a:rPr lang="uk-UA" sz="3200" b="1" dirty="0" smtClean="0">
                <a:solidFill>
                  <a:srgbClr val="0070C0"/>
                </a:solidFill>
              </a:rPr>
              <a:t>- ігри</a:t>
            </a:r>
            <a:endParaRPr lang="en-US" sz="3200" b="1" dirty="0" smtClean="0">
              <a:solidFill>
                <a:srgbClr val="0070C0"/>
              </a:solidFill>
            </a:endParaRPr>
          </a:p>
          <a:p>
            <a:pPr algn="l"/>
            <a:endParaRPr lang="ru-RU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61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3938" y="1122363"/>
            <a:ext cx="8464062" cy="1175360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Публікація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робіт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учнів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3692" y="2778369"/>
            <a:ext cx="9554308" cy="3516923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sz="11200" b="1" dirty="0">
                <a:solidFill>
                  <a:srgbClr val="0070C0"/>
                </a:solidFill>
              </a:rPr>
              <a:t>1. </a:t>
            </a:r>
            <a:r>
              <a:rPr lang="ru-RU" sz="11200" b="1" dirty="0" err="1">
                <a:solidFill>
                  <a:srgbClr val="0070C0"/>
                </a:solidFill>
              </a:rPr>
              <a:t>Публікація</a:t>
            </a:r>
            <a:r>
              <a:rPr lang="ru-RU" sz="11200" b="1" dirty="0">
                <a:solidFill>
                  <a:srgbClr val="0070C0"/>
                </a:solidFill>
              </a:rPr>
              <a:t> в </a:t>
            </a:r>
            <a:r>
              <a:rPr lang="ru-RU" sz="11200" b="1" dirty="0" err="1">
                <a:solidFill>
                  <a:srgbClr val="0070C0"/>
                </a:solidFill>
              </a:rPr>
              <a:t>коментарях</a:t>
            </a:r>
            <a:r>
              <a:rPr lang="ru-RU" sz="11200" b="1" dirty="0">
                <a:solidFill>
                  <a:srgbClr val="0070C0"/>
                </a:solidFill>
              </a:rPr>
              <a:t> до </a:t>
            </a:r>
            <a:r>
              <a:rPr lang="ru-RU" sz="11200" b="1" dirty="0" err="1">
                <a:solidFill>
                  <a:srgbClr val="0070C0"/>
                </a:solidFill>
              </a:rPr>
              <a:t>сторінки</a:t>
            </a:r>
            <a:r>
              <a:rPr lang="ru-RU" sz="11200" b="1" dirty="0">
                <a:solidFill>
                  <a:srgbClr val="0070C0"/>
                </a:solidFill>
              </a:rPr>
              <a:t> сайту.</a:t>
            </a:r>
          </a:p>
          <a:p>
            <a:pPr algn="l"/>
            <a:r>
              <a:rPr lang="ru-RU" sz="11200" b="1" dirty="0"/>
              <a:t>2. </a:t>
            </a:r>
            <a:r>
              <a:rPr lang="ru-RU" sz="11200" b="1" dirty="0" err="1"/>
              <a:t>Публікація</a:t>
            </a:r>
            <a:r>
              <a:rPr lang="ru-RU" sz="11200" b="1" dirty="0"/>
              <a:t> в </a:t>
            </a:r>
            <a:r>
              <a:rPr lang="ru-RU" sz="11200" b="1" dirty="0" err="1"/>
              <a:t>загальній</a:t>
            </a:r>
            <a:r>
              <a:rPr lang="ru-RU" sz="11200" b="1" dirty="0"/>
              <a:t> </a:t>
            </a:r>
            <a:r>
              <a:rPr lang="ru-RU" sz="11200" b="1" dirty="0" err="1"/>
              <a:t>таблиці</a:t>
            </a:r>
            <a:r>
              <a:rPr lang="ru-RU" sz="11200" b="1" dirty="0"/>
              <a:t>: проект, </a:t>
            </a:r>
            <a:r>
              <a:rPr lang="ru-RU" sz="11200" b="1" dirty="0" err="1"/>
              <a:t>що</a:t>
            </a:r>
            <a:r>
              <a:rPr lang="ru-RU" sz="11200" b="1" dirty="0"/>
              <a:t> </a:t>
            </a:r>
            <a:r>
              <a:rPr lang="ru-RU" sz="11200" b="1" dirty="0" err="1"/>
              <a:t>складається</a:t>
            </a:r>
            <a:r>
              <a:rPr lang="ru-RU" sz="11200" b="1" dirty="0"/>
              <a:t> з </a:t>
            </a:r>
            <a:r>
              <a:rPr lang="ru-RU" sz="11200" b="1" dirty="0" err="1"/>
              <a:t>етапів</a:t>
            </a:r>
            <a:r>
              <a:rPr lang="ru-RU" sz="11200" b="1" dirty="0"/>
              <a:t>.</a:t>
            </a:r>
          </a:p>
          <a:p>
            <a:pPr algn="l"/>
            <a:r>
              <a:rPr lang="ru-RU" sz="11200" b="1" dirty="0">
                <a:solidFill>
                  <a:srgbClr val="0070C0"/>
                </a:solidFill>
              </a:rPr>
              <a:t>3. </a:t>
            </a:r>
            <a:r>
              <a:rPr lang="ru-RU" sz="11200" b="1" dirty="0" err="1">
                <a:solidFill>
                  <a:srgbClr val="0070C0"/>
                </a:solidFill>
              </a:rPr>
              <a:t>Публікація</a:t>
            </a:r>
            <a:r>
              <a:rPr lang="ru-RU" sz="11200" b="1" dirty="0">
                <a:solidFill>
                  <a:srgbClr val="0070C0"/>
                </a:solidFill>
              </a:rPr>
              <a:t> на </a:t>
            </a:r>
            <a:r>
              <a:rPr lang="ru-RU" sz="11200" b="1" dirty="0" err="1">
                <a:solidFill>
                  <a:srgbClr val="0070C0"/>
                </a:solidFill>
              </a:rPr>
              <a:t>різних</a:t>
            </a:r>
            <a:r>
              <a:rPr lang="ru-RU" sz="11200" b="1" dirty="0">
                <a:solidFill>
                  <a:srgbClr val="0070C0"/>
                </a:solidFill>
              </a:rPr>
              <a:t> </a:t>
            </a:r>
            <a:r>
              <a:rPr lang="ru-RU" sz="11200" b="1" dirty="0" err="1">
                <a:solidFill>
                  <a:srgbClr val="0070C0"/>
                </a:solidFill>
              </a:rPr>
              <a:t>сторінках</a:t>
            </a:r>
            <a:r>
              <a:rPr lang="ru-RU" sz="11200" b="1" dirty="0">
                <a:solidFill>
                  <a:srgbClr val="0070C0"/>
                </a:solidFill>
              </a:rPr>
              <a:t> </a:t>
            </a:r>
            <a:r>
              <a:rPr lang="ru-RU" sz="11200" b="1" dirty="0" err="1">
                <a:solidFill>
                  <a:srgbClr val="0070C0"/>
                </a:solidFill>
              </a:rPr>
              <a:t>спільної</a:t>
            </a:r>
            <a:r>
              <a:rPr lang="ru-RU" sz="11200" b="1" dirty="0">
                <a:solidFill>
                  <a:srgbClr val="0070C0"/>
                </a:solidFill>
              </a:rPr>
              <a:t> </a:t>
            </a:r>
            <a:r>
              <a:rPr lang="ru-RU" sz="11200" b="1" dirty="0" err="1">
                <a:solidFill>
                  <a:srgbClr val="0070C0"/>
                </a:solidFill>
              </a:rPr>
              <a:t>таблиці</a:t>
            </a:r>
            <a:r>
              <a:rPr lang="ru-RU" sz="11200" b="1" dirty="0">
                <a:solidFill>
                  <a:srgbClr val="0070C0"/>
                </a:solidFill>
              </a:rPr>
              <a:t>: "</a:t>
            </a:r>
            <a:r>
              <a:rPr lang="ru-RU" sz="11200" b="1" dirty="0" err="1">
                <a:solidFill>
                  <a:srgbClr val="0070C0"/>
                </a:solidFill>
              </a:rPr>
              <a:t>прозорий</a:t>
            </a:r>
            <a:r>
              <a:rPr lang="ru-RU" sz="11200" b="1" dirty="0">
                <a:solidFill>
                  <a:srgbClr val="0070C0"/>
                </a:solidFill>
              </a:rPr>
              <a:t> </a:t>
            </a:r>
            <a:r>
              <a:rPr lang="ru-RU" sz="11200" b="1" dirty="0" err="1">
                <a:solidFill>
                  <a:srgbClr val="0070C0"/>
                </a:solidFill>
              </a:rPr>
              <a:t>клас</a:t>
            </a:r>
            <a:r>
              <a:rPr lang="ru-RU" sz="11200" b="1" dirty="0">
                <a:solidFill>
                  <a:srgbClr val="0070C0"/>
                </a:solidFill>
              </a:rPr>
              <a:t>".</a:t>
            </a:r>
          </a:p>
          <a:p>
            <a:pPr algn="l"/>
            <a:r>
              <a:rPr lang="ru-RU" sz="11200" b="1" dirty="0"/>
              <a:t>4. </a:t>
            </a:r>
            <a:r>
              <a:rPr lang="ru-RU" sz="11200" b="1" dirty="0" err="1"/>
              <a:t>Публікація</a:t>
            </a:r>
            <a:r>
              <a:rPr lang="ru-RU" sz="11200" b="1" dirty="0"/>
              <a:t> у </a:t>
            </a:r>
            <a:r>
              <a:rPr lang="ru-RU" sz="11200" b="1" dirty="0" err="1"/>
              <a:t>вигляді</a:t>
            </a:r>
            <a:r>
              <a:rPr lang="ru-RU" sz="11200" b="1" dirty="0"/>
              <a:t> </a:t>
            </a:r>
            <a:r>
              <a:rPr lang="ru-RU" sz="11200" b="1" dirty="0" err="1"/>
              <a:t>колективної</a:t>
            </a:r>
            <a:r>
              <a:rPr lang="ru-RU" sz="11200" b="1" dirty="0"/>
              <a:t> </a:t>
            </a:r>
            <a:r>
              <a:rPr lang="ru-RU" sz="11200" b="1" dirty="0" err="1"/>
              <a:t>презентації</a:t>
            </a:r>
            <a:r>
              <a:rPr lang="ru-RU" sz="11200" b="1" dirty="0"/>
              <a:t>.</a:t>
            </a:r>
          </a:p>
          <a:p>
            <a:pPr algn="l"/>
            <a:r>
              <a:rPr lang="ru-RU" sz="11200" b="1" dirty="0">
                <a:solidFill>
                  <a:srgbClr val="0070C0"/>
                </a:solidFill>
              </a:rPr>
              <a:t>5. </a:t>
            </a:r>
            <a:r>
              <a:rPr lang="ru-RU" sz="11200" b="1" dirty="0" err="1">
                <a:solidFill>
                  <a:srgbClr val="0070C0"/>
                </a:solidFill>
              </a:rPr>
              <a:t>Публікація</a:t>
            </a:r>
            <a:r>
              <a:rPr lang="ru-RU" sz="11200" b="1" dirty="0">
                <a:solidFill>
                  <a:srgbClr val="0070C0"/>
                </a:solidFill>
              </a:rPr>
              <a:t> в </a:t>
            </a:r>
            <a:r>
              <a:rPr lang="ru-RU" sz="11200" b="1" dirty="0" err="1">
                <a:solidFill>
                  <a:srgbClr val="0070C0"/>
                </a:solidFill>
              </a:rPr>
              <a:t>групових</a:t>
            </a:r>
            <a:r>
              <a:rPr lang="ru-RU" sz="11200" b="1" dirty="0">
                <a:solidFill>
                  <a:srgbClr val="0070C0"/>
                </a:solidFill>
              </a:rPr>
              <a:t> </a:t>
            </a:r>
            <a:r>
              <a:rPr lang="ru-RU" sz="11200" b="1" dirty="0" err="1">
                <a:solidFill>
                  <a:srgbClr val="0070C0"/>
                </a:solidFill>
              </a:rPr>
              <a:t>портфоліо</a:t>
            </a:r>
            <a:endParaRPr lang="ru-RU" sz="11200" b="1" dirty="0">
              <a:solidFill>
                <a:srgbClr val="0070C0"/>
              </a:solidFill>
            </a:endParaRPr>
          </a:p>
          <a:p>
            <a:pPr algn="l"/>
            <a:r>
              <a:rPr lang="ru-RU" sz="11200" b="1" dirty="0"/>
              <a:t>6. </a:t>
            </a:r>
            <a:r>
              <a:rPr lang="ru-RU" sz="11200" b="1" dirty="0" err="1"/>
              <a:t>Публікація</a:t>
            </a:r>
            <a:r>
              <a:rPr lang="ru-RU" sz="11200" b="1" dirty="0"/>
              <a:t> у </a:t>
            </a:r>
            <a:r>
              <a:rPr lang="ru-RU" sz="11200" b="1" dirty="0" err="1"/>
              <a:t>вигляді</a:t>
            </a:r>
            <a:r>
              <a:rPr lang="ru-RU" sz="11200" b="1" dirty="0"/>
              <a:t> блогу: </a:t>
            </a:r>
            <a:r>
              <a:rPr lang="ru-RU" sz="11200" b="1" dirty="0" err="1"/>
              <a:t>індивідуальні</a:t>
            </a:r>
            <a:r>
              <a:rPr lang="ru-RU" sz="11200" b="1" dirty="0"/>
              <a:t> </a:t>
            </a:r>
            <a:r>
              <a:rPr lang="ru-RU" sz="11200" b="1" dirty="0" err="1"/>
              <a:t>портфоліо</a:t>
            </a:r>
            <a:r>
              <a:rPr lang="ru-RU" sz="11200" b="1" dirty="0"/>
              <a:t> </a:t>
            </a:r>
            <a:r>
              <a:rPr lang="ru-RU" sz="11200" b="1" dirty="0" err="1"/>
              <a:t>учнів</a:t>
            </a:r>
            <a:endParaRPr lang="ru-RU" sz="112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435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169" y="10867"/>
            <a:ext cx="10515600" cy="1325563"/>
          </a:xfrm>
        </p:spPr>
        <p:txBody>
          <a:bodyPr/>
          <a:lstStyle/>
          <a:p>
            <a:pPr algn="ctr"/>
            <a:r>
              <a:rPr lang="uk-UA" dirty="0" smtClean="0"/>
              <a:t>Дистанційні олімпіади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7538" y="4888523"/>
            <a:ext cx="3329354" cy="6330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«</a:t>
            </a:r>
            <a:r>
              <a:rPr lang="uk-UA" dirty="0" err="1" smtClean="0"/>
              <a:t>Альбус</a:t>
            </a:r>
            <a:r>
              <a:rPr lang="uk-UA" dirty="0" smtClean="0"/>
              <a:t>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60984" y="5076092"/>
            <a:ext cx="3458308" cy="8909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«</a:t>
            </a:r>
            <a:r>
              <a:rPr lang="uk-UA" dirty="0" err="1" smtClean="0"/>
              <a:t>Олімпус</a:t>
            </a:r>
            <a:r>
              <a:rPr lang="uk-UA" dirty="0" smtClean="0"/>
              <a:t>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159262" y="4489938"/>
            <a:ext cx="3716215" cy="9026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«</a:t>
            </a:r>
            <a:r>
              <a:rPr lang="uk-UA" dirty="0" err="1" smtClean="0"/>
              <a:t>Мультитест</a:t>
            </a:r>
            <a:r>
              <a:rPr lang="uk-UA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968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46030" y="93785"/>
            <a:ext cx="8721969" cy="914400"/>
          </a:xfrm>
        </p:spPr>
        <p:txBody>
          <a:bodyPr>
            <a:normAutofit/>
          </a:bodyPr>
          <a:lstStyle/>
          <a:p>
            <a:r>
              <a:rPr lang="uk-UA" sz="4800" b="1" dirty="0" smtClean="0">
                <a:solidFill>
                  <a:srgbClr val="FF0000"/>
                </a:solidFill>
              </a:rPr>
              <a:t>Дистанційне навчання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16034" r="48386" b="43302"/>
          <a:stretch/>
        </p:blipFill>
        <p:spPr>
          <a:xfrm>
            <a:off x="246185" y="1049215"/>
            <a:ext cx="5533278" cy="28838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17183" t="15381" r="19297" b="41939"/>
          <a:stretch/>
        </p:blipFill>
        <p:spPr>
          <a:xfrm>
            <a:off x="6208596" y="2285250"/>
            <a:ext cx="5498123" cy="3610707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562708" y="6858000"/>
            <a:ext cx="11291776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185" y="4103077"/>
            <a:ext cx="5533278" cy="2498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94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2690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Дистанційне консультування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016" y="1611923"/>
            <a:ext cx="4548554" cy="269630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3"/>
          <a:srcRect l="78450" t="11872" r="-740" b="52280"/>
          <a:stretch/>
        </p:blipFill>
        <p:spPr>
          <a:xfrm>
            <a:off x="7690337" y="1611924"/>
            <a:ext cx="2602523" cy="269630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033844" y="5345720"/>
            <a:ext cx="2344616" cy="7033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чат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8554" y="4378569"/>
            <a:ext cx="3305907" cy="785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Веб - кімната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82860" y="4516314"/>
            <a:ext cx="3446585" cy="6213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err="1" smtClean="0"/>
              <a:t>відеоконфереції</a:t>
            </a:r>
            <a:r>
              <a:rPr lang="uk-UA" dirty="0" smtClean="0"/>
              <a:t> сервісу</a:t>
            </a:r>
            <a:r>
              <a:rPr lang="en-US" dirty="0" smtClean="0"/>
              <a:t> You tube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815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217</Words>
  <Application>Microsoft Office PowerPoint</Application>
  <PresentationFormat>Широкоэкранный</PresentationFormat>
  <Paragraphs>49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Впровадження інформаційно-комунікаційних технологій в практику роботи вчителя іноземної мови</vt:lpstr>
      <vt:lpstr>Визначення</vt:lpstr>
      <vt:lpstr>Структура уроку акценти</vt:lpstr>
      <vt:lpstr>Задача вчителя – навчити учня вчитися.  Форми і методи на уроці</vt:lpstr>
      <vt:lpstr>Корисні сервіси для цікавого уроку</vt:lpstr>
      <vt:lpstr>Публікація робіт учнів</vt:lpstr>
      <vt:lpstr>Дистанційні олімпіади</vt:lpstr>
      <vt:lpstr>Дистанційне навчання</vt:lpstr>
      <vt:lpstr>Дистанційне консультування</vt:lpstr>
      <vt:lpstr>Дякую за увагу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Впровадження інформаційно-комунікаційних технологій в практику роботи вчителя іноземної мови</dc:title>
  <dc:creator>Лилия</dc:creator>
  <cp:lastModifiedBy>Лилия</cp:lastModifiedBy>
  <cp:revision>35</cp:revision>
  <dcterms:created xsi:type="dcterms:W3CDTF">2014-11-15T17:07:56Z</dcterms:created>
  <dcterms:modified xsi:type="dcterms:W3CDTF">2015-04-29T19:18:59Z</dcterms:modified>
</cp:coreProperties>
</file>