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3" r:id="rId2"/>
    <p:sldId id="274" r:id="rId3"/>
    <p:sldId id="275" r:id="rId4"/>
    <p:sldId id="256" r:id="rId5"/>
    <p:sldId id="257" r:id="rId6"/>
    <p:sldId id="285" r:id="rId7"/>
    <p:sldId id="283" r:id="rId8"/>
    <p:sldId id="258" r:id="rId9"/>
    <p:sldId id="284" r:id="rId10"/>
    <p:sldId id="259" r:id="rId11"/>
    <p:sldId id="286" r:id="rId12"/>
    <p:sldId id="279" r:id="rId13"/>
    <p:sldId id="260" r:id="rId14"/>
    <p:sldId id="287" r:id="rId15"/>
    <p:sldId id="280" r:id="rId16"/>
    <p:sldId id="261" r:id="rId17"/>
    <p:sldId id="288" r:id="rId18"/>
    <p:sldId id="282" r:id="rId19"/>
    <p:sldId id="262" r:id="rId20"/>
    <p:sldId id="289" r:id="rId21"/>
    <p:sldId id="281" r:id="rId22"/>
    <p:sldId id="263" r:id="rId23"/>
    <p:sldId id="290" r:id="rId24"/>
    <p:sldId id="278" r:id="rId25"/>
    <p:sldId id="264" r:id="rId26"/>
    <p:sldId id="291" r:id="rId27"/>
    <p:sldId id="265" r:id="rId28"/>
    <p:sldId id="293" r:id="rId29"/>
    <p:sldId id="266" r:id="rId30"/>
    <p:sldId id="292" r:id="rId31"/>
    <p:sldId id="267" r:id="rId32"/>
    <p:sldId id="268" r:id="rId33"/>
    <p:sldId id="294" r:id="rId34"/>
    <p:sldId id="269" r:id="rId35"/>
    <p:sldId id="270" r:id="rId36"/>
    <p:sldId id="295" r:id="rId37"/>
    <p:sldId id="271" r:id="rId38"/>
    <p:sldId id="296" r:id="rId39"/>
    <p:sldId id="276" r:id="rId40"/>
    <p:sldId id="277" r:id="rId41"/>
    <p:sldId id="297" r:id="rId42"/>
    <p:sldId id="272" r:id="rId43"/>
    <p:sldId id="299" r:id="rId44"/>
    <p:sldId id="298" r:id="rId4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16.04.2015</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16.04.2015</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16.04.2015</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16.04.2015</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16.04.2015</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16.04.2015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16.04.2015</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16.04.2015</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16.04.2015</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16.04.2015</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2439982"/>
          </a:xfrm>
        </p:spPr>
        <p:txBody>
          <a:bodyPr>
            <a:normAutofit fontScale="90000"/>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Роль речевых характеристик в создании образов в комедии А. С. Грибоедова «Горе от ума».</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Содержимое 2"/>
          <p:cNvSpPr>
            <a:spLocks noGrp="1"/>
          </p:cNvSpPr>
          <p:nvPr>
            <p:ph idx="1"/>
          </p:nvPr>
        </p:nvSpPr>
        <p:spPr>
          <a:xfrm>
            <a:off x="323528" y="4149081"/>
            <a:ext cx="3024336" cy="2038538"/>
          </a:xfrm>
        </p:spPr>
        <p:txBody>
          <a:bodyPr>
            <a:normAutofit fontScale="77500" lnSpcReduction="20000"/>
          </a:bodyPr>
          <a:lstStyle/>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Работу выполнила ученица 9 класса МОУ «Кушалинская СОШ»</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Кочнева Ольга.</a:t>
            </a:r>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211960" y="2564904"/>
            <a:ext cx="4406439" cy="417646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88640"/>
            <a:ext cx="8229600" cy="6097642"/>
          </a:xfrm>
        </p:spPr>
        <p:txBody>
          <a:bodyPr>
            <a:noAutofit/>
          </a:bodyPr>
          <a:lstStyle/>
          <a:p>
            <a:pPr algn="ctr">
              <a:buNone/>
            </a:pP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Но натура Фамусова ярче проявляется в интонациях, в тех оттенках, которые приобретает его речь в зависимости от </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того,с</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 кем он </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говорит.Начальнически</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 высокомерный с мелким чиновником Молчалиным, к которому он всё время обращается на ≪ты≫, Фамусов держится с Чацким, как с человеком своего </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круга.Льстиво</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 заискивающе говорит Фамусов с влиятельным</a:t>
            </a:r>
          </a:p>
          <a:p>
            <a:pPr algn="ctr">
              <a:buNone/>
            </a:pP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Скалозубом:</a:t>
            </a:r>
            <a:r>
              <a:rPr lang="ru-RU" sz="1800" i="1" dirty="0" err="1" smtClean="0">
                <a:ln w="10160">
                  <a:solidFill>
                    <a:schemeClr val="accent1"/>
                  </a:solidFill>
                  <a:prstDash val="solid"/>
                </a:ln>
                <a:solidFill>
                  <a:srgbClr val="FFFFFF"/>
                </a:solidFill>
                <a:effectLst>
                  <a:outerShdw blurRad="38100" dist="32000" dir="5400000" algn="tl">
                    <a:srgbClr val="000000">
                      <a:alpha val="30000"/>
                    </a:srgbClr>
                  </a:outerShdw>
                </a:effectLst>
              </a:rPr>
              <a:t>≪Сергей</a:t>
            </a:r>
            <a:r>
              <a:rPr lang="ru-RU" sz="1800" i="1" dirty="0" smtClean="0">
                <a:ln w="10160">
                  <a:solidFill>
                    <a:schemeClr val="accent1"/>
                  </a:solidFill>
                  <a:prstDash val="solid"/>
                </a:ln>
                <a:solidFill>
                  <a:srgbClr val="FFFFFF"/>
                </a:solidFill>
                <a:effectLst>
                  <a:outerShdw blurRad="38100" dist="32000" dir="5400000" algn="tl">
                    <a:srgbClr val="000000">
                      <a:alpha val="30000"/>
                    </a:srgbClr>
                  </a:outerShdw>
                </a:effectLst>
              </a:rPr>
              <a:t> Сергеич, дорогой!≫, ≪Прошу </a:t>
            </a:r>
            <a:r>
              <a:rPr lang="ru-RU" sz="1800" i="1" dirty="0" err="1" smtClean="0">
                <a:ln w="10160">
                  <a:solidFill>
                    <a:schemeClr val="accent1"/>
                  </a:solidFill>
                  <a:prstDash val="solid"/>
                </a:ln>
                <a:solidFill>
                  <a:srgbClr val="FFFFFF"/>
                </a:solidFill>
                <a:effectLst>
                  <a:outerShdw blurRad="38100" dist="32000" dir="5400000" algn="tl">
                    <a:srgbClr val="000000">
                      <a:alpha val="30000"/>
                    </a:srgbClr>
                  </a:outerShdw>
                </a:effectLst>
              </a:rPr>
              <a:t>покорно≫,≪позвольте</a:t>
            </a:r>
            <a:r>
              <a:rPr lang="ru-RU" sz="1800" i="1"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ru-RU" sz="1800" i="1" dirty="0" err="1" smtClean="0">
                <a:ln w="10160">
                  <a:solidFill>
                    <a:schemeClr val="accent1"/>
                  </a:solidFill>
                  <a:prstDash val="solid"/>
                </a:ln>
                <a:solidFill>
                  <a:srgbClr val="FFFFFF"/>
                </a:solidFill>
                <a:effectLst>
                  <a:outerShdw blurRad="38100" dist="32000" dir="5400000" algn="tl">
                    <a:srgbClr val="000000">
                      <a:alpha val="30000"/>
                    </a:srgbClr>
                  </a:outerShdw>
                </a:effectLst>
              </a:rPr>
              <a:t>помилуйте≫;</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прибавляет</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 в разговоре с ним к словам частицу -</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с:</a:t>
            </a:r>
            <a:r>
              <a:rPr lang="ru-RU" sz="1800" i="1" dirty="0" err="1" smtClean="0">
                <a:ln w="10160">
                  <a:solidFill>
                    <a:schemeClr val="accent1"/>
                  </a:solidFill>
                  <a:prstDash val="solid"/>
                </a:ln>
                <a:solidFill>
                  <a:srgbClr val="FFFFFF"/>
                </a:solidFill>
                <a:effectLst>
                  <a:outerShdw blurRad="38100" dist="32000" dir="5400000" algn="tl">
                    <a:srgbClr val="000000">
                      <a:alpha val="30000"/>
                    </a:srgbClr>
                  </a:outerShdw>
                </a:effectLst>
              </a:rPr>
              <a:t>≪к</a:t>
            </a:r>
            <a:r>
              <a:rPr lang="ru-RU" sz="1800" i="1" dirty="0" smtClean="0">
                <a:ln w="10160">
                  <a:solidFill>
                    <a:schemeClr val="accent1"/>
                  </a:solidFill>
                  <a:prstDash val="solid"/>
                </a:ln>
                <a:solidFill>
                  <a:srgbClr val="FFFFFF"/>
                </a:solidFill>
                <a:effectLst>
                  <a:outerShdw blurRad="38100" dist="32000" dir="5400000" algn="tl">
                    <a:srgbClr val="000000">
                      <a:alpha val="30000"/>
                    </a:srgbClr>
                  </a:outerShdw>
                </a:effectLst>
              </a:rPr>
              <a:t> нам сюда-с≫, ≪</a:t>
            </a:r>
            <a:r>
              <a:rPr lang="ru-RU" sz="1800" i="1" dirty="0" err="1" smtClean="0">
                <a:ln w="10160">
                  <a:solidFill>
                    <a:schemeClr val="accent1"/>
                  </a:solidFill>
                  <a:prstDash val="solid"/>
                </a:ln>
                <a:solidFill>
                  <a:srgbClr val="FFFFFF"/>
                </a:solidFill>
                <a:effectLst>
                  <a:outerShdw blurRad="38100" dist="32000" dir="5400000" algn="tl">
                    <a:srgbClr val="000000">
                      <a:alpha val="30000"/>
                    </a:srgbClr>
                  </a:outerShdw>
                </a:effectLst>
              </a:rPr>
              <a:t>вот-с,Чацкого</a:t>
            </a:r>
            <a:r>
              <a:rPr lang="ru-RU" sz="1800" i="1" dirty="0" smtClean="0">
                <a:ln w="10160">
                  <a:solidFill>
                    <a:schemeClr val="accent1"/>
                  </a:solidFill>
                  <a:prstDash val="solid"/>
                </a:ln>
                <a:solidFill>
                  <a:srgbClr val="FFFFFF"/>
                </a:solidFill>
                <a:effectLst>
                  <a:outerShdw blurRad="38100" dist="32000" dir="5400000" algn="tl">
                    <a:srgbClr val="000000">
                      <a:alpha val="30000"/>
                    </a:srgbClr>
                  </a:outerShdw>
                </a:effectLst>
              </a:rPr>
              <a:t>, мне друга, </a:t>
            </a:r>
            <a:r>
              <a:rPr lang="ru-RU" sz="1800" i="1" dirty="0" err="1" smtClean="0">
                <a:ln w="10160">
                  <a:solidFill>
                    <a:schemeClr val="accent1"/>
                  </a:solidFill>
                  <a:prstDash val="solid"/>
                </a:ln>
                <a:solidFill>
                  <a:srgbClr val="FFFFFF"/>
                </a:solidFill>
                <a:effectLst>
                  <a:outerShdw blurRad="38100" dist="32000" dir="5400000" algn="tl">
                    <a:srgbClr val="000000">
                      <a:alpha val="30000"/>
                    </a:srgbClr>
                  </a:outerShdw>
                </a:effectLst>
              </a:rPr>
              <a:t>АндреяИльича</a:t>
            </a:r>
            <a:r>
              <a:rPr lang="ru-RU" sz="1800" i="1" dirty="0" smtClean="0">
                <a:ln w="10160">
                  <a:solidFill>
                    <a:schemeClr val="accent1"/>
                  </a:solidFill>
                  <a:prstDash val="solid"/>
                </a:ln>
                <a:solidFill>
                  <a:srgbClr val="FFFFFF"/>
                </a:solidFill>
                <a:effectLst>
                  <a:outerShdw blurRad="38100" dist="32000" dir="5400000" algn="tl">
                    <a:srgbClr val="000000">
                      <a:alpha val="30000"/>
                    </a:srgbClr>
                  </a:outerShdw>
                </a:effectLst>
              </a:rPr>
              <a:t> покойного сынок≫ и т. п.</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Со слугами он </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груб,кричит</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 на них: </a:t>
            </a:r>
            <a:r>
              <a:rPr lang="ru-RU" sz="1800" i="1" dirty="0" smtClean="0">
                <a:ln w="10160">
                  <a:solidFill>
                    <a:schemeClr val="accent1"/>
                  </a:solidFill>
                  <a:prstDash val="solid"/>
                </a:ln>
                <a:solidFill>
                  <a:srgbClr val="FFFFFF"/>
                </a:solidFill>
                <a:effectLst>
                  <a:outerShdw blurRad="38100" dist="32000" dir="5400000" algn="tl">
                    <a:srgbClr val="000000">
                      <a:alpha val="30000"/>
                    </a:srgbClr>
                  </a:outerShdw>
                </a:effectLst>
              </a:rPr>
              <a:t>≪</a:t>
            </a:r>
            <a:r>
              <a:rPr lang="ru-RU" sz="1800" i="1" dirty="0" err="1" smtClean="0">
                <a:ln w="10160">
                  <a:solidFill>
                    <a:schemeClr val="accent1"/>
                  </a:solidFill>
                  <a:prstDash val="solid"/>
                </a:ln>
                <a:solidFill>
                  <a:srgbClr val="FFFFFF"/>
                </a:solidFill>
                <a:effectLst>
                  <a:outerShdw blurRad="38100" dist="32000" dir="5400000" algn="tl">
                    <a:srgbClr val="000000">
                      <a:alpha val="30000"/>
                    </a:srgbClr>
                  </a:outerShdw>
                </a:effectLst>
              </a:rPr>
              <a:t>Ослы</a:t>
            </a:r>
            <a:r>
              <a:rPr lang="ru-RU" sz="1800" i="1" dirty="0" smtClean="0">
                <a:ln w="10160">
                  <a:solidFill>
                    <a:schemeClr val="accent1"/>
                  </a:solidFill>
                  <a:prstDash val="solid"/>
                </a:ln>
                <a:solidFill>
                  <a:srgbClr val="FFFFFF"/>
                </a:solidFill>
                <a:effectLst>
                  <a:outerShdw blurRad="38100" dist="32000" dir="5400000" algn="tl">
                    <a:srgbClr val="000000">
                      <a:alpha val="30000"/>
                    </a:srgbClr>
                  </a:outerShdw>
                </a:effectLst>
              </a:rPr>
              <a:t>! Сто раз вам повторять?≫</a:t>
            </a:r>
            <a:endPar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4098" name="Picture 2" descr="F:\mediapreview.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843808" y="3521077"/>
            <a:ext cx="3136776" cy="3160539"/>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6232" y="0"/>
            <a:ext cx="9127767" cy="2636912"/>
          </a:xfrm>
        </p:spPr>
        <p:txBody>
          <a:bodyPr>
            <a:normAutofit fontScale="85000" lnSpcReduction="20000"/>
          </a:bodyPr>
          <a:lstStyle/>
          <a:p>
            <a:pPr algn="ctr">
              <a:buNone/>
            </a:pP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Образ Фамусова-отца ярко раскрывается в его обращении с Софьей. Он и журит её, и ласкает, и</a:t>
            </a:r>
          </a:p>
          <a:p>
            <a:pPr algn="ctr">
              <a:buNone/>
            </a:pP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упрекает, и заботится о ней. Он и обращается к ней по-разному:</a:t>
            </a:r>
          </a:p>
          <a:p>
            <a:pPr algn="ctr">
              <a:buNone/>
            </a:pP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Софья, </a:t>
            </a:r>
            <a:r>
              <a:rPr lang="ru-RU" sz="3200" i="1" dirty="0" err="1">
                <a:ln w="10160">
                  <a:solidFill>
                    <a:schemeClr val="accent1"/>
                  </a:solidFill>
                  <a:prstDash val="solid"/>
                </a:ln>
                <a:solidFill>
                  <a:srgbClr val="FFFFFF"/>
                </a:solidFill>
                <a:effectLst>
                  <a:outerShdw blurRad="38100" dist="32000" dir="5400000" algn="tl">
                    <a:srgbClr val="000000">
                      <a:alpha val="30000"/>
                    </a:srgbClr>
                  </a:outerShdw>
                </a:effectLst>
              </a:rPr>
              <a:t>Софьюшка</a:t>
            </a: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 Софья Павловна, мой друг, дочка, сударыня</a:t>
            </a:r>
            <a:r>
              <a:rPr lang="ru-RU" sz="3200" i="1" dirty="0" smtClean="0">
                <a:ln w="10160">
                  <a:solidFill>
                    <a:schemeClr val="accent1"/>
                  </a:solidFill>
                  <a:prstDash val="solid"/>
                </a:ln>
                <a:solidFill>
                  <a:srgbClr val="FFFFFF"/>
                </a:solidFill>
                <a:effectLst>
                  <a:outerShdw blurRad="38100" dist="32000" dir="5400000" algn="tl">
                    <a:srgbClr val="000000">
                      <a:alpha val="30000"/>
                    </a:srgbClr>
                  </a:outerShdw>
                </a:effectLst>
              </a:rPr>
              <a:t>.</a:t>
            </a:r>
            <a:endPar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3074" name="Picture 2" descr="F:\0009-009-Griboedov-Gore-ot-uma-urok.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17879" t="10505" r="21212" b="19798"/>
          <a:stretch/>
        </p:blipFill>
        <p:spPr bwMode="auto">
          <a:xfrm>
            <a:off x="16233" y="2852936"/>
            <a:ext cx="4652324" cy="399266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4502727" y="2967519"/>
            <a:ext cx="4572000" cy="3416320"/>
          </a:xfrm>
          <a:prstGeom prst="rect">
            <a:avLst/>
          </a:prstGeom>
        </p:spPr>
        <p:txBody>
          <a:bodyPr>
            <a:spAutoFit/>
          </a:bodyPr>
          <a:lstStyle/>
          <a:p>
            <a:pPr algn="ctr">
              <a:buNone/>
            </a:pPr>
            <a:r>
              <a:rPr lang="ru-RU" sz="2400" dirty="0">
                <a:ln w="10160">
                  <a:solidFill>
                    <a:schemeClr val="accent1"/>
                  </a:solidFill>
                  <a:prstDash val="solid"/>
                </a:ln>
                <a:solidFill>
                  <a:srgbClr val="FFFFFF"/>
                </a:solidFill>
                <a:effectLst>
                  <a:outerShdw blurRad="38100" dist="32000" dir="5400000" algn="tl">
                    <a:srgbClr val="000000">
                      <a:alpha val="30000"/>
                    </a:srgbClr>
                  </a:outerShdw>
                </a:effectLst>
              </a:rPr>
              <a:t>Так речевой манерой Грибоедов делает ещё более ярким</a:t>
            </a:r>
          </a:p>
          <a:p>
            <a:pPr algn="ctr">
              <a:buNone/>
            </a:pPr>
            <a:r>
              <a:rPr lang="ru-RU" sz="2400" dirty="0">
                <a:ln w="10160">
                  <a:solidFill>
                    <a:schemeClr val="accent1"/>
                  </a:solidFill>
                  <a:prstDash val="solid"/>
                </a:ln>
                <a:solidFill>
                  <a:srgbClr val="FFFFFF"/>
                </a:solidFill>
                <a:effectLst>
                  <a:outerShdw blurRad="38100" dist="32000" dir="5400000" algn="tl">
                    <a:srgbClr val="000000">
                      <a:alpha val="30000"/>
                    </a:srgbClr>
                  </a:outerShdw>
                </a:effectLst>
              </a:rPr>
              <a:t>правдивый образ Фамусова, этого типичного представителя</a:t>
            </a:r>
          </a:p>
          <a:p>
            <a:pPr algn="ctr">
              <a:buNone/>
            </a:pPr>
            <a:r>
              <a:rPr lang="ru-RU" sz="2400" dirty="0">
                <a:ln w="10160">
                  <a:solidFill>
                    <a:schemeClr val="accent1"/>
                  </a:solidFill>
                  <a:prstDash val="solid"/>
                </a:ln>
                <a:solidFill>
                  <a:srgbClr val="FFFFFF"/>
                </a:solidFill>
                <a:effectLst>
                  <a:outerShdw blurRad="38100" dist="32000" dir="5400000" algn="tl">
                    <a:srgbClr val="000000">
                      <a:alpha val="30000"/>
                    </a:srgbClr>
                  </a:outerShdw>
                </a:effectLst>
              </a:rPr>
              <a:t>московского дворянства начала XIX века.</a:t>
            </a:r>
          </a:p>
          <a:p>
            <a:endParaRPr lang="ru-RU" sz="2400" dirty="0"/>
          </a:p>
        </p:txBody>
      </p:sp>
    </p:spTree>
    <p:extLst>
      <p:ext uri="{BB962C8B-B14F-4D97-AF65-F5344CB8AC3E}">
        <p14:creationId xmlns:p14="http://schemas.microsoft.com/office/powerpoint/2010/main" xmlns="" val="14394067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dirty="0" smtClean="0"/>
              <a:t>Молчалин.</a:t>
            </a:r>
            <a:endParaRPr lang="ru-RU" dirty="0"/>
          </a:p>
        </p:txBody>
      </p:sp>
      <p:sp>
        <p:nvSpPr>
          <p:cNvPr id="3" name="Содержимое 2"/>
          <p:cNvSpPr>
            <a:spLocks noGrp="1"/>
          </p:cNvSpPr>
          <p:nvPr>
            <p:ph idx="1"/>
          </p:nvPr>
        </p:nvSpPr>
        <p:spPr/>
        <p:txBody>
          <a:bodyPr/>
          <a:lstStyle/>
          <a:p>
            <a:endParaRPr lang="ru-RU"/>
          </a:p>
        </p:txBody>
      </p:sp>
      <p:pic>
        <p:nvPicPr>
          <p:cNvPr id="36866" name="Picture 2" descr="Во-первых, угождать всем людям без изъятья"/>
          <p:cNvPicPr>
            <a:picLocks noChangeAspect="1" noChangeArrowheads="1"/>
          </p:cNvPicPr>
          <p:nvPr/>
        </p:nvPicPr>
        <p:blipFill>
          <a:blip r:embed="rId2" cstate="print"/>
          <a:srcRect/>
          <a:stretch>
            <a:fillRect/>
          </a:stretch>
        </p:blipFill>
        <p:spPr bwMode="auto">
          <a:xfrm>
            <a:off x="3714744" y="928670"/>
            <a:ext cx="4010025" cy="5715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928694"/>
          </a:xfrm>
        </p:spPr>
        <p:txBody>
          <a:bodyPr/>
          <a:lstStyle/>
          <a:p>
            <a:r>
              <a:rPr lang="ru-RU" dirty="0" smtClean="0"/>
              <a:t> </a:t>
            </a:r>
            <a:endParaRPr lang="ru-RU" dirty="0"/>
          </a:p>
        </p:txBody>
      </p:sp>
      <p:sp>
        <p:nvSpPr>
          <p:cNvPr id="3" name="Содержимое 2"/>
          <p:cNvSpPr>
            <a:spLocks noGrp="1"/>
          </p:cNvSpPr>
          <p:nvPr>
            <p:ph idx="1"/>
          </p:nvPr>
        </p:nvSpPr>
        <p:spPr>
          <a:xfrm>
            <a:off x="457200" y="357166"/>
            <a:ext cx="8229600" cy="5768997"/>
          </a:xfrm>
        </p:spPr>
        <p:txBody>
          <a:bodyPr>
            <a:noAutofit/>
          </a:bodyPr>
          <a:lstStyle/>
          <a:p>
            <a:pPr algn="ct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Характерные черты Молчалина — стремление к</a:t>
            </a:r>
          </a:p>
          <a:p>
            <a:pPr algn="ct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карьере, умение подслужиться, лицемерие — определяют</a:t>
            </a:r>
          </a:p>
          <a:p>
            <a:pPr algn="ct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особенности его речи. Он немногословен, ≪не богат словами≫. Это объясняется его боязнью высказать своё суждение.</a:t>
            </a:r>
          </a:p>
          <a:p>
            <a:pPr algn="ct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Он говорит преимущественно короткими фразами и слова подбирает</a:t>
            </a:r>
          </a:p>
          <a:p>
            <a:pPr algn="ct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в строгой зависимости от того, с кем говорит. В его языке</a:t>
            </a:r>
          </a:p>
          <a:p>
            <a:pPr algn="ct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нет иностранных слов и выражений. Молчалин старается выбирать</a:t>
            </a:r>
          </a:p>
          <a:p>
            <a:pPr algn="ct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слова деликатные, не простонародные, прибавляет почтительно </a:t>
            </a:r>
            <a:r>
              <a:rPr lang="ru-RU" sz="1600" i="1" dirty="0" smtClean="0">
                <a:ln w="10160">
                  <a:solidFill>
                    <a:schemeClr val="accent1"/>
                  </a:solidFill>
                  <a:prstDash val="solid"/>
                </a:ln>
                <a:solidFill>
                  <a:srgbClr val="FFFFFF"/>
                </a:solidFill>
                <a:effectLst>
                  <a:outerShdw blurRad="38100" dist="32000" dir="5400000" algn="tl">
                    <a:srgbClr val="000000">
                      <a:alpha val="30000"/>
                    </a:srgbClr>
                  </a:outerShdw>
                </a:effectLst>
              </a:rPr>
              <a:t>с: с бумагами-с, нет-с. Интонации его речи разнообразны,</a:t>
            </a:r>
          </a:p>
          <a:p>
            <a:pPr algn="ct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смотря по тому, с кем он говорит. </a:t>
            </a:r>
            <a:endParaRPr lang="ru-RU" sz="16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4" name="Picture 2" descr="F:\maly_solomin_tcarev.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67744" y="3329608"/>
            <a:ext cx="4464496" cy="352839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6444"/>
            <a:ext cx="8229600" cy="1399032"/>
          </a:xfrm>
        </p:spPr>
        <p:txBody>
          <a:bodyPr/>
          <a:lstStyle/>
          <a:p>
            <a:endParaRPr lang="ru-RU"/>
          </a:p>
        </p:txBody>
      </p:sp>
      <p:sp>
        <p:nvSpPr>
          <p:cNvPr id="3" name="Объект 2"/>
          <p:cNvSpPr>
            <a:spLocks noGrp="1"/>
          </p:cNvSpPr>
          <p:nvPr>
            <p:ph idx="1"/>
          </p:nvPr>
        </p:nvSpPr>
        <p:spPr/>
        <p:txBody>
          <a:bodyPr/>
          <a:lstStyle/>
          <a:p>
            <a:endParaRPr lang="ru-RU"/>
          </a:p>
        </p:txBody>
      </p:sp>
      <p:sp>
        <p:nvSpPr>
          <p:cNvPr id="4" name="Прямоугольник 3"/>
          <p:cNvSpPr/>
          <p:nvPr/>
        </p:nvSpPr>
        <p:spPr>
          <a:xfrm>
            <a:off x="4146023" y="489783"/>
            <a:ext cx="4787602" cy="5632311"/>
          </a:xfrm>
          <a:prstGeom prst="rect">
            <a:avLst/>
          </a:prstGeom>
        </p:spPr>
        <p:txBody>
          <a:bodyPr wrap="square">
            <a:spAutoFit/>
          </a:bodyPr>
          <a:lstStyle/>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К Фамусову, своему начальнику,</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он обращается с подчёркнутой почтительностью, к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Хлёстовой</a:t>
            </a:r>
            <a:endParaRPr lang="ru-RU" dirty="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льстиво и вкрадчиво, с Софьей говорит с особой скромностью,</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с Лизой он не стесняется в выражениях. Особенно</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интересна его беседа с Чацким. Внешне Молчалин говорит с Чацким</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очень вежливо, но за этой вежливостью скрывается самодовольство</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преуспевающего чиновника; в его речах звучит насмешка</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над Чацким, которому ≪не дались чины≫, и стремление поучать:</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≪К Татьяне Юрьевне хоть раз бы съездить вам≫.</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Манера Молчалина говорить с особой наглядностью подчёркивает</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всю низость его натуры.</a:t>
            </a:r>
          </a:p>
        </p:txBody>
      </p:sp>
      <p:pic>
        <p:nvPicPr>
          <p:cNvPr id="5123" name="Picture 3" descr="F:\f9d42e359ab4.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489783"/>
            <a:ext cx="3829658" cy="5855121"/>
          </a:xfrm>
          <a:prstGeom prst="rect">
            <a:avLst/>
          </a:prstGeom>
          <a:noFill/>
          <a:extLst>
            <a:ext uri="{909E8E84-426E-40DD-AFC4-6F175D3DCCD1}">
              <a14:hiddenFill xmlns:a14="http://schemas.microsoft.com/office/drawing/2010/main" xmlns="">
                <a:solidFill>
                  <a:srgbClr val="FFFFFF"/>
                </a:solidFill>
              </a14:hiddenFill>
            </a:ext>
          </a:extLst>
        </p:spPr>
      </p:pic>
      <p:pic>
        <p:nvPicPr>
          <p:cNvPr id="5124" name="Picture 4" descr="F:\скачанные файлы (1).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55576" y="4254543"/>
            <a:ext cx="2944359" cy="25763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305253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556792"/>
            <a:ext cx="8229600" cy="725470"/>
          </a:xfrm>
        </p:spPr>
        <p:txBody>
          <a:bodyPr>
            <a:normAutofit fontScale="90000"/>
          </a:bodyPr>
          <a:lstStyle/>
          <a:p>
            <a:r>
              <a:rPr lang="ru-RU" dirty="0" smtClean="0"/>
              <a:t>Скалозуб.</a:t>
            </a:r>
            <a:endParaRPr lang="ru-RU" dirty="0"/>
          </a:p>
        </p:txBody>
      </p:sp>
      <p:sp>
        <p:nvSpPr>
          <p:cNvPr id="3" name="Содержимое 2"/>
          <p:cNvSpPr>
            <a:spLocks noGrp="1"/>
          </p:cNvSpPr>
          <p:nvPr>
            <p:ph idx="1"/>
          </p:nvPr>
        </p:nvSpPr>
        <p:spPr/>
        <p:txBody>
          <a:bodyPr/>
          <a:lstStyle/>
          <a:p>
            <a:endParaRPr lang="ru-RU"/>
          </a:p>
        </p:txBody>
      </p:sp>
      <p:pic>
        <p:nvPicPr>
          <p:cNvPr id="37890" name="Picture 2" descr="Малый театр"/>
          <p:cNvPicPr>
            <a:picLocks noChangeAspect="1" noChangeArrowheads="1"/>
          </p:cNvPicPr>
          <p:nvPr/>
        </p:nvPicPr>
        <p:blipFill>
          <a:blip r:embed="rId2" cstate="print"/>
          <a:srcRect/>
          <a:stretch>
            <a:fillRect/>
          </a:stretch>
        </p:blipFill>
        <p:spPr bwMode="auto">
          <a:xfrm>
            <a:off x="4067944" y="836712"/>
            <a:ext cx="3895725" cy="5715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654032"/>
          </a:xfrm>
        </p:spPr>
        <p:txBody>
          <a:bodyPr>
            <a:normAutofit fontScale="90000"/>
          </a:bodyPr>
          <a:lstStyle/>
          <a:p>
            <a:endParaRPr lang="ru-RU" dirty="0"/>
          </a:p>
        </p:txBody>
      </p:sp>
      <p:sp>
        <p:nvSpPr>
          <p:cNvPr id="3" name="Содержимое 2"/>
          <p:cNvSpPr>
            <a:spLocks noGrp="1"/>
          </p:cNvSpPr>
          <p:nvPr>
            <p:ph idx="1"/>
          </p:nvPr>
        </p:nvSpPr>
        <p:spPr>
          <a:xfrm>
            <a:off x="880151" y="332656"/>
            <a:ext cx="8229600" cy="5929354"/>
          </a:xfrm>
        </p:spPr>
        <p:txBody>
          <a:bodyPr>
            <a:noAutofit/>
          </a:bodyPr>
          <a:lstStyle/>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Полковник Скалозуб — тип офицера-карьериста</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времён Аракчеева. В умственном отношении он</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человек недалёкий. ≪Он слова умного не выговорил сроду≫,— замечает</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Софья. С этой характеристикой Скалозуба соглашается</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и Лиза: ≪Да-с, так сказать, речист, а больно не хитёр≫. Среди</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офицерства той эпохи были просвещённые, высокообразованные</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люди. Некоторые из них были связаны с декабристским движением.</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Скалозуб не относится к ним. </a:t>
            </a:r>
            <a:endParaRPr lang="ru-RU" sz="16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6146" name="Picture 2" descr="F:\sokolov_3_22.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20328"/>
          <a:stretch/>
        </p:blipFill>
        <p:spPr bwMode="auto">
          <a:xfrm>
            <a:off x="3892527" y="2795677"/>
            <a:ext cx="5251473" cy="3353722"/>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20991" y="2798970"/>
            <a:ext cx="3883965" cy="3754874"/>
          </a:xfrm>
          <a:prstGeom prst="rect">
            <a:avLst/>
          </a:prstGeom>
        </p:spPr>
        <p:txBody>
          <a:bodyPr wrap="square">
            <a:spAutoFit/>
          </a:bodyPr>
          <a:lstStyle/>
          <a:p>
            <a:pPr algn="ctr">
              <a:buNone/>
            </a:pPr>
            <a:r>
              <a:rPr lang="ru-RU" sz="1700" dirty="0">
                <a:ln w="10160">
                  <a:solidFill>
                    <a:schemeClr val="accent1"/>
                  </a:solidFill>
                  <a:prstDash val="solid"/>
                </a:ln>
                <a:solidFill>
                  <a:srgbClr val="FFFFFF"/>
                </a:solidFill>
                <a:effectLst>
                  <a:outerShdw blurRad="38100" dist="32000" dir="5400000" algn="tl">
                    <a:srgbClr val="000000">
                      <a:alpha val="30000"/>
                    </a:srgbClr>
                  </a:outerShdw>
                </a:effectLst>
              </a:rPr>
              <a:t>Наоборот, это верный охранитель</a:t>
            </a:r>
          </a:p>
          <a:p>
            <a:pPr algn="ctr">
              <a:buNone/>
            </a:pPr>
            <a:r>
              <a:rPr lang="ru-RU" sz="1700" dirty="0">
                <a:ln w="10160">
                  <a:solidFill>
                    <a:schemeClr val="accent1"/>
                  </a:solidFill>
                  <a:prstDash val="solid"/>
                </a:ln>
                <a:solidFill>
                  <a:srgbClr val="FFFFFF"/>
                </a:solidFill>
                <a:effectLst>
                  <a:outerShdw blurRad="38100" dist="32000" dir="5400000" algn="tl">
                    <a:srgbClr val="000000">
                      <a:alpha val="30000"/>
                    </a:srgbClr>
                  </a:outerShdw>
                </a:effectLst>
              </a:rPr>
              <a:t>самодержавно-крепостнического строя, враг просвещения.</a:t>
            </a:r>
          </a:p>
          <a:p>
            <a:pPr algn="ctr">
              <a:buNone/>
            </a:pPr>
            <a:r>
              <a:rPr lang="ru-RU" sz="1700" dirty="0">
                <a:ln w="10160">
                  <a:solidFill>
                    <a:schemeClr val="accent1"/>
                  </a:solidFill>
                  <a:prstDash val="solid"/>
                </a:ln>
                <a:solidFill>
                  <a:srgbClr val="FFFFFF"/>
                </a:solidFill>
                <a:effectLst>
                  <a:outerShdw blurRad="38100" dist="32000" dir="5400000" algn="tl">
                    <a:srgbClr val="000000">
                      <a:alpha val="30000"/>
                    </a:srgbClr>
                  </a:outerShdw>
                </a:effectLst>
              </a:rPr>
              <a:t>Службист, получивший воспитание в казарме, Скалозуб с особой</a:t>
            </a:r>
          </a:p>
          <a:p>
            <a:pPr algn="ctr">
              <a:buNone/>
            </a:pPr>
            <a:r>
              <a:rPr lang="ru-RU" sz="1700" dirty="0">
                <a:ln w="10160">
                  <a:solidFill>
                    <a:schemeClr val="accent1"/>
                  </a:solidFill>
                  <a:prstDash val="solid"/>
                </a:ln>
                <a:solidFill>
                  <a:srgbClr val="FFFFFF"/>
                </a:solidFill>
                <a:effectLst>
                  <a:outerShdw blurRad="38100" dist="32000" dir="5400000" algn="tl">
                    <a:srgbClr val="000000">
                      <a:alpha val="30000"/>
                    </a:srgbClr>
                  </a:outerShdw>
                </a:effectLst>
              </a:rPr>
              <a:t>охотой говорит о том, что ему хорошо знакомо, и тогда его</a:t>
            </a:r>
          </a:p>
          <a:p>
            <a:pPr algn="ctr">
              <a:buNone/>
            </a:pPr>
            <a:r>
              <a:rPr lang="ru-RU" sz="1700" dirty="0">
                <a:ln w="10160">
                  <a:solidFill>
                    <a:schemeClr val="accent1"/>
                  </a:solidFill>
                  <a:prstDash val="solid"/>
                </a:ln>
                <a:solidFill>
                  <a:srgbClr val="FFFFFF"/>
                </a:solidFill>
                <a:effectLst>
                  <a:outerShdw blurRad="38100" dist="32000" dir="5400000" algn="tl">
                    <a:srgbClr val="000000">
                      <a:alpha val="30000"/>
                    </a:srgbClr>
                  </a:outerShdw>
                </a:effectLst>
              </a:rPr>
              <a:t>речь полна такими словами, как </a:t>
            </a:r>
            <a:r>
              <a:rPr lang="ru-RU" sz="1700" i="1" dirty="0">
                <a:ln w="10160">
                  <a:solidFill>
                    <a:schemeClr val="accent1"/>
                  </a:solidFill>
                  <a:prstDash val="solid"/>
                </a:ln>
                <a:solidFill>
                  <a:srgbClr val="FFFFFF"/>
                </a:solidFill>
                <a:effectLst>
                  <a:outerShdw blurRad="38100" dist="32000" dir="5400000" algn="tl">
                    <a:srgbClr val="000000">
                      <a:alpha val="30000"/>
                    </a:srgbClr>
                  </a:outerShdw>
                </a:effectLst>
              </a:rPr>
              <a:t>выпушки, погончики, петлички,</a:t>
            </a:r>
          </a:p>
          <a:p>
            <a:pPr algn="ctr">
              <a:buNone/>
            </a:pPr>
            <a:r>
              <a:rPr lang="ru-RU" sz="1700" i="1" dirty="0">
                <a:ln w="10160">
                  <a:solidFill>
                    <a:schemeClr val="accent1"/>
                  </a:solidFill>
                  <a:prstDash val="solid"/>
                </a:ln>
                <a:solidFill>
                  <a:srgbClr val="FFFFFF"/>
                </a:solidFill>
                <a:effectLst>
                  <a:outerShdw blurRad="38100" dist="32000" dir="5400000" algn="tl">
                    <a:srgbClr val="000000">
                      <a:alpha val="30000"/>
                    </a:srgbClr>
                  </a:outerShdw>
                </a:effectLst>
              </a:rPr>
              <a:t>корпус, дивизия, дистанция, в шеренгу, фельдфебель и т. д. </a:t>
            </a:r>
            <a:endParaRPr lang="ru-RU" sz="17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07504" y="260648"/>
            <a:ext cx="5832648" cy="6048672"/>
          </a:xfrm>
        </p:spPr>
        <p:txBody>
          <a:bodyPr>
            <a:normAutofit fontScale="62500" lnSpcReduction="20000"/>
          </a:bodyPr>
          <a:lstStyle/>
          <a:p>
            <a:pPr algn="ctr">
              <a:buNone/>
            </a:pP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Тон</a:t>
            </a:r>
          </a:p>
          <a:p>
            <a:pPr algn="ctr">
              <a:buNone/>
            </a:pP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его речи решителен, категоричен: </a:t>
            </a: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жалкий же ездок! Дистанция</a:t>
            </a:r>
          </a:p>
          <a:p>
            <a:pPr algn="ctr">
              <a:buNone/>
            </a:pP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огромного размера; иногда слова его звучат как команда: Там</a:t>
            </a:r>
          </a:p>
          <a:p>
            <a:pPr algn="ctr">
              <a:buNone/>
            </a:pP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будут лишь учить по-нашему: раз, два. Он вежлив с Фамусовым:</a:t>
            </a:r>
          </a:p>
          <a:p>
            <a:pPr algn="ctr">
              <a:buNone/>
            </a:pP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Мне совестно... Куда прикажете... Не знаю-с, виноват. Но в присутствии</a:t>
            </a:r>
          </a:p>
          <a:p>
            <a:pPr algn="ctr">
              <a:buNone/>
            </a:pP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таких лиц, как Чацкий или Репетилов, он не стесняется</a:t>
            </a:r>
          </a:p>
          <a:p>
            <a:pPr algn="ctr">
              <a:buNone/>
            </a:pP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и говорит грубовато-казарменно: </a:t>
            </a: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≪уж не старик ли наш дал</a:t>
            </a:r>
          </a:p>
          <a:p>
            <a:pPr algn="ctr">
              <a:buNone/>
            </a:pP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маху?≫, ≪Взглянуть, как треснулся он, грудью или в бок?≫</a:t>
            </a:r>
          </a:p>
          <a:p>
            <a:pPr algn="ctr">
              <a:buNone/>
            </a:pP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≪Избавь≫, ≪Учёностью меня не обморочишь≫.</a:t>
            </a:r>
          </a:p>
          <a:p>
            <a:pPr algn="ctr">
              <a:buNone/>
            </a:pP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Речь Скалозуба прекрасно характеризует это ≪созвездие манёвров</a:t>
            </a:r>
          </a:p>
          <a:p>
            <a:pPr algn="ctr">
              <a:buNone/>
            </a:pPr>
            <a:r>
              <a:rPr lang="ru-RU" sz="3200" i="1" dirty="0">
                <a:ln w="10160">
                  <a:solidFill>
                    <a:schemeClr val="accent1"/>
                  </a:solidFill>
                  <a:prstDash val="solid"/>
                </a:ln>
                <a:solidFill>
                  <a:srgbClr val="FFFFFF"/>
                </a:solidFill>
                <a:effectLst>
                  <a:outerShdw blurRad="38100" dist="32000" dir="5400000" algn="tl">
                    <a:srgbClr val="000000">
                      <a:alpha val="30000"/>
                    </a:srgbClr>
                  </a:outerShdw>
                </a:effectLst>
              </a:rPr>
              <a:t>и мазурки≫.</a:t>
            </a:r>
            <a:endParaRPr lang="ru-RU" sz="32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7170" name="Picture 2" descr="F:\792910.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35455" r="7819"/>
          <a:stretch/>
        </p:blipFill>
        <p:spPr bwMode="auto">
          <a:xfrm>
            <a:off x="6156176" y="2420888"/>
            <a:ext cx="2701637" cy="39814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095126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Загорецкий</a:t>
            </a:r>
            <a:r>
              <a:rPr lang="ru-RU" dirty="0" smtClean="0"/>
              <a:t>.</a:t>
            </a:r>
            <a:endParaRPr lang="ru-RU" dirty="0"/>
          </a:p>
        </p:txBody>
      </p:sp>
      <p:sp>
        <p:nvSpPr>
          <p:cNvPr id="3" name="Содержимое 2"/>
          <p:cNvSpPr>
            <a:spLocks noGrp="1"/>
          </p:cNvSpPr>
          <p:nvPr>
            <p:ph idx="1"/>
          </p:nvPr>
        </p:nvSpPr>
        <p:spPr/>
        <p:txBody>
          <a:bodyPr/>
          <a:lstStyle/>
          <a:p>
            <a:endParaRPr lang="ru-RU"/>
          </a:p>
        </p:txBody>
      </p:sp>
      <p:pic>
        <p:nvPicPr>
          <p:cNvPr id="39938" name="Picture 2" descr="&quot;Горе от ума&quot; А.С.Грибоедова. . Постановка 1938 года. . Фотогалерея"/>
          <p:cNvPicPr>
            <a:picLocks noChangeAspect="1" noChangeArrowheads="1"/>
          </p:cNvPicPr>
          <p:nvPr/>
        </p:nvPicPr>
        <p:blipFill>
          <a:blip r:embed="rId2" cstate="print"/>
          <a:srcRect/>
          <a:stretch>
            <a:fillRect/>
          </a:stretch>
        </p:blipFill>
        <p:spPr bwMode="auto">
          <a:xfrm>
            <a:off x="2214546" y="1428736"/>
            <a:ext cx="4505325" cy="514350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642918"/>
          </a:xfrm>
        </p:spPr>
        <p:txBody>
          <a:bodyPr>
            <a:normAutofit fontScale="90000"/>
          </a:bodyPr>
          <a:lstStyle/>
          <a:p>
            <a:endParaRPr lang="ru-RU" dirty="0"/>
          </a:p>
        </p:txBody>
      </p:sp>
      <p:sp>
        <p:nvSpPr>
          <p:cNvPr id="3" name="Содержимое 2"/>
          <p:cNvSpPr>
            <a:spLocks noGrp="1"/>
          </p:cNvSpPr>
          <p:nvPr>
            <p:ph idx="1"/>
          </p:nvPr>
        </p:nvSpPr>
        <p:spPr>
          <a:xfrm>
            <a:off x="395536" y="188640"/>
            <a:ext cx="8291264" cy="6240756"/>
          </a:xfrm>
        </p:spPr>
        <p:txBody>
          <a:bodyPr>
            <a:noAutofit/>
          </a:bodyPr>
          <a:lstStyle/>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Пушкин высоко оценил художественное мастерство</a:t>
            </a:r>
          </a:p>
          <a:p>
            <a:pPr algn="r">
              <a:buNone/>
            </a:pP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Грибоедова</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как создателя образа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Загорецкого.Отчётливо</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вырисовывается образ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Загорецкого</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и в отзывах  о нём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Горича</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и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Хлёстовой</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и</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в речах самого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Загорецкого.Рекомендуя</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Загорецкого</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Чацкому,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Горич</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говорит:</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Человек он светский,</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Отъявленный мошенник, плут:</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Антон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Антоныч</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Загорецкий</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При нём остерегись, переносить горазд,</a:t>
            </a:r>
          </a:p>
          <a:p>
            <a:pPr algn="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И в карты не садись: продаст!</a:t>
            </a:r>
          </a:p>
        </p:txBody>
      </p:sp>
      <p:sp>
        <p:nvSpPr>
          <p:cNvPr id="4" name="Прямоугольник 3"/>
          <p:cNvSpPr/>
          <p:nvPr/>
        </p:nvSpPr>
        <p:spPr>
          <a:xfrm>
            <a:off x="4588768" y="2852936"/>
            <a:ext cx="4572000" cy="3693319"/>
          </a:xfrm>
          <a:prstGeom prst="rect">
            <a:avLst/>
          </a:prstGeom>
        </p:spPr>
        <p:txBody>
          <a:bodyPr>
            <a:spAutoFit/>
          </a:bodyPr>
          <a:lstStyle/>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Эту характеристику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Загорецкого</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подтверждает и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Хлёстова</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Лгунишка он, картёжник, вор.</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Не лишено основания мнение, что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Загорецкий</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 ≪человек, близкий к политическому сыску≫. Недаром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Загорецкий</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говорит: что если бы он был назначен цензором, то налёг бы на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басни,где</a:t>
            </a:r>
            <a:endParaRPr lang="ru-RU" dirty="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Насмешки вечные над львами! над орлами!</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Кто что ни говори:</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Хотя животные, а всё-таки цари</a:t>
            </a: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a:t>
            </a:r>
          </a:p>
        </p:txBody>
      </p:sp>
      <p:pic>
        <p:nvPicPr>
          <p:cNvPr id="8195" name="Picture 3" descr="F:\images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71600" y="1844824"/>
            <a:ext cx="3362672" cy="458864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5121"/>
            <a:ext cx="8229600" cy="811591"/>
          </a:xfrm>
        </p:spPr>
        <p:txBody>
          <a:bodyPr/>
          <a:lstStyle/>
          <a:p>
            <a:pPr algn="ctr"/>
            <a:r>
              <a:rPr lang="ru-RU" dirty="0" smtClean="0"/>
              <a:t>Определение.</a:t>
            </a:r>
            <a:endParaRPr lang="ru-RU" dirty="0"/>
          </a:p>
        </p:txBody>
      </p:sp>
      <p:sp>
        <p:nvSpPr>
          <p:cNvPr id="3" name="Содержимое 2"/>
          <p:cNvSpPr>
            <a:spLocks noGrp="1"/>
          </p:cNvSpPr>
          <p:nvPr>
            <p:ph idx="1"/>
          </p:nvPr>
        </p:nvSpPr>
        <p:spPr>
          <a:xfrm>
            <a:off x="27175" y="764704"/>
            <a:ext cx="9036496" cy="6093296"/>
          </a:xfrm>
        </p:spPr>
        <p:txBody>
          <a:bodyPr>
            <a:noAutofit/>
          </a:bodyPr>
          <a:lstStyle/>
          <a:p>
            <a:pPr algn="ctr">
              <a:buNone/>
            </a:pPr>
            <a:r>
              <a:rPr lang="ru-RU" sz="2700" b="1" dirty="0" smtClean="0">
                <a:solidFill>
                  <a:schemeClr val="accent2">
                    <a:lumMod val="20000"/>
                    <a:lumOff val="80000"/>
                  </a:schemeClr>
                </a:solidFill>
              </a:rPr>
              <a:t>Речевая характеристика</a:t>
            </a:r>
            <a:r>
              <a:rPr lang="ru-RU" sz="2700" dirty="0" smtClean="0">
                <a:solidFill>
                  <a:schemeClr val="accent1">
                    <a:lumMod val="60000"/>
                    <a:lumOff val="40000"/>
                  </a:schemeClr>
                </a:solidFill>
              </a:rPr>
              <a:t>(речевой портрет) -подбор особых для каждого действующего        лица литературного произведения слов и выражений как средство художественного изображения     персонажей. В одних случаях для этой цели используются          слова и синтаксические конструкции книжной речи, в других средством речевой характеристики служат      просторечная лексика, необработанный синтаксис и т. д., а также излюбленные “словечки” и обороты речи</a:t>
            </a:r>
            <a:r>
              <a:rPr lang="ru-RU" sz="2700" dirty="0">
                <a:solidFill>
                  <a:schemeClr val="accent1">
                    <a:lumMod val="60000"/>
                    <a:lumOff val="40000"/>
                  </a:schemeClr>
                </a:solidFill>
              </a:rPr>
              <a:t>.</a:t>
            </a:r>
            <a:endParaRPr lang="ru-RU" sz="27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139952" y="188640"/>
            <a:ext cx="4546848" cy="6266168"/>
          </a:xfrm>
        </p:spPr>
        <p:txBody>
          <a:bodyPr>
            <a:normAutofit fontScale="70000" lnSpcReduction="20000"/>
          </a:bodyPr>
          <a:lstStyle/>
          <a:p>
            <a:pPr algn="ctr">
              <a:buNone/>
            </a:pP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Говорит </a:t>
            </a:r>
            <a:r>
              <a:rPr lang="ru-RU" sz="3200" dirty="0" err="1">
                <a:ln w="10160">
                  <a:solidFill>
                    <a:schemeClr val="accent1"/>
                  </a:solidFill>
                  <a:prstDash val="solid"/>
                </a:ln>
                <a:solidFill>
                  <a:srgbClr val="FFFFFF"/>
                </a:solidFill>
                <a:effectLst>
                  <a:outerShdw blurRad="38100" dist="32000" dir="5400000" algn="tl">
                    <a:srgbClr val="000000">
                      <a:alpha val="30000"/>
                    </a:srgbClr>
                  </a:outerShdw>
                </a:effectLst>
              </a:rPr>
              <a:t>Загорецкий</a:t>
            </a: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 стремительно, с ≪жаром≫, всё невероятно преувеличивая, быстро подхватывая сплетню и раздувая </a:t>
            </a:r>
            <a:r>
              <a:rPr lang="ru-RU" sz="3200" dirty="0" err="1">
                <a:ln w="10160">
                  <a:solidFill>
                    <a:schemeClr val="accent1"/>
                  </a:solidFill>
                  <a:prstDash val="solid"/>
                </a:ln>
                <a:solidFill>
                  <a:srgbClr val="FFFFFF"/>
                </a:solidFill>
                <a:effectLst>
                  <a:outerShdw blurRad="38100" dist="32000" dir="5400000" algn="tl">
                    <a:srgbClr val="000000">
                      <a:alpha val="30000"/>
                    </a:srgbClr>
                  </a:outerShdw>
                </a:effectLst>
              </a:rPr>
              <a:t>её.На</a:t>
            </a: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 резкие отзывы о нём не обижается, сводя всё к шутке. На язвительный отзыв </a:t>
            </a:r>
            <a:r>
              <a:rPr lang="ru-RU" sz="3200" dirty="0" err="1">
                <a:ln w="10160">
                  <a:solidFill>
                    <a:schemeClr val="accent1"/>
                  </a:solidFill>
                  <a:prstDash val="solid"/>
                </a:ln>
                <a:solidFill>
                  <a:srgbClr val="FFFFFF"/>
                </a:solidFill>
                <a:effectLst>
                  <a:outerShdw blurRad="38100" dist="32000" dir="5400000" algn="tl">
                    <a:srgbClr val="000000">
                      <a:alpha val="30000"/>
                    </a:srgbClr>
                  </a:outerShdw>
                </a:effectLst>
              </a:rPr>
              <a:t>Горича</a:t>
            </a: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 отвечает: ≪Оригинал, брюзглив, а без малейшей злобы≫. ≪Мастер услужить≫, </a:t>
            </a:r>
            <a:r>
              <a:rPr lang="ru-RU" sz="3200" dirty="0" err="1">
                <a:ln w="10160">
                  <a:solidFill>
                    <a:schemeClr val="accent1"/>
                  </a:solidFill>
                  <a:prstDash val="solid"/>
                </a:ln>
                <a:solidFill>
                  <a:srgbClr val="FFFFFF"/>
                </a:solidFill>
                <a:effectLst>
                  <a:outerShdw blurRad="38100" dist="32000" dir="5400000" algn="tl">
                    <a:srgbClr val="000000">
                      <a:alpha val="30000"/>
                    </a:srgbClr>
                  </a:outerShdw>
                </a:effectLst>
              </a:rPr>
              <a:t>Загорецкий</a:t>
            </a: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 несмотря</a:t>
            </a:r>
          </a:p>
          <a:p>
            <a:pPr algn="ctr">
              <a:buNone/>
            </a:pP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на свои отрицательные качества, всюду принят, вхож в дворянские</a:t>
            </a:r>
          </a:p>
          <a:p>
            <a:pPr algn="ctr">
              <a:buNone/>
            </a:pP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дома Москвы. Недаром </a:t>
            </a:r>
            <a:r>
              <a:rPr lang="ru-RU" sz="3200" dirty="0" err="1">
                <a:ln w="10160">
                  <a:solidFill>
                    <a:schemeClr val="accent1"/>
                  </a:solidFill>
                  <a:prstDash val="solid"/>
                </a:ln>
                <a:solidFill>
                  <a:srgbClr val="FFFFFF"/>
                </a:solidFill>
                <a:effectLst>
                  <a:outerShdw blurRad="38100" dist="32000" dir="5400000" algn="tl">
                    <a:srgbClr val="000000">
                      <a:alpha val="30000"/>
                    </a:srgbClr>
                  </a:outerShdw>
                </a:effectLst>
              </a:rPr>
              <a:t>Горич</a:t>
            </a: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 говорит: ≪У нас везде ругают,</a:t>
            </a:r>
          </a:p>
          <a:p>
            <a:pPr algn="ctr">
              <a:buNone/>
            </a:pPr>
            <a:r>
              <a:rPr lang="ru-RU" sz="3200" dirty="0">
                <a:ln w="10160">
                  <a:solidFill>
                    <a:schemeClr val="accent1"/>
                  </a:solidFill>
                  <a:prstDash val="solid"/>
                </a:ln>
                <a:solidFill>
                  <a:srgbClr val="FFFFFF"/>
                </a:solidFill>
                <a:effectLst>
                  <a:outerShdw blurRad="38100" dist="32000" dir="5400000" algn="tl">
                    <a:srgbClr val="000000">
                      <a:alpha val="30000"/>
                    </a:srgbClr>
                  </a:outerShdw>
                </a:effectLst>
              </a:rPr>
              <a:t>а всюду принимают≫.</a:t>
            </a:r>
          </a:p>
        </p:txBody>
      </p:sp>
      <p:pic>
        <p:nvPicPr>
          <p:cNvPr id="9218" name="Picture 2" descr="F:\images (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3528" y="1196752"/>
            <a:ext cx="4153964" cy="458100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385282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Репетилов.</a:t>
            </a:r>
            <a:endParaRPr lang="ru-RU" dirty="0"/>
          </a:p>
        </p:txBody>
      </p:sp>
      <p:sp>
        <p:nvSpPr>
          <p:cNvPr id="3" name="Содержимое 2"/>
          <p:cNvSpPr>
            <a:spLocks noGrp="1"/>
          </p:cNvSpPr>
          <p:nvPr>
            <p:ph idx="1"/>
          </p:nvPr>
        </p:nvSpPr>
        <p:spPr/>
        <p:txBody>
          <a:bodyPr/>
          <a:lstStyle/>
          <a:p>
            <a:endParaRPr lang="ru-RU"/>
          </a:p>
        </p:txBody>
      </p:sp>
      <p:pic>
        <p:nvPicPr>
          <p:cNvPr id="38914" name="Picture 2" descr="Константин Александрович Зубов в роли Репетилова"/>
          <p:cNvPicPr>
            <a:picLocks noChangeAspect="1" noChangeArrowheads="1"/>
          </p:cNvPicPr>
          <p:nvPr/>
        </p:nvPicPr>
        <p:blipFill>
          <a:blip r:embed="rId2" cstate="print"/>
          <a:srcRect/>
          <a:stretch>
            <a:fillRect/>
          </a:stretch>
        </p:blipFill>
        <p:spPr bwMode="auto">
          <a:xfrm>
            <a:off x="2643174" y="1500174"/>
            <a:ext cx="3705225" cy="5143501"/>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582594"/>
          </a:xfrm>
        </p:spPr>
        <p:txBody>
          <a:bodyPr>
            <a:normAutofit fontScale="90000"/>
          </a:bodyPr>
          <a:lstStyle/>
          <a:p>
            <a:endParaRPr lang="ru-RU" dirty="0"/>
          </a:p>
        </p:txBody>
      </p:sp>
      <p:sp>
        <p:nvSpPr>
          <p:cNvPr id="3" name="Содержимое 2"/>
          <p:cNvSpPr>
            <a:spLocks noGrp="1"/>
          </p:cNvSpPr>
          <p:nvPr>
            <p:ph idx="1"/>
          </p:nvPr>
        </p:nvSpPr>
        <p:spPr>
          <a:xfrm>
            <a:off x="457200" y="714356"/>
            <a:ext cx="8229600" cy="6000792"/>
          </a:xfrm>
        </p:spPr>
        <p:txBody>
          <a:bodyPr>
            <a:noAutofit/>
          </a:bodyPr>
          <a:lstStyle/>
          <a:p>
            <a:pPr algn="ctr">
              <a:buNone/>
            </a:pP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В письме к А. А. Бестужеву-Марлинскому (писателю-декабристу) Пушкин писал: ≪Кстати, что такое Репетилов? В нём 2, 3,10 характеров≫. Пушкин отмечает в нём и глупость, и смирение, и ветреность, и простодушие. К этому можно прибавить необычайную общительность, увлечение всем модным. Фамилия его, происходящая от французского слова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репете</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означающего ≪повторять≫, указывает на отличительную его черту — потребность повторять то, что слышал от других, отсутствие собственных взглядов и мнений. Репетилов, по его собственному определению, ≪пустомеля≫. Он стремится прослыть передовым человеком, но всё, о чём он говорит, не является его убеждением; он ничего не понимает в тех вопросах, которые волновали тогда передовых людей. Такие лица, как Репетилов, ≪шумят, и только≫.</a:t>
            </a:r>
            <a:r>
              <a:rPr lang="ru-RU" sz="1600" dirty="0" smtClean="0"/>
              <a:t>.</a:t>
            </a:r>
            <a:endParaRPr lang="ru-RU" sz="1600" dirty="0"/>
          </a:p>
        </p:txBody>
      </p:sp>
      <p:pic>
        <p:nvPicPr>
          <p:cNvPr id="10244" name="Picture 4" descr="F:\5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71600" y="4048952"/>
            <a:ext cx="3240360" cy="2365574"/>
          </a:xfrm>
          <a:prstGeom prst="rect">
            <a:avLst/>
          </a:prstGeom>
          <a:noFill/>
          <a:extLst>
            <a:ext uri="{909E8E84-426E-40DD-AFC4-6F175D3DCCD1}">
              <a14:hiddenFill xmlns:a14="http://schemas.microsoft.com/office/drawing/2010/main" xmlns="">
                <a:solidFill>
                  <a:srgbClr val="FFFFFF"/>
                </a:solidFill>
              </a14:hiddenFill>
            </a:ext>
          </a:extLst>
        </p:spPr>
      </p:pic>
      <p:pic>
        <p:nvPicPr>
          <p:cNvPr id="10245" name="Picture 5" descr="F:\52.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60032" y="4095750"/>
            <a:ext cx="3434680" cy="2289787"/>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
        <p:nvSpPr>
          <p:cNvPr id="4" name="Прямоугольник 3"/>
          <p:cNvSpPr/>
          <p:nvPr/>
        </p:nvSpPr>
        <p:spPr>
          <a:xfrm>
            <a:off x="179512" y="360512"/>
            <a:ext cx="4572000" cy="5909310"/>
          </a:xfrm>
          <a:prstGeom prst="rect">
            <a:avLst/>
          </a:prstGeom>
        </p:spPr>
        <p:txBody>
          <a:bodyPr>
            <a:spAutoFit/>
          </a:bodyPr>
          <a:lstStyle/>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Речь Репетилова по своему лексическому (словарному) составу</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 речь москвича 20-х годов XIX века. Такие слова, как </a:t>
            </a:r>
            <a:r>
              <a:rPr lang="ru-RU" i="1" dirty="0" err="1">
                <a:ln w="10160">
                  <a:solidFill>
                    <a:schemeClr val="accent1"/>
                  </a:solidFill>
                  <a:prstDash val="solid"/>
                </a:ln>
                <a:solidFill>
                  <a:srgbClr val="FFFFFF"/>
                </a:solidFill>
                <a:effectLst>
                  <a:outerShdw blurRad="38100" dist="32000" dir="5400000" algn="tl">
                    <a:srgbClr val="000000">
                      <a:alpha val="30000"/>
                    </a:srgbClr>
                  </a:outerShdw>
                </a:effectLst>
              </a:rPr>
              <a:t>откудова</a:t>
            </a:r>
            <a:r>
              <a:rPr lang="ru-RU" i="1" dirty="0">
                <a:ln w="10160">
                  <a:solidFill>
                    <a:schemeClr val="accent1"/>
                  </a:solidFill>
                  <a:prstDash val="solid"/>
                </a:ln>
                <a:solidFill>
                  <a:srgbClr val="FFFFFF"/>
                </a:solidFill>
                <a:effectLst>
                  <a:outerShdw blurRad="38100" dist="32000" dir="5400000" algn="tl">
                    <a:srgbClr val="000000">
                      <a:alpha val="30000"/>
                    </a:srgbClr>
                  </a:outerShdw>
                </a:effectLst>
              </a:rPr>
              <a:t>, невзначай, особливо вместо особенно, </a:t>
            </a:r>
            <a:r>
              <a:rPr lang="ru-RU" i="1" dirty="0" err="1">
                <a:ln w="10160">
                  <a:solidFill>
                    <a:schemeClr val="accent1"/>
                  </a:solidFill>
                  <a:prstDash val="solid"/>
                </a:ln>
                <a:solidFill>
                  <a:srgbClr val="FFFFFF"/>
                </a:solidFill>
                <a:effectLst>
                  <a:outerShdw blurRad="38100" dist="32000" dir="5400000" algn="tl">
                    <a:srgbClr val="000000">
                      <a:alpha val="30000"/>
                    </a:srgbClr>
                  </a:outerShdw>
                </a:effectLst>
              </a:rPr>
              <a:t>зауряд</a:t>
            </a:r>
            <a:r>
              <a:rPr lang="ru-RU" i="1" dirty="0">
                <a:ln w="10160">
                  <a:solidFill>
                    <a:schemeClr val="accent1"/>
                  </a:solidFill>
                  <a:prstDash val="solid"/>
                </a:ln>
                <a:solidFill>
                  <a:srgbClr val="FFFFFF"/>
                </a:solidFill>
                <a:effectLst>
                  <a:outerShdw blurRad="38100" dist="32000" dir="5400000" algn="tl">
                    <a:srgbClr val="000000">
                      <a:alpha val="30000"/>
                    </a:srgbClr>
                  </a:outerShdw>
                </a:effectLst>
              </a:rPr>
              <a:t> вместо заурядный,— типичные для Москвы, той поры, так и слетают с </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его языка. Увлечение театром вносит в его речь такие слова, как </a:t>
            </a:r>
            <a:r>
              <a:rPr lang="ru-RU" i="1" dirty="0">
                <a:ln w="10160">
                  <a:solidFill>
                    <a:schemeClr val="accent1"/>
                  </a:solidFill>
                  <a:prstDash val="solid"/>
                </a:ln>
                <a:solidFill>
                  <a:srgbClr val="FFFFFF"/>
                </a:solidFill>
                <a:effectLst>
                  <a:outerShdw blurRad="38100" dist="32000" dir="5400000" algn="tl">
                    <a:srgbClr val="000000">
                      <a:alpha val="30000"/>
                    </a:srgbClr>
                  </a:outerShdw>
                </a:effectLst>
              </a:rPr>
              <a:t>фарс, водевильчик, прелюдии и другие. Репетилов любит вставлять в </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речь французские слова, переиначивать на французский лад русские имена — </a:t>
            </a:r>
            <a:r>
              <a:rPr lang="ru-RU" i="1" dirty="0">
                <a:ln w="10160">
                  <a:solidFill>
                    <a:schemeClr val="accent1"/>
                  </a:solidFill>
                  <a:prstDash val="solid"/>
                </a:ln>
                <a:solidFill>
                  <a:srgbClr val="FFFFFF"/>
                </a:solidFill>
                <a:effectLst>
                  <a:outerShdw blurRad="38100" dist="32000" dir="5400000" algn="tl">
                    <a:srgbClr val="000000">
                      <a:alpha val="30000"/>
                    </a:srgbClr>
                  </a:outerShdw>
                </a:effectLst>
              </a:rPr>
              <a:t>Левон вместо Лев. Но рядом с этим в речах Репетилова </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много русских выражений: </a:t>
            </a:r>
            <a:r>
              <a:rPr lang="ru-RU" i="1" dirty="0">
                <a:ln w="10160">
                  <a:solidFill>
                    <a:schemeClr val="accent1"/>
                  </a:solidFill>
                  <a:prstDash val="solid"/>
                </a:ln>
                <a:solidFill>
                  <a:srgbClr val="FFFFFF"/>
                </a:solidFill>
                <a:effectLst>
                  <a:outerShdw blurRad="38100" dist="32000" dir="5400000" algn="tl">
                    <a:srgbClr val="000000">
                      <a:alpha val="30000"/>
                    </a:srgbClr>
                  </a:outerShdw>
                </a:effectLst>
              </a:rPr>
              <a:t>≪пил мёртвую≫, ≪мы благо на ходу≫ и т. д. </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Говорливость, быстрые переходы с одной темы на другую выразительно характеризуют внутреннюю пустоту Репетилова</a:t>
            </a:r>
            <a:endParaRPr lang="ru-RU" dirty="0"/>
          </a:p>
        </p:txBody>
      </p:sp>
      <p:pic>
        <p:nvPicPr>
          <p:cNvPr id="5" name="Picture 2" descr="F:\0278240244.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04048" y="1628800"/>
            <a:ext cx="3456384" cy="500925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622667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lang="ru-RU" dirty="0" smtClean="0"/>
              <a:t>Софья.</a:t>
            </a:r>
            <a:endParaRPr lang="ru-RU" dirty="0"/>
          </a:p>
        </p:txBody>
      </p:sp>
      <p:sp>
        <p:nvSpPr>
          <p:cNvPr id="3" name="Содержимое 2"/>
          <p:cNvSpPr>
            <a:spLocks noGrp="1"/>
          </p:cNvSpPr>
          <p:nvPr>
            <p:ph idx="1"/>
          </p:nvPr>
        </p:nvSpPr>
        <p:spPr/>
        <p:txBody>
          <a:bodyPr/>
          <a:lstStyle/>
          <a:p>
            <a:endParaRPr lang="ru-RU"/>
          </a:p>
        </p:txBody>
      </p:sp>
      <p:pic>
        <p:nvPicPr>
          <p:cNvPr id="33794" name="Picture 2" descr="Софья Фамусова ВКонтакте"/>
          <p:cNvPicPr>
            <a:picLocks noChangeAspect="1" noChangeArrowheads="1"/>
          </p:cNvPicPr>
          <p:nvPr/>
        </p:nvPicPr>
        <p:blipFill>
          <a:blip r:embed="rId2" cstate="print"/>
          <a:srcRect/>
          <a:stretch>
            <a:fillRect/>
          </a:stretch>
        </p:blipFill>
        <p:spPr bwMode="auto">
          <a:xfrm>
            <a:off x="2285984" y="1071546"/>
            <a:ext cx="4500594" cy="546858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1362" y="116632"/>
            <a:ext cx="8903814" cy="2810299"/>
          </a:xfrm>
        </p:spPr>
        <p:txBody>
          <a:bodyPr>
            <a:normAutofit fontScale="55000" lnSpcReduction="20000"/>
          </a:bodyPr>
          <a:lstStyle/>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Образ Софьи Павловны Фамусовой сложен.</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От природы она наделена хорошими качествами.</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Это девушка умная, гордая, с сильным и независимым характером,</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с горячим сердцем, мечтательная. Эти черты отчётливо</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проявляются и в её поведении, и в её языке. О ней так говорит народная артистка СССР А.А. Яблочкина, одна из лучших исполнительниц роли Софьи: ≪Разве особый язык грибоедов-</a:t>
            </a:r>
          </a:p>
          <a:p>
            <a:pPr algn="r">
              <a:buNone/>
            </a:pPr>
            <a:r>
              <a:rPr lang="ru-RU" dirty="0" err="1" smtClean="0">
                <a:ln w="10160">
                  <a:solidFill>
                    <a:schemeClr val="accent1"/>
                  </a:solidFill>
                  <a:prstDash val="solid"/>
                </a:ln>
                <a:solidFill>
                  <a:srgbClr val="FFFFFF"/>
                </a:solidFill>
                <a:effectLst>
                  <a:outerShdw blurRad="38100" dist="32000" dir="5400000" algn="tl">
                    <a:srgbClr val="000000">
                      <a:alpha val="30000"/>
                    </a:srgbClr>
                  </a:outerShdw>
                </a:effectLst>
              </a:rPr>
              <a:t>ской</a:t>
            </a: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 Софьи, такой отличный от языка других персонажей ≪Горя</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от ума≫, не раскрывает её образ? Её речь ясно показывает, что,</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несмотря на то, что ей семнадцать лет,— это... не речь девушки,</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а хозяйки дома, привычной к общему подчинению.</a:t>
            </a:r>
          </a:p>
        </p:txBody>
      </p:sp>
      <p:sp>
        <p:nvSpPr>
          <p:cNvPr id="2" name="Прямоугольник 1"/>
          <p:cNvSpPr/>
          <p:nvPr/>
        </p:nvSpPr>
        <p:spPr>
          <a:xfrm>
            <a:off x="4211960" y="3082334"/>
            <a:ext cx="4572000" cy="3693319"/>
          </a:xfrm>
          <a:prstGeom prst="rect">
            <a:avLst/>
          </a:prstGeom>
        </p:spPr>
        <p:txBody>
          <a:bodyPr>
            <a:spAutoFit/>
          </a:bodyPr>
          <a:lstStyle/>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Она давно</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без матери, она чувствует себя госпожой. Отсюда её властный</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тон, её самостоятельность. </a:t>
            </a:r>
          </a:p>
          <a:p>
            <a:pPr algn="ct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Вместе </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с тем она себе на уме, насмешлива,</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мстительна: несомненно, она девушка с большим характером.</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В её речи есть что-то и от крепостных, с ними ей постоянно</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приходится иметь дело, и, с другой стороны, от французских мадам</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и французских книг≫.</a:t>
            </a:r>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51520" y="2690836"/>
            <a:ext cx="2808312" cy="4084817"/>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F:\мол.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620585" y="3207537"/>
            <a:ext cx="4525972" cy="364502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07504" y="332656"/>
            <a:ext cx="9036496" cy="2664296"/>
          </a:xfrm>
        </p:spPr>
        <p:txBody>
          <a:bodyPr>
            <a:normAutofit fontScale="85000" lnSpcReduction="20000"/>
          </a:bodyPr>
          <a:lstStyle/>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Софья постоянно говорит о различных душевных переживаниях:</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≪прикинулся влюблённым, взыскательным и огорчённым≫,</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≪убийственны холодностью своей≫, ≪из глубины души вздохнёт≫</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и т. д</a:t>
            </a: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a:t>
            </a:r>
            <a:endParaRPr lang="ru-RU"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4" name="Прямоугольник 3"/>
          <p:cNvSpPr/>
          <p:nvPr/>
        </p:nvSpPr>
        <p:spPr>
          <a:xfrm>
            <a:off x="49476" y="2924944"/>
            <a:ext cx="4572000" cy="3046988"/>
          </a:xfrm>
          <a:prstGeom prst="rect">
            <a:avLst/>
          </a:prstGeom>
        </p:spPr>
        <p:txBody>
          <a:bodyPr>
            <a:spAutoFit/>
          </a:bodyPr>
          <a:lstStyle/>
          <a:p>
            <a:pPr>
              <a:buNone/>
            </a:pPr>
            <a:r>
              <a:rPr lang="ru-RU" sz="2400" dirty="0">
                <a:ln w="10160">
                  <a:solidFill>
                    <a:schemeClr val="accent1"/>
                  </a:solidFill>
                  <a:prstDash val="solid"/>
                </a:ln>
                <a:solidFill>
                  <a:srgbClr val="FFFFFF"/>
                </a:solidFill>
                <a:effectLst>
                  <a:outerShdw blurRad="38100" dist="32000" dir="5400000" algn="tl">
                    <a:srgbClr val="000000">
                      <a:alpha val="30000"/>
                    </a:srgbClr>
                  </a:outerShdw>
                </a:effectLst>
              </a:rPr>
              <a:t>Её ум проявляется в высказываниях обобщающего характера:</a:t>
            </a:r>
          </a:p>
          <a:p>
            <a:pPr>
              <a:buNone/>
            </a:pPr>
            <a:r>
              <a:rPr lang="ru-RU" sz="2400" dirty="0">
                <a:ln w="10160">
                  <a:solidFill>
                    <a:schemeClr val="accent1"/>
                  </a:solidFill>
                  <a:prstDash val="solid"/>
                </a:ln>
                <a:solidFill>
                  <a:srgbClr val="FFFFFF"/>
                </a:solidFill>
                <a:effectLst>
                  <a:outerShdw blurRad="38100" dist="32000" dir="5400000" algn="tl">
                    <a:srgbClr val="000000">
                      <a:alpha val="30000"/>
                    </a:srgbClr>
                  </a:outerShdw>
                </a:effectLst>
              </a:rPr>
              <a:t>≪Счастливые часов не наблюдают≫, ≪Подумаешь, как счастье</a:t>
            </a:r>
          </a:p>
          <a:p>
            <a:pPr>
              <a:buNone/>
            </a:pPr>
            <a:r>
              <a:rPr lang="ru-RU" sz="2400" dirty="0">
                <a:ln w="10160">
                  <a:solidFill>
                    <a:schemeClr val="accent1"/>
                  </a:solidFill>
                  <a:prstDash val="solid"/>
                </a:ln>
                <a:solidFill>
                  <a:srgbClr val="FFFFFF"/>
                </a:solidFill>
                <a:effectLst>
                  <a:outerShdw blurRad="38100" dist="32000" dir="5400000" algn="tl">
                    <a:srgbClr val="000000">
                      <a:alpha val="30000"/>
                    </a:srgbClr>
                  </a:outerShdw>
                </a:effectLst>
              </a:rPr>
              <a:t>своенравно, а горе ждёт из-за угла≫ и т. п.</a:t>
            </a:r>
          </a:p>
        </p:txBody>
      </p:sp>
    </p:spTree>
    <p:extLst>
      <p:ext uri="{BB962C8B-B14F-4D97-AF65-F5344CB8AC3E}">
        <p14:creationId xmlns:p14="http://schemas.microsoft.com/office/powerpoint/2010/main" xmlns="" val="16845654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781032" y="116632"/>
            <a:ext cx="8229600" cy="2134590"/>
          </a:xfrm>
        </p:spPr>
        <p:txBody>
          <a:bodyPr>
            <a:normAutofit fontScale="62500" lnSpcReduction="20000"/>
          </a:bodyPr>
          <a:lstStyle/>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Воспитание Софья получила под руководством француженок-</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гувернанток. Отсюда —обилие галлицизмов •в её речи: ≪сказать</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вам сон≫, ≪делить смех≫. С другой стороны, в её языке есть и</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просторечия, например: ≪изволили вбежать≫, ≪пересмеять≫,</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≪к парикмахеру, </a:t>
            </a:r>
            <a:r>
              <a:rPr lang="ru-RU" dirty="0" err="1" smtClean="0">
                <a:ln w="10160">
                  <a:solidFill>
                    <a:schemeClr val="accent1"/>
                  </a:solidFill>
                  <a:prstDash val="solid"/>
                </a:ln>
                <a:solidFill>
                  <a:srgbClr val="FFFFFF"/>
                </a:solidFill>
                <a:effectLst>
                  <a:outerShdw blurRad="38100" dist="32000" dir="5400000" algn="tl">
                    <a:srgbClr val="000000">
                      <a:alpha val="30000"/>
                    </a:srgbClr>
                  </a:outerShdw>
                </a:effectLst>
              </a:rPr>
              <a:t>шипцы</a:t>
            </a: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 простудит≫.</a:t>
            </a:r>
          </a:p>
        </p:txBody>
      </p:sp>
      <p:pic>
        <p:nvPicPr>
          <p:cNvPr id="13314" name="Picture 2" descr="F:\скачанные файлы.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9340" y="2160539"/>
            <a:ext cx="3214936" cy="3740397"/>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3341147" y="1916832"/>
            <a:ext cx="5652120" cy="5016758"/>
          </a:xfrm>
          <a:prstGeom prst="rect">
            <a:avLst/>
          </a:prstGeom>
        </p:spPr>
        <p:txBody>
          <a:bodyPr wrap="square">
            <a:spAutoFit/>
          </a:bodyPr>
          <a:lstStyle/>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Хорошие черты и природные задатки Софьи не могли получить</a:t>
            </a:r>
          </a:p>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в </a:t>
            </a:r>
            <a:r>
              <a:rPr lang="ru-RU" sz="1600" dirty="0" err="1">
                <a:ln w="10160">
                  <a:solidFill>
                    <a:schemeClr val="accent1"/>
                  </a:solidFill>
                  <a:prstDash val="solid"/>
                </a:ln>
                <a:solidFill>
                  <a:srgbClr val="FFFFFF"/>
                </a:solidFill>
                <a:effectLst>
                  <a:outerShdw blurRad="38100" dist="32000" dir="5400000" algn="tl">
                    <a:srgbClr val="000000">
                      <a:alpha val="30000"/>
                    </a:srgbClr>
                  </a:outerShdw>
                </a:effectLst>
              </a:rPr>
              <a:t>фамусовском</a:t>
            </a: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 обществе своего развития. Наоборот, ложное</a:t>
            </a:r>
          </a:p>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воспитание привило Софье много отрицательного, сделало</a:t>
            </a:r>
          </a:p>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её представительницей общепринятых в этом кругу взглядов,</a:t>
            </a:r>
          </a:p>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приучило её ко лжи и лицемерию. И. А. Гончаров в своей статье</a:t>
            </a:r>
          </a:p>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a:t>
            </a:r>
            <a:r>
              <a:rPr lang="ru-RU" sz="1600" dirty="0" err="1">
                <a:ln w="10160">
                  <a:solidFill>
                    <a:schemeClr val="accent1"/>
                  </a:solidFill>
                  <a:prstDash val="solid"/>
                </a:ln>
                <a:solidFill>
                  <a:srgbClr val="FFFFFF"/>
                </a:solidFill>
                <a:effectLst>
                  <a:outerShdw blurRad="38100" dist="32000" dir="5400000" algn="tl">
                    <a:srgbClr val="000000">
                      <a:alpha val="30000"/>
                    </a:srgbClr>
                  </a:outerShdw>
                </a:effectLst>
              </a:rPr>
              <a:t>Мильон</a:t>
            </a: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 терзаний≫ правильно говорит о Софье: ≪Это —смесь</a:t>
            </a:r>
          </a:p>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хороших инстинктов с ложью, живого ума с отсутствием всякого</a:t>
            </a:r>
          </a:p>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намёка на идеи и убеждения, путаница понятий, умственная и</a:t>
            </a:r>
          </a:p>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нравственная слепота —всё это не имеет в ней характера личных</a:t>
            </a:r>
          </a:p>
          <a:p>
            <a:pPr algn="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пороков, а является как общие черты её круга.</a:t>
            </a:r>
          </a:p>
          <a:p>
            <a:pPr algn="r"/>
            <a:endParaRPr lang="ru-RU"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sp>
        <p:nvSpPr>
          <p:cNvPr id="4" name="Прямоугольник 3"/>
          <p:cNvSpPr/>
          <p:nvPr/>
        </p:nvSpPr>
        <p:spPr>
          <a:xfrm>
            <a:off x="102924" y="2382151"/>
            <a:ext cx="5045140" cy="3693319"/>
          </a:xfrm>
          <a:prstGeom prst="rect">
            <a:avLst/>
          </a:prstGeom>
        </p:spPr>
        <p:txBody>
          <a:bodyPr wrap="square">
            <a:spAutoFit/>
          </a:bodyPr>
          <a:lstStyle/>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В собственной,</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личной её физиономии прячется в тени что-то своё, горячее,</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нежное, даже мечтательное. Остальное принадлежит воспитанию≫.</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Представления о людях, о жизни Софья почерпнула из наблюдений</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над бытом людей своего круга да из французских сентиментальных</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романов, которые были тогда очень популярны</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в дворянской среде, особенно среди </a:t>
            </a: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девушек.</a:t>
            </a:r>
            <a:endParaRPr lang="ru-RU" dirty="0"/>
          </a:p>
        </p:txBody>
      </p:sp>
      <p:pic>
        <p:nvPicPr>
          <p:cNvPr id="14338" name="Picture 2" descr="F:\скачанные файлы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436096" y="116632"/>
            <a:ext cx="3560616" cy="44067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37666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67544" y="6713"/>
            <a:ext cx="8229600" cy="5840435"/>
          </a:xfrm>
        </p:spPr>
        <p:txBody>
          <a:bodyPr>
            <a:noAutofit/>
          </a:bodyPr>
          <a:lstStyle/>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Вот эта-то сентиментальная литература и развила в Софье</a:t>
            </a:r>
          </a:p>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мечтательность и чувствительность, по ней она рисовала героя</a:t>
            </a:r>
          </a:p>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своего романа —человека незнатного, чувствительного. Эти-то</a:t>
            </a:r>
          </a:p>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романы и могли заставить её обратить внимание на Молчалина,</a:t>
            </a:r>
          </a:p>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некоторыми своими чертами и поведением напоминающего её</a:t>
            </a:r>
          </a:p>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любимых героев. Сыграло известную роль в её увлечении Молчалиным</a:t>
            </a:r>
          </a:p>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и другое обстоятельство, на которое указывает Гончаров.</a:t>
            </a:r>
          </a:p>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≪Влечение покровительствовать любимому человеку, бедному,</a:t>
            </a:r>
          </a:p>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скромному, не смеющему поднять на неё глаза, возвысить его</a:t>
            </a:r>
          </a:p>
          <a:p>
            <a:pPr algn="ctr">
              <a:buNone/>
            </a:pPr>
            <a:r>
              <a:rPr lang="ru-RU" sz="1400" dirty="0" smtClean="0">
                <a:ln w="10160">
                  <a:solidFill>
                    <a:schemeClr val="accent1"/>
                  </a:solidFill>
                  <a:prstDash val="solid"/>
                </a:ln>
                <a:solidFill>
                  <a:srgbClr val="FFFFFF"/>
                </a:solidFill>
                <a:effectLst>
                  <a:outerShdw blurRad="38100" dist="32000" dir="5400000" algn="tl">
                    <a:srgbClr val="000000">
                      <a:alpha val="30000"/>
                    </a:srgbClr>
                  </a:outerShdw>
                </a:effectLst>
              </a:rPr>
              <a:t>до себя, до своего круга, дать ему семейные права</a:t>
            </a:r>
            <a:endParaRPr lang="ru-RU" sz="1400"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953250" y="3314700"/>
            <a:ext cx="2190750" cy="3543300"/>
          </a:xfrm>
          <a:prstGeom prst="rect">
            <a:avLst/>
          </a:prstGeom>
        </p:spPr>
      </p:pic>
      <p:pic>
        <p:nvPicPr>
          <p:cNvPr id="8" name="Picture 2" descr="F:\lit-347.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2926931"/>
            <a:ext cx="2762446" cy="3848722"/>
          </a:xfrm>
          <a:prstGeom prst="rect">
            <a:avLst/>
          </a:prstGeom>
          <a:noFill/>
          <a:extLst>
            <a:ext uri="{909E8E84-426E-40DD-AFC4-6F175D3DCCD1}">
              <a14:hiddenFill xmlns:a14="http://schemas.microsoft.com/office/drawing/2010/main" xmlns="">
                <a:solidFill>
                  <a:srgbClr val="FFFFFF"/>
                </a:solidFill>
              </a14:hiddenFill>
            </a:ext>
          </a:extLst>
        </p:spPr>
      </p:pic>
      <p:sp>
        <p:nvSpPr>
          <p:cNvPr id="6" name="Прямоугольник 5"/>
          <p:cNvSpPr/>
          <p:nvPr/>
        </p:nvSpPr>
        <p:spPr>
          <a:xfrm>
            <a:off x="3059832" y="2866133"/>
            <a:ext cx="3533378" cy="3970318"/>
          </a:xfrm>
          <a:prstGeom prst="rect">
            <a:avLst/>
          </a:prstGeom>
        </p:spPr>
        <p:txBody>
          <a:bodyPr wrap="square">
            <a:spAutoFit/>
          </a:bodyPr>
          <a:lstStyle/>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Без сомнения,</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ей в этом улыбалась роль властвовать над покорным созданием,</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сделать его счастливым и иметь в нём вечного раба. Не её</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вина, что из этого выходил будущий ≪муж-мальчик, муж-слуга —</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идеал московских мужей!≫ На другие идеалы негде было наткнуться</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в доме Фамусова≫.</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14290"/>
            <a:ext cx="8229600" cy="4525963"/>
          </a:xfrm>
        </p:spPr>
        <p:txBody>
          <a:bodyPr>
            <a:normAutofit fontScale="85000" lnSpcReduction="20000"/>
          </a:bodyPr>
          <a:lstStyle/>
          <a:p>
            <a:pPr algn="r">
              <a:buNone/>
            </a:pPr>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Современники Грибоедова восхищались языком комедии «Горе от ума». Еще Пушкин писал, что половина стихов пьесы войдет в пословицу. Затем Н. К. </a:t>
            </a:r>
            <a:r>
              <a:rPr lang="ru-RU"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Пиксанов</a:t>
            </a:r>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отмечал своеобразный речевой колорит комедии, «живость языка разговорного», характеристическую речь героев. Каждый из персонажей «Горя от ума» наделен особой речью, характерной для его положения, образа жизни, особенностей внутреннего облика и темперамента.</a:t>
            </a:r>
            <a:r>
              <a:rPr lang="ru-RU" dirty="0" smtClean="0"/>
              <a:t> </a:t>
            </a:r>
            <a:br>
              <a:rPr lang="ru-RU" dirty="0" smtClean="0"/>
            </a:br>
            <a:r>
              <a:rPr lang="ru-RU" dirty="0" smtClean="0"/>
              <a:t/>
            </a:r>
            <a:br>
              <a:rPr lang="ru-RU" dirty="0" smtClean="0"/>
            </a:br>
            <a:endParaRPr lang="ru-RU" dirty="0"/>
          </a:p>
        </p:txBody>
      </p:sp>
      <p:pic>
        <p:nvPicPr>
          <p:cNvPr id="1026" name="Picture 2" descr="Иллюстрации Д.Н.Кардовского к комедия А.С.Грибоедова &quot;Горе от ума&quot;"/>
          <p:cNvPicPr>
            <a:picLocks noChangeAspect="1" noChangeArrowheads="1"/>
          </p:cNvPicPr>
          <p:nvPr/>
        </p:nvPicPr>
        <p:blipFill>
          <a:blip r:embed="rId2" cstate="print"/>
          <a:srcRect/>
          <a:stretch>
            <a:fillRect/>
          </a:stretch>
        </p:blipFill>
        <p:spPr bwMode="auto">
          <a:xfrm>
            <a:off x="2857488" y="3836949"/>
            <a:ext cx="3714776" cy="3021051"/>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
        <p:nvSpPr>
          <p:cNvPr id="4" name="Прямоугольник 3"/>
          <p:cNvSpPr/>
          <p:nvPr/>
        </p:nvSpPr>
        <p:spPr>
          <a:xfrm>
            <a:off x="3707904" y="188640"/>
            <a:ext cx="5220072" cy="5443671"/>
          </a:xfrm>
          <a:prstGeom prst="rect">
            <a:avLst/>
          </a:prstGeom>
        </p:spPr>
        <p:txBody>
          <a:bodyPr wrap="square">
            <a:spAutoFit/>
          </a:bodyPr>
          <a:lstStyle/>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В Софье Гончаров видит ≪сильные задатки недюжинной натуры,</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живого ума, страстности и женской мягкости≫, но ≪она загублена</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в духоте, куда не проникал ни один луч света, ни одна</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струя свежего воздуха≫. За эти хорошие качества Софьи её и</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любил Чацкий, и тем больнее было ему увидеть в ней после трёхлетнего</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отсутствия в Москве типичную представительницу фа-</a:t>
            </a:r>
          </a:p>
          <a:p>
            <a:pPr algn="r">
              <a:buNone/>
            </a:pP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мусовского</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круга. Но и Софья переживает трагедию, когда,</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подслушав разговор Молчалина с Лизой, видит любимого ею</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человека в настоящем свете. По замечанию Гончарова, ≪ей, конечно,</a:t>
            </a:r>
          </a:p>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тяжелее всех, тяжелее даже Чацкого≫.</a:t>
            </a:r>
          </a:p>
        </p:txBody>
      </p:sp>
      <p:pic>
        <p:nvPicPr>
          <p:cNvPr id="16386" name="Picture 2" descr="F:\lit-319.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3981221"/>
            <a:ext cx="3905200" cy="2806863"/>
          </a:xfrm>
          <a:prstGeom prst="rect">
            <a:avLst/>
          </a:prstGeom>
          <a:noFill/>
          <a:extLst>
            <a:ext uri="{909E8E84-426E-40DD-AFC4-6F175D3DCCD1}">
              <a14:hiddenFill xmlns:a14="http://schemas.microsoft.com/office/drawing/2010/main" xmlns="">
                <a:solidFill>
                  <a:srgbClr val="FFFFFF"/>
                </a:solidFill>
              </a14:hiddenFill>
            </a:ext>
          </a:extLst>
        </p:spPr>
      </p:pic>
      <p:pic>
        <p:nvPicPr>
          <p:cNvPr id="16387" name="Picture 3" descr="F:\0013-013-Griboedov-Gore-ot-uma-urok.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26667" t="7070" r="23332" b="15960"/>
          <a:stretch/>
        </p:blipFill>
        <p:spPr bwMode="auto">
          <a:xfrm>
            <a:off x="395536" y="404664"/>
            <a:ext cx="2957536" cy="341461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298881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714356"/>
          </a:xfrm>
        </p:spPr>
        <p:txBody>
          <a:bodyPr>
            <a:normAutofit fontScale="90000"/>
          </a:bodyPr>
          <a:lstStyle/>
          <a:p>
            <a:r>
              <a:rPr lang="ru-RU" dirty="0" smtClean="0"/>
              <a:t>Александр </a:t>
            </a:r>
            <a:r>
              <a:rPr lang="ru-RU" dirty="0" err="1" smtClean="0"/>
              <a:t>Андреич</a:t>
            </a:r>
            <a:r>
              <a:rPr lang="ru-RU" dirty="0" smtClean="0"/>
              <a:t> Чацкий</a:t>
            </a:r>
            <a:endParaRPr lang="ru-RU" dirty="0"/>
          </a:p>
        </p:txBody>
      </p:sp>
      <p:sp>
        <p:nvSpPr>
          <p:cNvPr id="3" name="Содержимое 2"/>
          <p:cNvSpPr>
            <a:spLocks noGrp="1"/>
          </p:cNvSpPr>
          <p:nvPr>
            <p:ph idx="1"/>
          </p:nvPr>
        </p:nvSpPr>
        <p:spPr/>
        <p:txBody>
          <a:bodyPr/>
          <a:lstStyle/>
          <a:p>
            <a:endParaRPr lang="ru-RU"/>
          </a:p>
        </p:txBody>
      </p:sp>
      <p:pic>
        <p:nvPicPr>
          <p:cNvPr id="9218" name="Picture 2" descr="Образ чацкий сочинение"/>
          <p:cNvPicPr>
            <a:picLocks noChangeAspect="1" noChangeArrowheads="1"/>
          </p:cNvPicPr>
          <p:nvPr/>
        </p:nvPicPr>
        <p:blipFill>
          <a:blip r:embed="rId2" cstate="print"/>
          <a:srcRect/>
          <a:stretch>
            <a:fillRect/>
          </a:stretch>
        </p:blipFill>
        <p:spPr bwMode="auto">
          <a:xfrm>
            <a:off x="2357422" y="742950"/>
            <a:ext cx="4219575" cy="611505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362056" y="0"/>
            <a:ext cx="4324744" cy="6957392"/>
          </a:xfrm>
        </p:spPr>
        <p:txBody>
          <a:bodyPr>
            <a:noAutofit/>
          </a:bodyPr>
          <a:lstStyle/>
          <a:p>
            <a:pPr algn="r">
              <a:buNone/>
            </a:pP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Фамусовскому</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обществу, твёрдо хранившему традиции ≪века минувшего≫, противопоставлен Александр</a:t>
            </a:r>
          </a:p>
          <a:p>
            <a:pPr algn="r">
              <a:buNone/>
            </a:pP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Андреич</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Чацкий. Это передовой человек ≪века нынешнего≫, точнее, того времени, когда после Отечественной войны 1812 года, обострившей общественное самосознание русского народа, стали возникать и развиваться тайные революционные кружки, политические общества. Чацкий в литературе 20-х годов XIX века — это самый яркий образ ≪нового человека≫, положительного героя, декабриста по взглядам, общественному поведению, нравственным убеждениям, по всему складу ума и </a:t>
            </a:r>
            <a:r>
              <a:rPr lang="ru-RU" sz="16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души.Сын</a:t>
            </a:r>
            <a:r>
              <a:rPr lang="ru-RU" sz="1600" dirty="0" smtClean="0">
                <a:ln w="10160">
                  <a:solidFill>
                    <a:schemeClr val="accent1"/>
                  </a:solidFill>
                  <a:prstDash val="solid"/>
                </a:ln>
                <a:solidFill>
                  <a:srgbClr val="FFFFFF"/>
                </a:solidFill>
                <a:effectLst>
                  <a:outerShdw blurRad="38100" dist="32000" dir="5400000" algn="tl">
                    <a:srgbClr val="000000">
                      <a:alpha val="30000"/>
                    </a:srgbClr>
                  </a:outerShdw>
                </a:effectLst>
              </a:rPr>
              <a:t> покойного друга Фамусова, Чацкий вырос в его доме, в детстве воспитывался и учился вместе с Софьей под руководством русских и иностранных учителей и гувернёров. </a:t>
            </a:r>
            <a:endParaRPr lang="ru-RU" sz="16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17410" name="Picture 2" descr="F:\62941242_1282285467_0007.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23417"/>
          <a:stretch/>
        </p:blipFill>
        <p:spPr bwMode="auto">
          <a:xfrm>
            <a:off x="251520" y="1556792"/>
            <a:ext cx="4110536" cy="4462584"/>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
        <p:nvSpPr>
          <p:cNvPr id="4" name="Прямоугольник 3"/>
          <p:cNvSpPr/>
          <p:nvPr/>
        </p:nvSpPr>
        <p:spPr>
          <a:xfrm>
            <a:off x="2771800" y="188640"/>
            <a:ext cx="6174432" cy="5355312"/>
          </a:xfrm>
          <a:prstGeom prst="rect">
            <a:avLst/>
          </a:prstGeom>
        </p:spPr>
        <p:txBody>
          <a:bodyPr wrap="square">
            <a:spAutoFit/>
          </a:bodyPr>
          <a:lstStyle/>
          <a:p>
            <a:pPr algn="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Рамки комедии не дали возможности Грибоедову подробно рассказать, где учился дальше Чацкий, как он рос и развивался. Мы знаем только, что он человек образованный, занимается литературной работой (≪он славно пишет, переводит≫), что он был на военной службе, имел связи с министрами, три года был за границей (очевидно, в составе русской армии). Пребывание за границей обогатило Чацкого новыми впечатлениями, расширило его умственный кругозор, но не сделало его поклонником всего иностранного. От этого низкопоклонства перед Европой, столь типичного для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фамусовского</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общества, предохранили Чацкого присущие ему качества: подлинный патриотизм, любовь к родине, к её народу, критическое отношение к окружающей его действительности, независимость взглядов, развитое чувство личного и национального достоинства.</a:t>
            </a:r>
          </a:p>
        </p:txBody>
      </p:sp>
      <p:pic>
        <p:nvPicPr>
          <p:cNvPr id="18434" name="Picture 2" descr="F:\g107.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0550" y="3563175"/>
            <a:ext cx="2381250" cy="24098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340027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260648"/>
            <a:ext cx="8229600" cy="5197493"/>
          </a:xfrm>
        </p:spPr>
        <p:txBody>
          <a:bodyPr>
            <a:normAutofit fontScale="62500" lnSpcReduction="20000"/>
          </a:bodyPr>
          <a:lstStyle/>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Возвратившись в Москву, Чацкий нашёл в жизни дворянского</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общества ту же пошлость и пустоту, которые характеризовали</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её и в старые годы. Он нашёл тот же дух нравственного</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угнетения, подавления личности, который царил в этом обществе</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и до войны 1812 года.</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Столкновение Чацкого — человека с волевым характером,</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цельного в своих чувствах, борца за идею — с </a:t>
            </a:r>
            <a:r>
              <a:rPr lang="ru-RU" dirty="0" err="1" smtClean="0">
                <a:ln w="10160">
                  <a:solidFill>
                    <a:schemeClr val="accent1"/>
                  </a:solidFill>
                  <a:prstDash val="solid"/>
                </a:ln>
                <a:solidFill>
                  <a:srgbClr val="FFFFFF"/>
                </a:solidFill>
                <a:effectLst>
                  <a:outerShdw blurRad="38100" dist="32000" dir="5400000" algn="tl">
                    <a:srgbClr val="000000">
                      <a:alpha val="30000"/>
                    </a:srgbClr>
                  </a:outerShdw>
                </a:effectLst>
              </a:rPr>
              <a:t>фамусовский</a:t>
            </a: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 обществом</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было неизбежно. Это столкновение принимает постепенно</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всё более ожесточённый</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характер, оно осложняется</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личной драмой Чацкого</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 крушением его надежд</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на личное счастье;</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его выпады против дворянского</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общества становятся</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всё более резкими.</a:t>
            </a:r>
            <a:endParaRPr lang="ru-RU"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19458" name="Picture 2" descr="F:\kachalof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932040" y="3212976"/>
            <a:ext cx="3025001" cy="367401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107504" y="188640"/>
            <a:ext cx="5112568" cy="6269063"/>
          </a:xfrm>
        </p:spPr>
        <p:txBody>
          <a:bodyPr>
            <a:noAutofit/>
          </a:bodyPr>
          <a:lstStyle/>
          <a:p>
            <a:pPr>
              <a:buNone/>
            </a:pP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Чацкий вступает в борьбу с </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фамусовский</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обществом.В</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 речах Чацкого со всей отчётливостью выступает противоположность его воззрений взглядам </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фамусовской</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 Москвы.</a:t>
            </a:r>
          </a:p>
          <a:p>
            <a:pPr>
              <a:buNone/>
            </a:pP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1. Если Фамусов - защитник старого века; времени расцвета крепостничества, то Чацкий с негодованием революционера- декабриста говорит о крепостниках, о крепостном праве. В монологе ≪А судьи кто?≫ он гневно выступает против тех людей, которые являются столпами дворянского общества. Он резко высказывается против милых сердцу Фамусова порядков екатерининского века, ≪века покорности и страха — века лести и спеси≫. Идеал Чацкого не Максим Петрович, надменный вельможа и ≪охотник </a:t>
            </a:r>
            <a:r>
              <a:rPr lang="ru-RU" sz="18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поподличать</a:t>
            </a: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 а независимая, свободная личность, чуждая рабской приниженности.</a:t>
            </a:r>
          </a:p>
        </p:txBody>
      </p:sp>
      <p:pic>
        <p:nvPicPr>
          <p:cNvPr id="20482" name="Picture 2" descr="F:\lit-20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76056" y="1916832"/>
            <a:ext cx="3833192" cy="283496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
        <p:nvSpPr>
          <p:cNvPr id="4" name="Прямоугольник 3"/>
          <p:cNvSpPr/>
          <p:nvPr/>
        </p:nvSpPr>
        <p:spPr>
          <a:xfrm>
            <a:off x="395536" y="188641"/>
            <a:ext cx="8352928" cy="4524315"/>
          </a:xfrm>
          <a:prstGeom prst="rect">
            <a:avLst/>
          </a:prstGeom>
        </p:spPr>
        <p:txBody>
          <a:bodyPr wrap="square">
            <a:spAutoFit/>
          </a:bodyPr>
          <a:lstStyle/>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2. Если Фамусов, Молчалин и Скалозуб рассматривают службу как источник личных выгод, службу лицам, а не делу, то Чацкий разрывает связи с министрами, уходит со службы именно потому, что он желал бы служить родине, а не прислуживаться начальству: ≪Служить бы рад, прислуживаться тошно≫ — говорит он. Он защищает право служить просвещению страны путём научной работы, литературы, искусства, хотя и сознаёт, как это трудно в условиях самодержавно-крепостнического строя:</a:t>
            </a:r>
          </a:p>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Теперь пускай из нас один,</a:t>
            </a:r>
          </a:p>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Из молодых людей, найдётся враг исканий,</a:t>
            </a:r>
          </a:p>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Не требуя ни мест, ни повышенья в чин,</a:t>
            </a:r>
          </a:p>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В науки он вперит ум, алчущий познаний;</a:t>
            </a:r>
          </a:p>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Или в душе его сам бог возбудит жар</a:t>
            </a:r>
          </a:p>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К искусствам творческим, высоким и прекрасным,</a:t>
            </a:r>
          </a:p>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Они тотчас: — разбой! пожар!</a:t>
            </a:r>
          </a:p>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И прослывёт у них мечтателем! опасным!!</a:t>
            </a:r>
          </a:p>
          <a:p>
            <a:pPr algn="ctr">
              <a:buNone/>
            </a:pP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Под этими молодыми людьми разумеются такие люди, как Чацкий, двоюродный брат Скалозуба, племянник княгини Туго-</a:t>
            </a:r>
          </a:p>
          <a:p>
            <a:pPr algn="ctr">
              <a:buNone/>
            </a:pPr>
            <a:r>
              <a:rPr lang="ru-RU" sz="1600" dirty="0" err="1">
                <a:ln w="10160">
                  <a:solidFill>
                    <a:schemeClr val="accent1"/>
                  </a:solidFill>
                  <a:prstDash val="solid"/>
                </a:ln>
                <a:solidFill>
                  <a:srgbClr val="FFFFFF"/>
                </a:solidFill>
                <a:effectLst>
                  <a:outerShdw blurRad="38100" dist="32000" dir="5400000" algn="tl">
                    <a:srgbClr val="000000">
                      <a:alpha val="30000"/>
                    </a:srgbClr>
                  </a:outerShdw>
                </a:effectLst>
              </a:rPr>
              <a:t>уховской</a:t>
            </a:r>
            <a:r>
              <a:rPr lang="ru-RU" sz="1600" dirty="0">
                <a:ln w="10160">
                  <a:solidFill>
                    <a:schemeClr val="accent1"/>
                  </a:solidFill>
                  <a:prstDash val="solid"/>
                </a:ln>
                <a:solidFill>
                  <a:srgbClr val="FFFFFF"/>
                </a:solidFill>
                <a:effectLst>
                  <a:outerShdw blurRad="38100" dist="32000" dir="5400000" algn="tl">
                    <a:srgbClr val="000000">
                      <a:alpha val="30000"/>
                    </a:srgbClr>
                  </a:outerShdw>
                </a:effectLst>
              </a:rPr>
              <a:t> — ≪химик и ботаник≫.</a:t>
            </a:r>
          </a:p>
        </p:txBody>
      </p:sp>
      <p:pic>
        <p:nvPicPr>
          <p:cNvPr id="21506" name="Picture 2" descr="F:\58824.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618312" y="4437112"/>
            <a:ext cx="2160240" cy="2181842"/>
          </a:xfrm>
          <a:prstGeom prst="rect">
            <a:avLst/>
          </a:prstGeom>
          <a:noFill/>
          <a:extLst>
            <a:ext uri="{909E8E84-426E-40DD-AFC4-6F175D3DCCD1}">
              <a14:hiddenFill xmlns:a14="http://schemas.microsoft.com/office/drawing/2010/main" xmlns="">
                <a:solidFill>
                  <a:srgbClr val="FFFFFF"/>
                </a:solidFill>
              </a14:hiddenFill>
            </a:ext>
          </a:extLst>
        </p:spPr>
      </p:pic>
      <p:pic>
        <p:nvPicPr>
          <p:cNvPr id="21507" name="Picture 3" descr="F:\images.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28894" y="4510679"/>
            <a:ext cx="2171700" cy="21050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265161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707903" y="0"/>
            <a:ext cx="5457265" cy="5626121"/>
          </a:xfrm>
        </p:spPr>
        <p:txBody>
          <a:bodyPr>
            <a:noAutofit/>
          </a:bodyPr>
          <a:lstStyle/>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3. Если </a:t>
            </a:r>
            <a:r>
              <a:rPr lang="ru-RU" sz="15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фамусовское</a:t>
            </a: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 общество с пренебрежением относится</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ко всему народному, национальному, рабски подражает внешней</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культуре Запада, особенно Франции, даже пренебрегая своим</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родным языком, то Чацкий стоит за развитие национальной</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культуры, осваивающей лучшие, передовые достижения европейской</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цивилизации. Он сам ≪искал ума≫ во время пребывания на</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Западе, но он против ≪пустого, рабского, слепого подражанья≫</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иностранцам.</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Чацкий стоит за единение интеллигенции с народом. Он высокого</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мнения о русском народе. Называет его ≪умным≫ и ≪бод-</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рым≫, то есть жизнерадостным.</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4. Если </a:t>
            </a:r>
            <a:r>
              <a:rPr lang="ru-RU" sz="1500" dirty="0" err="1" smtClean="0">
                <a:ln w="10160">
                  <a:solidFill>
                    <a:schemeClr val="accent1"/>
                  </a:solidFill>
                  <a:prstDash val="solid"/>
                </a:ln>
                <a:solidFill>
                  <a:srgbClr val="FFFFFF"/>
                </a:solidFill>
                <a:effectLst>
                  <a:outerShdw blurRad="38100" dist="32000" dir="5400000" algn="tl">
                    <a:srgbClr val="000000">
                      <a:alpha val="30000"/>
                    </a:srgbClr>
                  </a:outerShdw>
                </a:effectLst>
              </a:rPr>
              <a:t>фамусовское</a:t>
            </a: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 общество расценивает человека по его</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происхождению и количеству крепостных душ, имеющихся у</a:t>
            </a:r>
          </a:p>
          <a:p>
            <a:pPr algn="ctr">
              <a:buNone/>
            </a:pPr>
            <a:r>
              <a:rPr lang="ru-RU" sz="1500" dirty="0" smtClean="0">
                <a:ln w="10160">
                  <a:solidFill>
                    <a:schemeClr val="accent1"/>
                  </a:solidFill>
                  <a:prstDash val="solid"/>
                </a:ln>
                <a:solidFill>
                  <a:srgbClr val="FFFFFF"/>
                </a:solidFill>
                <a:effectLst>
                  <a:outerShdw blurRad="38100" dist="32000" dir="5400000" algn="tl">
                    <a:srgbClr val="000000">
                      <a:alpha val="30000"/>
                    </a:srgbClr>
                  </a:outerShdw>
                </a:effectLst>
              </a:rPr>
              <a:t>него, то Чацкий ценность человека видит в его личных достоинствах.</a:t>
            </a:r>
          </a:p>
        </p:txBody>
      </p:sp>
      <p:pic>
        <p:nvPicPr>
          <p:cNvPr id="22530" name="Picture 2" descr="F:\200px-Woe_from_Wit_01_(Kardovsky).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536" y="2204864"/>
            <a:ext cx="3312368" cy="317987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Прямоугольник 3"/>
          <p:cNvSpPr/>
          <p:nvPr/>
        </p:nvSpPr>
        <p:spPr>
          <a:xfrm>
            <a:off x="107504" y="332656"/>
            <a:ext cx="4572000" cy="5355312"/>
          </a:xfrm>
          <a:prstGeom prst="rect">
            <a:avLst/>
          </a:prstGeom>
        </p:spPr>
        <p:txBody>
          <a:bodyPr>
            <a:spAutoFit/>
          </a:bodyPr>
          <a:lstStyle/>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5. Для Фамусова и его круга свято и непогрешимо мнение</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аристократического общества, страшнее всего — ≪что станет говорить</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княгиня Марья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Алексевна</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Чацкий отстаивает свободу</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мыслей, мнений, признаёт за каждым человеком право иметь</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свои убеждения и открыто их высказывать. Он спрашивает</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Молчалина: ≪Зачем же мнения чужие только святы?≫</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6. Чацкий резко выступает против произвола, деспотизма,</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против лести, лицемерия, против пустоты тех жизненных интересов,</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которыми живут консервативные круги дворянства.</a:t>
            </a:r>
          </a:p>
        </p:txBody>
      </p:sp>
      <p:pic>
        <p:nvPicPr>
          <p:cNvPr id="23555" name="Picture 3" descr="F:\0022-027-KHlestova-S-uma-soshel.pn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4679504" y="2204864"/>
            <a:ext cx="4218214" cy="425129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526527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259632" y="116632"/>
            <a:ext cx="7776864" cy="5544617"/>
          </a:xfrm>
        </p:spPr>
        <p:txBody>
          <a:bodyPr>
            <a:normAutofit fontScale="55000" lnSpcReduction="20000"/>
          </a:bodyPr>
          <a:lstStyle/>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С большой полнотой и чёткостью духовные качества Чацкого</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выявляются в его языке: в подборе слов, в построении фразы,</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интонациях, манере говорить.</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Речь Чацкого — это речь оратора, прекрасно владеющего</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словом, высокообразованного человека.</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По своему словарному составу речь Чацкого богата и разнообразна.</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Он может выразить любое понятие и чувство, дать меткую</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характеристику любому человеку и затронуть разные стороны</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жизни. Мы встречаем у него и народные слова </a:t>
            </a:r>
            <a:r>
              <a:rPr lang="ru-RU" i="1" dirty="0" smtClean="0">
                <a:ln w="10160">
                  <a:solidFill>
                    <a:schemeClr val="accent1"/>
                  </a:solidFill>
                  <a:prstDash val="solid"/>
                </a:ln>
                <a:solidFill>
                  <a:srgbClr val="FFFFFF"/>
                </a:solidFill>
                <a:effectLst>
                  <a:outerShdw blurRad="38100" dist="32000" dir="5400000" algn="tl">
                    <a:srgbClr val="000000">
                      <a:alpha val="30000"/>
                    </a:srgbClr>
                  </a:outerShdw>
                </a:effectLst>
              </a:rPr>
              <a:t>(давеча,</a:t>
            </a:r>
          </a:p>
          <a:p>
            <a:pPr algn="r">
              <a:buNone/>
            </a:pPr>
            <a:r>
              <a:rPr lang="ru-RU" i="1" dirty="0" smtClean="0">
                <a:ln w="10160">
                  <a:solidFill>
                    <a:schemeClr val="accent1"/>
                  </a:solidFill>
                  <a:prstDash val="solid"/>
                </a:ln>
                <a:solidFill>
                  <a:srgbClr val="FFFFFF"/>
                </a:solidFill>
                <a:effectLst>
                  <a:outerShdw blurRad="38100" dist="32000" dir="5400000" algn="tl">
                    <a:srgbClr val="000000">
                      <a:alpha val="30000"/>
                    </a:srgbClr>
                  </a:outerShdw>
                </a:effectLst>
              </a:rPr>
              <a:t>впрямь, пуще, чай), и выражения, свойственные только русскому</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языку: ≪ни на волос любви≫, ≪она не ставит в грош его≫, ≪да</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полно вздор молоть≫ и другие. Чацкий, как и декабристы, ценит</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национальную культуру: в его речи много старинных слов </a:t>
            </a:r>
            <a:r>
              <a:rPr lang="ru-RU" i="1" dirty="0" smtClean="0">
                <a:ln w="10160">
                  <a:solidFill>
                    <a:schemeClr val="accent1"/>
                  </a:solidFill>
                  <a:prstDash val="solid"/>
                </a:ln>
                <a:solidFill>
                  <a:srgbClr val="FFFFFF"/>
                </a:solidFill>
                <a:effectLst>
                  <a:outerShdw blurRad="38100" dist="32000" dir="5400000" algn="tl">
                    <a:srgbClr val="000000">
                      <a:alpha val="30000"/>
                    </a:srgbClr>
                  </a:outerShdw>
                </a:effectLst>
              </a:rPr>
              <a:t>(вече,</a:t>
            </a:r>
          </a:p>
          <a:p>
            <a:pPr algn="r">
              <a:buNone/>
            </a:pPr>
            <a:r>
              <a:rPr lang="ru-RU" i="1" dirty="0" smtClean="0">
                <a:ln w="10160">
                  <a:solidFill>
                    <a:schemeClr val="accent1"/>
                  </a:solidFill>
                  <a:prstDash val="solid"/>
                </a:ln>
                <a:solidFill>
                  <a:srgbClr val="FFFFFF"/>
                </a:solidFill>
                <a:effectLst>
                  <a:outerShdw blurRad="38100" dist="32000" dir="5400000" algn="tl">
                    <a:srgbClr val="000000">
                      <a:alpha val="30000"/>
                    </a:srgbClr>
                  </a:outerShdw>
                </a:effectLst>
              </a:rPr>
              <a:t>перст, вперит ум, алчущий познаний и т. п.). Иностранные слова</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он употребляет в том случае, если для выражения нужного понятия</a:t>
            </a:r>
          </a:p>
          <a:p>
            <a:pPr algn="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нет соответствующего русского слова; </a:t>
            </a:r>
            <a:r>
              <a:rPr lang="ru-RU" i="1" dirty="0" smtClean="0">
                <a:ln w="10160">
                  <a:solidFill>
                    <a:schemeClr val="accent1"/>
                  </a:solidFill>
                  <a:prstDash val="solid"/>
                </a:ln>
                <a:solidFill>
                  <a:srgbClr val="FFFFFF"/>
                </a:solidFill>
                <a:effectLst>
                  <a:outerShdw blurRad="38100" dist="32000" dir="5400000" algn="tl">
                    <a:srgbClr val="000000">
                      <a:alpha val="30000"/>
                    </a:srgbClr>
                  </a:outerShdw>
                </a:effectLst>
              </a:rPr>
              <a:t>климат, провинция,</a:t>
            </a:r>
          </a:p>
          <a:p>
            <a:pPr algn="r">
              <a:buNone/>
            </a:pPr>
            <a:r>
              <a:rPr lang="ru-RU" i="1" dirty="0" smtClean="0">
                <a:ln w="10160">
                  <a:solidFill>
                    <a:schemeClr val="accent1"/>
                  </a:solidFill>
                  <a:prstDash val="solid"/>
                </a:ln>
                <a:solidFill>
                  <a:srgbClr val="FFFFFF"/>
                </a:solidFill>
                <a:effectLst>
                  <a:outerShdw blurRad="38100" dist="32000" dir="5400000" algn="tl">
                    <a:srgbClr val="000000">
                      <a:alpha val="30000"/>
                    </a:srgbClr>
                  </a:outerShdw>
                </a:effectLst>
              </a:rPr>
              <a:t>параллель и т. п.</a:t>
            </a:r>
          </a:p>
          <a:p>
            <a:pPr algn="r">
              <a:buNone/>
            </a:pPr>
            <a:endParaRPr lang="ru-RU" dirty="0"/>
          </a:p>
        </p:txBody>
      </p:sp>
      <p:pic>
        <p:nvPicPr>
          <p:cNvPr id="26626" name="Picture 2" descr="F:\goreotuma_191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3528" y="4547284"/>
            <a:ext cx="3433564" cy="2289043"/>
          </a:xfrm>
          <a:prstGeom prst="rect">
            <a:avLst/>
          </a:prstGeom>
          <a:noFill/>
          <a:extLst>
            <a:ext uri="{909E8E84-426E-40DD-AFC4-6F175D3DCCD1}">
              <a14:hiddenFill xmlns:a14="http://schemas.microsoft.com/office/drawing/2010/main" xmlns="">
                <a:solidFill>
                  <a:srgbClr val="FFFFFF"/>
                </a:solidFill>
              </a14:hiddenFill>
            </a:ext>
          </a:extLst>
        </p:spPr>
      </p:pic>
      <p:pic>
        <p:nvPicPr>
          <p:cNvPr id="26627" name="Picture 3" descr="F:\58824.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t="29243"/>
          <a:stretch/>
        </p:blipFill>
        <p:spPr bwMode="auto">
          <a:xfrm>
            <a:off x="4067944" y="4882496"/>
            <a:ext cx="2317500" cy="1656184"/>
          </a:xfrm>
          <a:prstGeom prst="rect">
            <a:avLst/>
          </a:prstGeom>
          <a:noFill/>
          <a:extLst>
            <a:ext uri="{909E8E84-426E-40DD-AFC4-6F175D3DCCD1}">
              <a14:hiddenFill xmlns:a14="http://schemas.microsoft.com/office/drawing/2010/main" xmlns="">
                <a:solidFill>
                  <a:srgbClr val="FFFFFF"/>
                </a:solidFill>
              </a14:hiddenFill>
            </a:ext>
          </a:extLst>
        </p:spPr>
      </p:pic>
      <p:pic>
        <p:nvPicPr>
          <p:cNvPr id="26628" name="Picture 4" descr="F:\0022-027-KHlestova-S-uma-soshel.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60232" y="4882496"/>
            <a:ext cx="1850132" cy="186414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63688" y="166328"/>
            <a:ext cx="7174010" cy="1340768"/>
          </a:xfrm>
        </p:spPr>
        <p:txBody>
          <a:bodyPr>
            <a:normAutofit fontScale="90000"/>
          </a:bodyPr>
          <a:lstStyle/>
          <a:p>
            <a:r>
              <a:rPr lang="ru-RU" dirty="0" smtClean="0"/>
              <a:t>Павел Афанасьевич Фамусов</a:t>
            </a:r>
            <a:endParaRPr lang="ru-RU" dirty="0"/>
          </a:p>
        </p:txBody>
      </p:sp>
      <p:pic>
        <p:nvPicPr>
          <p:cNvPr id="20482" name="Picture 2" descr="Малый театр"/>
          <p:cNvPicPr>
            <a:picLocks noChangeAspect="1" noChangeArrowheads="1"/>
          </p:cNvPicPr>
          <p:nvPr/>
        </p:nvPicPr>
        <p:blipFill>
          <a:blip r:embed="rId2" cstate="print"/>
          <a:srcRect/>
          <a:stretch>
            <a:fillRect/>
          </a:stretch>
        </p:blipFill>
        <p:spPr bwMode="auto">
          <a:xfrm>
            <a:off x="448932" y="980728"/>
            <a:ext cx="4476750" cy="5791218"/>
          </a:xfrm>
          <a:prstGeom prst="rect">
            <a:avLst/>
          </a:prstGeom>
          <a:noFill/>
        </p:spPr>
      </p:pic>
      <p:sp>
        <p:nvSpPr>
          <p:cNvPr id="5" name="Подзаголовок 4"/>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427984" y="142852"/>
            <a:ext cx="4230212" cy="6715148"/>
          </a:xfrm>
        </p:spPr>
        <p:txBody>
          <a:bodyPr>
            <a:noAutofit/>
          </a:bodyPr>
          <a:lstStyle/>
          <a:p>
            <a:pPr algn="ctr">
              <a:buNone/>
            </a:pP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Чацкий строит свою речь в синтаксическом отношении разнообразно.</a:t>
            </a:r>
          </a:p>
          <a:p>
            <a:pPr algn="ctr">
              <a:buNone/>
            </a:pP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Как оратор он широко пользуется периодической речью.</a:t>
            </a:r>
          </a:p>
          <a:p>
            <a:pPr algn="ctr">
              <a:buNone/>
            </a:pP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Как литератор он приводит в своей речи цитаты из художественных</a:t>
            </a:r>
          </a:p>
          <a:p>
            <a:pPr algn="ctr">
              <a:buNone/>
            </a:pP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произведений. В его словах:</a:t>
            </a:r>
          </a:p>
          <a:p>
            <a:pPr algn="ctr">
              <a:buNone/>
            </a:pP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Когда ж пространствуешь, воротишься домой,</a:t>
            </a:r>
          </a:p>
          <a:p>
            <a:pPr algn="ctr">
              <a:buNone/>
            </a:pPr>
            <a:r>
              <a:rPr lang="ru-RU" sz="1800" dirty="0" smtClean="0">
                <a:ln w="10160">
                  <a:solidFill>
                    <a:schemeClr val="accent1"/>
                  </a:solidFill>
                  <a:prstDash val="solid"/>
                </a:ln>
                <a:solidFill>
                  <a:srgbClr val="FFFFFF"/>
                </a:solidFill>
                <a:effectLst>
                  <a:outerShdw blurRad="38100" dist="32000" dir="5400000" algn="tl">
                    <a:srgbClr val="000000">
                      <a:alpha val="30000"/>
                    </a:srgbClr>
                  </a:outerShdw>
                </a:effectLst>
              </a:rPr>
              <a:t>И дым отечества нам сладок и приятен!-последняя строка представляет собой слегка измененный стих Державина.</a:t>
            </a:r>
          </a:p>
        </p:txBody>
      </p:sp>
      <p:pic>
        <p:nvPicPr>
          <p:cNvPr id="24578" name="Picture 2" descr="F:\Gore_ot_uma_1909-1910 (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67544" y="548680"/>
            <a:ext cx="2635771" cy="3900941"/>
          </a:xfrm>
          <a:prstGeom prst="rect">
            <a:avLst/>
          </a:prstGeom>
          <a:noFill/>
          <a:extLst>
            <a:ext uri="{909E8E84-426E-40DD-AFC4-6F175D3DCCD1}">
              <a14:hiddenFill xmlns:a14="http://schemas.microsoft.com/office/drawing/2010/main" xmlns="">
                <a:solidFill>
                  <a:srgbClr val="FFFFFF"/>
                </a:solidFill>
              </a14:hiddenFill>
            </a:ext>
          </a:extLst>
        </p:spPr>
      </p:pic>
      <p:pic>
        <p:nvPicPr>
          <p:cNvPr id="24579" name="Picture 3" descr="F:\mediapreview (1).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55576" y="3375713"/>
            <a:ext cx="3592885" cy="345020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dirty="0"/>
          </a:p>
        </p:txBody>
      </p:sp>
      <p:sp>
        <p:nvSpPr>
          <p:cNvPr id="4" name="Прямоугольник 3"/>
          <p:cNvSpPr/>
          <p:nvPr/>
        </p:nvSpPr>
        <p:spPr>
          <a:xfrm>
            <a:off x="899592" y="260648"/>
            <a:ext cx="7992888" cy="2308324"/>
          </a:xfrm>
          <a:prstGeom prst="rect">
            <a:avLst/>
          </a:prstGeom>
        </p:spPr>
        <p:txBody>
          <a:bodyPr wrap="square">
            <a:spAutoFit/>
          </a:bodyPr>
          <a:lstStyle/>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Ум Чацкого сказывается в широком применении им метких</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афоризмов, то есть кратких изречений-характеристик: ≪Свежо</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предание, а верится с трудом≫, ≪Блажен, кто верует: тепло ему</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на свете≫, ≪Дома новы, но предрассудки стары≫ и т. п. Чацкий</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умеет дать сжатые, но меткие характеристики людям: ≪Низкопоклонник</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и делец≫ (Молчалин), ≪Созвездие манёвров и мазурки≫ (Скалозуб), ≪А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Гильоме</a:t>
            </a: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 француз, подбитый ветерком?</a:t>
            </a: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a:t>
            </a:r>
            <a:endParaRPr lang="ru-RU"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25602" name="Picture 2" descr="F:\1675.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2801858"/>
            <a:ext cx="4010025" cy="395287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4348189" y="2564904"/>
            <a:ext cx="4572000" cy="3970318"/>
          </a:xfrm>
          <a:prstGeom prst="rect">
            <a:avLst/>
          </a:prstGeom>
        </p:spPr>
        <p:txBody>
          <a:bodyPr>
            <a:spAutoFit/>
          </a:bodyPr>
          <a:lstStyle/>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Тон речи Чацкого всегда отчётливо выражает его душевное</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состояние. Радостно взволнованный встречей с Софьей, он</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≪оживлён и говорлив≫. Его остроты над москвичами в этот момент</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добродушны, речь его, обращенная к Софье, дышит лиризмом.</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В дальнейшем, по мере обострения его борьбы с </a:t>
            </a:r>
            <a:r>
              <a:rPr lang="ru-RU" dirty="0" err="1">
                <a:ln w="10160">
                  <a:solidFill>
                    <a:schemeClr val="accent1"/>
                  </a:solidFill>
                  <a:prstDash val="solid"/>
                </a:ln>
                <a:solidFill>
                  <a:srgbClr val="FFFFFF"/>
                </a:solidFill>
                <a:effectLst>
                  <a:outerShdw blurRad="38100" dist="32000" dir="5400000" algn="tl">
                    <a:srgbClr val="000000">
                      <a:alpha val="30000"/>
                    </a:srgbClr>
                  </a:outerShdw>
                </a:effectLst>
              </a:rPr>
              <a:t>фамусовский</a:t>
            </a:r>
            <a:endParaRPr lang="ru-RU" dirty="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обществом, речь Чацкого всё больше окрашивается негодованием,</a:t>
            </a:r>
          </a:p>
          <a:p>
            <a:pPr algn="ct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едкой иронией.</a:t>
            </a:r>
          </a:p>
        </p:txBody>
      </p:sp>
    </p:spTree>
    <p:extLst>
      <p:ext uri="{BB962C8B-B14F-4D97-AF65-F5344CB8AC3E}">
        <p14:creationId xmlns:p14="http://schemas.microsoft.com/office/powerpoint/2010/main" xmlns="" val="22621105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548680"/>
          </a:xfrm>
        </p:spPr>
        <p:txBody>
          <a:bodyPr>
            <a:normAutofit fontScale="90000"/>
          </a:bodyPr>
          <a:lstStyle/>
          <a:p>
            <a:r>
              <a:rPr lang="ru-RU" dirty="0" smtClean="0"/>
              <a:t>Вывод.</a:t>
            </a:r>
            <a:endParaRPr lang="ru-RU" dirty="0"/>
          </a:p>
        </p:txBody>
      </p:sp>
      <p:sp>
        <p:nvSpPr>
          <p:cNvPr id="3" name="Содержимое 2"/>
          <p:cNvSpPr>
            <a:spLocks noGrp="1"/>
          </p:cNvSpPr>
          <p:nvPr>
            <p:ph idx="1"/>
          </p:nvPr>
        </p:nvSpPr>
        <p:spPr>
          <a:xfrm>
            <a:off x="914400" y="692696"/>
            <a:ext cx="8229600" cy="3942200"/>
          </a:xfrm>
        </p:spPr>
        <p:txBody>
          <a:bodyPr>
            <a:normAutofit fontScale="70000" lnSpcReduction="20000"/>
          </a:bodyPr>
          <a:lstStyle/>
          <a:p>
            <a:pPr algn="ctr">
              <a:buNone/>
            </a:pPr>
            <a:r>
              <a:rPr lang="ru-RU" dirty="0" smtClean="0">
                <a:solidFill>
                  <a:schemeClr val="accent1">
                    <a:lumMod val="60000"/>
                    <a:lumOff val="40000"/>
                  </a:schemeClr>
                </a:solidFill>
              </a:rPr>
              <a:t>Современники высоко оценили достоинства слога и языка «Горя от ума», народность стиля комедии. «До </a:t>
            </a:r>
            <a:r>
              <a:rPr lang="ru-RU" dirty="0" err="1" smtClean="0">
                <a:solidFill>
                  <a:schemeClr val="accent1">
                    <a:lumMod val="60000"/>
                    <a:lumOff val="40000"/>
                  </a:schemeClr>
                </a:solidFill>
              </a:rPr>
              <a:t>Грибоедова</a:t>
            </a:r>
            <a:r>
              <a:rPr lang="ru-RU" dirty="0" smtClean="0">
                <a:solidFill>
                  <a:schemeClr val="accent1">
                    <a:lumMod val="60000"/>
                    <a:lumOff val="40000"/>
                  </a:schemeClr>
                </a:solidFill>
              </a:rPr>
              <a:t>…- указывал В. Ф. Одоевский,- натянутые, выглаженные фразы, заключенные в шестистопных стихах, приправленные именами Милонов и </a:t>
            </a:r>
            <a:r>
              <a:rPr lang="ru-RU" dirty="0" err="1" smtClean="0">
                <a:solidFill>
                  <a:schemeClr val="accent1">
                    <a:lumMod val="60000"/>
                    <a:lumOff val="40000"/>
                  </a:schemeClr>
                </a:solidFill>
              </a:rPr>
              <a:t>Милен</a:t>
            </a:r>
            <a:r>
              <a:rPr lang="ru-RU" dirty="0" smtClean="0">
                <a:solidFill>
                  <a:schemeClr val="accent1">
                    <a:lumMod val="60000"/>
                    <a:lumOff val="40000"/>
                  </a:schemeClr>
                </a:solidFill>
              </a:rPr>
              <a:t>, заставляли почитать даже оригинальные комедии переводными… у одного г-на </a:t>
            </a:r>
            <a:r>
              <a:rPr lang="ru-RU" dirty="0" err="1" smtClean="0">
                <a:solidFill>
                  <a:schemeClr val="accent1">
                    <a:lumMod val="60000"/>
                    <a:lumOff val="40000"/>
                  </a:schemeClr>
                </a:solidFill>
              </a:rPr>
              <a:t>Грибоедова</a:t>
            </a:r>
            <a:r>
              <a:rPr lang="ru-RU" dirty="0" smtClean="0">
                <a:solidFill>
                  <a:schemeClr val="accent1">
                    <a:lumMod val="60000"/>
                    <a:lumOff val="40000"/>
                  </a:schemeClr>
                </a:solidFill>
              </a:rPr>
              <a:t> мы находим непринужденный, легкий, совершенно такой язык, каким говорят у нас в обществах, у него в слоге находим мы колорит русский». Грибоедов обогатил разговорный язык русского общества. По свидетельству того же В. Ф. Одоевского, часто можно слышать «целые разговоры, которых большую часть составляли стихи из «Горя от ума» .</a:t>
            </a:r>
          </a:p>
        </p:txBody>
      </p:sp>
      <p:pic>
        <p:nvPicPr>
          <p:cNvPr id="27650" name="Picture 2" descr="F:\sokolov_3_22.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19356"/>
          <a:stretch/>
        </p:blipFill>
        <p:spPr bwMode="auto">
          <a:xfrm>
            <a:off x="467544" y="4365104"/>
            <a:ext cx="3632349" cy="234800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3498" y="260648"/>
            <a:ext cx="5782638" cy="6120680"/>
          </a:xfrm>
        </p:spPr>
        <p:txBody>
          <a:bodyPr>
            <a:normAutofit fontScale="62500" lnSpcReduction="20000"/>
          </a:bodyPr>
          <a:lstStyle/>
          <a:p>
            <a:pPr>
              <a:buNone/>
            </a:pPr>
            <a:r>
              <a:rPr lang="ru-RU" dirty="0">
                <a:solidFill>
                  <a:schemeClr val="accent1">
                    <a:lumMod val="60000"/>
                    <a:lumOff val="40000"/>
                  </a:schemeClr>
                </a:solidFill>
              </a:rPr>
              <a:t>«О стихах я не говорю: половина – должны войти в пословицу»,- раньше всех заметил Пушкин. Можно привести немало выражений и реплик из комедии, которые настолько вошли в наш быт и нашу речь, что мы даже забываем о их происхождении: счастливые часов не наблюдают; кто беден, тот тебе не пара; подписано и с плеч долой; блажен, кто верует, тепло ему на свете; что за комиссия, создатель, быть взрослой дочери отцом; читай не так как пономарь, а с чувством, с толком, с расстановкой; свежо предание, а верится с трудом; ах, тот скажи любви конец, кто на три года вдаль уедет; служить бы рад, прислуживаться тошно и многие другие.</a:t>
            </a:r>
          </a:p>
          <a:p>
            <a:pPr>
              <a:buNone/>
            </a:pPr>
            <a:r>
              <a:rPr lang="ru-RU" dirty="0">
                <a:solidFill>
                  <a:schemeClr val="accent1">
                    <a:lumMod val="60000"/>
                    <a:lumOff val="40000"/>
                  </a:schemeClr>
                </a:solidFill>
              </a:rPr>
              <a:t>Комедия XVIII в. допускала «низкий стиль», нередко снижавший язык до прямой грубости. Грибоедов отвергает этот принцип. Полностью сохраняя разговорное «просторечие», он делает это в нормах общелитературного русского национального языка.</a:t>
            </a:r>
          </a:p>
          <a:p>
            <a:endParaRPr lang="ru-RU" dirty="0"/>
          </a:p>
        </p:txBody>
      </p:sp>
      <p:pic>
        <p:nvPicPr>
          <p:cNvPr id="28674" name="Picture 2" descr="F:\SS500.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18727"/>
          <a:stretch/>
        </p:blipFill>
        <p:spPr bwMode="auto">
          <a:xfrm>
            <a:off x="5796136" y="1844824"/>
            <a:ext cx="3028950" cy="38706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399502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348880"/>
            <a:ext cx="8229600" cy="1399032"/>
          </a:xfrm>
        </p:spPr>
        <p:style>
          <a:lnRef idx="1">
            <a:schemeClr val="dk1"/>
          </a:lnRef>
          <a:fillRef idx="2">
            <a:schemeClr val="dk1"/>
          </a:fillRef>
          <a:effectRef idx="1">
            <a:schemeClr val="dk1"/>
          </a:effectRef>
          <a:fontRef idx="minor">
            <a:schemeClr val="dk1"/>
          </a:fontRef>
        </p:style>
        <p:txBody>
          <a:bodyPr/>
          <a:lstStyle/>
          <a:p>
            <a:r>
              <a:rPr lang="ru-RU" dirty="0" smtClean="0"/>
              <a:t>Благодарю за внимание!</a:t>
            </a:r>
            <a:endParaRPr lang="ru-RU" dirty="0"/>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xmlns="" val="296228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9144000" cy="2629303"/>
          </a:xfrm>
        </p:spPr>
        <p:txBody>
          <a:bodyPr>
            <a:normAutofit fontScale="70000" lnSpcReduction="20000"/>
          </a:bodyPr>
          <a:lstStyle/>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Павел Афанасьевич Фамусов — богатый барин-</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помещик и крупный чиновник. Он известный человек</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в кругу московского барства. Это подчёркивается и его</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фамилией.</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Фамусов — родовитый дворянин: он в родстве с вельможей</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Максимом Петровичем, близко знаком с камергером Кузьмой</a:t>
            </a:r>
          </a:p>
          <a:p>
            <a:pP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Петровичем и титулованными дворянами, посещающими его дом.</a:t>
            </a:r>
          </a:p>
        </p:txBody>
      </p:sp>
      <p:pic>
        <p:nvPicPr>
          <p:cNvPr id="1026" name="Picture 2" descr="F:\0010-010-Griboedov-Gore-ot-uma-urok.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25501" t="8283" r="22799" b="24848"/>
          <a:stretch/>
        </p:blipFill>
        <p:spPr bwMode="auto">
          <a:xfrm>
            <a:off x="4994772" y="2817943"/>
            <a:ext cx="4128655" cy="400506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0" y="2817942"/>
            <a:ext cx="4994772" cy="1708160"/>
          </a:xfrm>
          <a:prstGeom prst="rect">
            <a:avLst/>
          </a:prstGeom>
        </p:spPr>
        <p:txBody>
          <a:bodyPr wrap="square">
            <a:spAutoFit/>
          </a:bodyPr>
          <a:lstStyle/>
          <a:p>
            <a:pPr>
              <a:buNone/>
            </a:pPr>
            <a:r>
              <a:rPr lang="ru-RU" sz="2100" dirty="0">
                <a:ln w="10160">
                  <a:solidFill>
                    <a:schemeClr val="accent1"/>
                  </a:solidFill>
                  <a:prstDash val="solid"/>
                </a:ln>
                <a:solidFill>
                  <a:srgbClr val="FFFFFF"/>
                </a:solidFill>
                <a:effectLst>
                  <a:outerShdw blurRad="38100" dist="32000" dir="5400000" algn="tl">
                    <a:srgbClr val="000000">
                      <a:alpha val="30000"/>
                    </a:srgbClr>
                  </a:outerShdw>
                </a:effectLst>
              </a:rPr>
              <a:t>Фамусов — реалистически созданный образ. Он раскрыт всесторонне</a:t>
            </a:r>
          </a:p>
          <a:p>
            <a:pPr>
              <a:buNone/>
            </a:pPr>
            <a:r>
              <a:rPr lang="ru-RU" sz="2100" dirty="0">
                <a:ln w="10160">
                  <a:solidFill>
                    <a:schemeClr val="accent1"/>
                  </a:solidFill>
                  <a:prstDash val="solid"/>
                </a:ln>
                <a:solidFill>
                  <a:srgbClr val="FFFFFF"/>
                </a:solidFill>
                <a:effectLst>
                  <a:outerShdw blurRad="38100" dist="32000" dir="5400000" algn="tl">
                    <a:srgbClr val="000000">
                      <a:alpha val="30000"/>
                    </a:srgbClr>
                  </a:outerShdw>
                </a:effectLst>
              </a:rPr>
              <a:t>— и как помещик, и как чиновник, и как отец.</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499992" y="188640"/>
            <a:ext cx="4644008" cy="6552728"/>
          </a:xfrm>
        </p:spPr>
        <p:txBody>
          <a:bodyPr>
            <a:noAutofit/>
          </a:bodyPr>
          <a:lstStyle/>
          <a:p>
            <a:pPr algn="ctr">
              <a:buNone/>
            </a:pPr>
            <a:r>
              <a:rPr lang="ru-RU" sz="2400" dirty="0" smtClean="0">
                <a:ln w="10160">
                  <a:solidFill>
                    <a:schemeClr val="accent1"/>
                  </a:solidFill>
                  <a:prstDash val="solid"/>
                </a:ln>
                <a:solidFill>
                  <a:srgbClr val="FFFFFF"/>
                </a:solidFill>
                <a:effectLst>
                  <a:outerShdw blurRad="38100" dist="32000" dir="5400000" algn="tl">
                    <a:srgbClr val="000000">
                      <a:alpha val="30000"/>
                    </a:srgbClr>
                  </a:outerShdw>
                </a:effectLst>
              </a:rPr>
              <a:t>У себя дома он гостеприимный, радушный хозяин,</a:t>
            </a:r>
          </a:p>
          <a:p>
            <a:pPr algn="ctr">
              <a:buNone/>
            </a:pPr>
            <a:r>
              <a:rPr lang="ru-RU" sz="2400" dirty="0" smtClean="0">
                <a:ln w="10160">
                  <a:solidFill>
                    <a:schemeClr val="accent1"/>
                  </a:solidFill>
                  <a:prstDash val="solid"/>
                </a:ln>
                <a:solidFill>
                  <a:srgbClr val="FFFFFF"/>
                </a:solidFill>
                <a:effectLst>
                  <a:outerShdw blurRad="38100" dist="32000" dir="5400000" algn="tl">
                    <a:srgbClr val="000000">
                      <a:alpha val="30000"/>
                    </a:srgbClr>
                  </a:outerShdw>
                </a:effectLst>
              </a:rPr>
              <a:t>остроумный и находчивый рассказчик, любящий отец, властный</a:t>
            </a:r>
          </a:p>
          <a:p>
            <a:pPr algn="ctr">
              <a:buNone/>
            </a:pPr>
            <a:r>
              <a:rPr lang="ru-RU" sz="2400" dirty="0" smtClean="0">
                <a:ln w="10160">
                  <a:solidFill>
                    <a:schemeClr val="accent1"/>
                  </a:solidFill>
                  <a:prstDash val="solid"/>
                </a:ln>
                <a:solidFill>
                  <a:srgbClr val="FFFFFF"/>
                </a:solidFill>
                <a:effectLst>
                  <a:outerShdw blurRad="38100" dist="32000" dir="5400000" algn="tl">
                    <a:srgbClr val="000000">
                      <a:alpha val="30000"/>
                    </a:srgbClr>
                  </a:outerShdw>
                </a:effectLst>
              </a:rPr>
              <a:t>барин. На службе он строгий начальник, покровитель своих родственников.</a:t>
            </a:r>
          </a:p>
          <a:p>
            <a:pPr algn="ctr">
              <a:buNone/>
            </a:pPr>
            <a:r>
              <a:rPr lang="ru-RU" sz="2400" dirty="0" smtClean="0">
                <a:ln w="10160">
                  <a:solidFill>
                    <a:schemeClr val="accent1"/>
                  </a:solidFill>
                  <a:prstDash val="solid"/>
                </a:ln>
                <a:solidFill>
                  <a:srgbClr val="FFFFFF"/>
                </a:solidFill>
                <a:effectLst>
                  <a:outerShdw blurRad="38100" dist="32000" dir="5400000" algn="tl">
                    <a:srgbClr val="000000">
                      <a:alpha val="30000"/>
                    </a:srgbClr>
                  </a:outerShdw>
                </a:effectLst>
              </a:rPr>
              <a:t>Он не лишён практического житейского ума, добродушия,</a:t>
            </a:r>
          </a:p>
          <a:p>
            <a:pPr algn="ctr">
              <a:buNone/>
            </a:pPr>
            <a:r>
              <a:rPr lang="ru-RU" sz="2400" dirty="0" smtClean="0">
                <a:ln w="10160">
                  <a:solidFill>
                    <a:schemeClr val="accent1"/>
                  </a:solidFill>
                  <a:prstDash val="solid"/>
                </a:ln>
                <a:solidFill>
                  <a:srgbClr val="FFFFFF"/>
                </a:solidFill>
                <a:effectLst>
                  <a:outerShdw blurRad="38100" dist="32000" dir="5400000" algn="tl">
                    <a:srgbClr val="000000">
                      <a:alpha val="30000"/>
                    </a:srgbClr>
                  </a:outerShdw>
                </a:effectLst>
              </a:rPr>
              <a:t>но в то же время и ворчлив, вспыльчив, льстив перед</a:t>
            </a:r>
          </a:p>
          <a:p>
            <a:pPr algn="ctr">
              <a:buNone/>
            </a:pPr>
            <a:r>
              <a:rPr lang="ru-RU" sz="2400" dirty="0" smtClean="0">
                <a:ln w="10160">
                  <a:solidFill>
                    <a:schemeClr val="accent1"/>
                  </a:solidFill>
                  <a:prstDash val="solid"/>
                </a:ln>
                <a:solidFill>
                  <a:srgbClr val="FFFFFF"/>
                </a:solidFill>
                <a:effectLst>
                  <a:outerShdw blurRad="38100" dist="32000" dir="5400000" algn="tl">
                    <a:srgbClr val="000000">
                      <a:alpha val="30000"/>
                    </a:srgbClr>
                  </a:outerShdw>
                </a:effectLst>
              </a:rPr>
              <a:t>теми, в ком заинтересован или кого побаивается.</a:t>
            </a:r>
          </a:p>
          <a:p>
            <a:endParaRPr lang="ru-RU" sz="2400" dirty="0"/>
          </a:p>
        </p:txBody>
      </p:sp>
      <p:pic>
        <p:nvPicPr>
          <p:cNvPr id="4" name="Picture 2" descr="http://megabook.ru/stream/mediapreview?Key=%D0%93%D1%80%D0%B8%D0%B1%D0%BE%D0%B5%D0%B4%D0%BE%D0%B2%20(%D0%98%D0%BB%D0%BB%D1%8E%D1%81%D1%82%D1%80%D0%B0%D1%86%D0%B8%D0%B8%20%D0%BA%20%D0%BF%D1%80%D0%BE%D0%B8%D0%B7%D0%B2%D0%B5%D0%B4%D0%B5%D0%BD%D0%B8%D1%8F%D0%BC)%20(%D1%81%D0%BB%D0%B0%D0%B9%D0%B4%2003)&amp;Width=654&amp;Height=654"/>
          <p:cNvPicPr>
            <a:picLocks noChangeAspect="1" noChangeArrowheads="1"/>
          </p:cNvPicPr>
          <p:nvPr/>
        </p:nvPicPr>
        <p:blipFill rotWithShape="1">
          <a:blip r:embed="rId2"/>
          <a:srcRect r="3874"/>
          <a:stretch/>
        </p:blipFill>
        <p:spPr bwMode="auto">
          <a:xfrm>
            <a:off x="11832" y="1340767"/>
            <a:ext cx="4613564" cy="478154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714744" y="285728"/>
            <a:ext cx="4972056" cy="6169080"/>
          </a:xfrm>
        </p:spPr>
        <p:txBody>
          <a:bodyPr>
            <a:normAutofit fontScale="92500" lnSpcReduction="10000"/>
          </a:bodyPr>
          <a:lstStyle/>
          <a:p>
            <a:pPr algn="ct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По </a:t>
            </a: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своим </a:t>
            </a: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взглядам он ≪старовер≫, ярый защитник прав крепостнического</a:t>
            </a:r>
          </a:p>
          <a:p>
            <a:pPr algn="ct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дворянства, противник новизны во всех областях</a:t>
            </a:r>
          </a:p>
          <a:p>
            <a:pPr algn="ct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политической и общественной жизни, Фамусов — поклонник дворянской</a:t>
            </a:r>
          </a:p>
          <a:p>
            <a:pPr algn="ct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Москвы, её обычаев, образа жизни московского дворянства.</a:t>
            </a:r>
          </a:p>
          <a:p>
            <a:endParaRPr lang="ru-RU" dirty="0"/>
          </a:p>
        </p:txBody>
      </p:sp>
      <p:pic>
        <p:nvPicPr>
          <p:cNvPr id="1026" name="Picture 2" descr="https://encrypted-tbn2.gstatic.com/images?q=tbn:ANd9GcQBHfXkCaVgVsdVnL6MdkxSqMKzhybaMInrWVi7e_vTc8mwrp4LGA"/>
          <p:cNvPicPr>
            <a:picLocks noChangeAspect="1" noChangeArrowheads="1"/>
          </p:cNvPicPr>
          <p:nvPr/>
        </p:nvPicPr>
        <p:blipFill>
          <a:blip r:embed="rId2"/>
          <a:srcRect/>
          <a:stretch>
            <a:fillRect/>
          </a:stretch>
        </p:blipFill>
        <p:spPr bwMode="auto">
          <a:xfrm>
            <a:off x="642910" y="1643050"/>
            <a:ext cx="3267610" cy="447594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88640"/>
            <a:ext cx="8496944" cy="1944216"/>
          </a:xfrm>
          <a:noFill/>
        </p:spPr>
        <p:txBody>
          <a:bodyPr>
            <a:normAutofit fontScale="55000" lnSpcReduction="20000"/>
          </a:bodyPr>
          <a:lstStyle/>
          <a:p>
            <a:pPr>
              <a:buNone/>
            </a:pPr>
            <a:r>
              <a:rPr lang="ru-RU" sz="3500" dirty="0" smtClean="0">
                <a:ln w="10160">
                  <a:solidFill>
                    <a:schemeClr val="accent1"/>
                  </a:solidFill>
                  <a:prstDash val="solid"/>
                </a:ln>
                <a:solidFill>
                  <a:srgbClr val="FFFFFF"/>
                </a:solidFill>
                <a:effectLst>
                  <a:outerShdw blurRad="38100" dist="32000" dir="5400000" algn="tl">
                    <a:srgbClr val="000000">
                      <a:alpha val="30000"/>
                    </a:srgbClr>
                  </a:outerShdw>
                </a:effectLst>
              </a:rPr>
              <a:t>Особенности его натуры с замечательной полнотой выражаются</a:t>
            </a:r>
          </a:p>
          <a:p>
            <a:pPr>
              <a:buNone/>
            </a:pPr>
            <a:r>
              <a:rPr lang="ru-RU" sz="3500" dirty="0" smtClean="0">
                <a:ln w="10160">
                  <a:solidFill>
                    <a:schemeClr val="accent1"/>
                  </a:solidFill>
                  <a:prstDash val="solid"/>
                </a:ln>
                <a:solidFill>
                  <a:srgbClr val="FFFFFF"/>
                </a:solidFill>
                <a:effectLst>
                  <a:outerShdw blurRad="38100" dist="32000" dir="5400000" algn="tl">
                    <a:srgbClr val="000000">
                      <a:alpha val="30000"/>
                    </a:srgbClr>
                  </a:outerShdw>
                </a:effectLst>
              </a:rPr>
              <a:t>в его языке. Его речь типична для московского барина.</a:t>
            </a:r>
          </a:p>
          <a:p>
            <a:pPr>
              <a:buNone/>
            </a:pPr>
            <a:r>
              <a:rPr lang="ru-RU" sz="3500" dirty="0" smtClean="0">
                <a:ln w="10160">
                  <a:solidFill>
                    <a:schemeClr val="accent1"/>
                  </a:solidFill>
                  <a:prstDash val="solid"/>
                </a:ln>
                <a:solidFill>
                  <a:srgbClr val="FFFFFF"/>
                </a:solidFill>
                <a:effectLst>
                  <a:outerShdw blurRad="38100" dist="32000" dir="5400000" algn="tl">
                    <a:srgbClr val="000000">
                      <a:alpha val="30000"/>
                    </a:srgbClr>
                  </a:outerShdw>
                </a:effectLst>
              </a:rPr>
              <a:t>По составу словарь Фамусова очень разнообразен. В его речи</a:t>
            </a:r>
          </a:p>
          <a:p>
            <a:pPr>
              <a:buNone/>
            </a:pPr>
            <a:r>
              <a:rPr lang="ru-RU" sz="3500" dirty="0" smtClean="0">
                <a:ln w="10160">
                  <a:solidFill>
                    <a:schemeClr val="accent1"/>
                  </a:solidFill>
                  <a:prstDash val="solid"/>
                </a:ln>
                <a:solidFill>
                  <a:srgbClr val="FFFFFF"/>
                </a:solidFill>
                <a:effectLst>
                  <a:outerShdw blurRad="38100" dist="32000" dir="5400000" algn="tl">
                    <a:srgbClr val="000000">
                      <a:alpha val="30000"/>
                    </a:srgbClr>
                  </a:outerShdw>
                </a:effectLst>
              </a:rPr>
              <a:t>встречаются народные слова и выражения:</a:t>
            </a:r>
            <a:r>
              <a:rPr lang="ru-RU" sz="3300"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ru-RU" sz="3300" i="1" dirty="0" smtClean="0">
                <a:ln w="10160">
                  <a:solidFill>
                    <a:schemeClr val="accent1"/>
                  </a:solidFill>
                  <a:prstDash val="solid"/>
                </a:ln>
                <a:solidFill>
                  <a:schemeClr val="accent2">
                    <a:lumMod val="40000"/>
                    <a:lumOff val="60000"/>
                  </a:schemeClr>
                </a:solidFill>
                <a:effectLst>
                  <a:outerShdw blurRad="38100" dist="32000" dir="5400000" algn="tl">
                    <a:srgbClr val="000000">
                      <a:alpha val="30000"/>
                    </a:srgbClr>
                  </a:outerShdw>
                </a:effectLst>
              </a:rPr>
              <a:t>зелье, невзначай,</a:t>
            </a:r>
          </a:p>
          <a:p>
            <a:pPr>
              <a:buNone/>
            </a:pPr>
            <a:r>
              <a:rPr lang="ru-RU" sz="3300" i="1" dirty="0" err="1" smtClean="0">
                <a:ln w="10160">
                  <a:solidFill>
                    <a:schemeClr val="accent1"/>
                  </a:solidFill>
                  <a:prstDash val="solid"/>
                </a:ln>
                <a:solidFill>
                  <a:schemeClr val="accent2">
                    <a:lumMod val="40000"/>
                    <a:lumOff val="60000"/>
                  </a:schemeClr>
                </a:solidFill>
                <a:effectLst>
                  <a:outerShdw blurRad="38100" dist="32000" dir="5400000" algn="tl">
                    <a:srgbClr val="000000">
                      <a:alpha val="30000"/>
                    </a:srgbClr>
                  </a:outerShdw>
                </a:effectLst>
              </a:rPr>
              <a:t>подит-ка</a:t>
            </a:r>
            <a:r>
              <a:rPr lang="ru-RU" sz="3300" i="1" dirty="0" smtClean="0">
                <a:ln w="10160">
                  <a:solidFill>
                    <a:schemeClr val="accent1"/>
                  </a:solidFill>
                  <a:prstDash val="solid"/>
                </a:ln>
                <a:solidFill>
                  <a:schemeClr val="accent2">
                    <a:lumMod val="40000"/>
                    <a:lumOff val="60000"/>
                  </a:schemeClr>
                </a:solidFill>
                <a:effectLst>
                  <a:outerShdw blurRad="38100" dist="32000" dir="5400000" algn="tl">
                    <a:srgbClr val="000000">
                      <a:alpha val="30000"/>
                    </a:srgbClr>
                  </a:outerShdw>
                </a:effectLst>
              </a:rPr>
              <a:t>, </a:t>
            </a:r>
            <a:r>
              <a:rPr lang="ru-RU" sz="3300" i="1" dirty="0" err="1" smtClean="0">
                <a:ln w="10160">
                  <a:solidFill>
                    <a:schemeClr val="accent1"/>
                  </a:solidFill>
                  <a:prstDash val="solid"/>
                </a:ln>
                <a:solidFill>
                  <a:schemeClr val="accent2">
                    <a:lumMod val="40000"/>
                    <a:lumOff val="60000"/>
                  </a:schemeClr>
                </a:solidFill>
                <a:effectLst>
                  <a:outerShdw blurRad="38100" dist="32000" dir="5400000" algn="tl">
                    <a:srgbClr val="000000">
                      <a:alpha val="30000"/>
                    </a:srgbClr>
                  </a:outerShdw>
                </a:effectLst>
              </a:rPr>
              <a:t>откудова</a:t>
            </a:r>
            <a:r>
              <a:rPr lang="ru-RU" sz="3300" i="1" dirty="0" smtClean="0">
                <a:ln w="10160">
                  <a:solidFill>
                    <a:schemeClr val="accent1"/>
                  </a:solidFill>
                  <a:prstDash val="solid"/>
                </a:ln>
                <a:solidFill>
                  <a:schemeClr val="accent2">
                    <a:lumMod val="40000"/>
                    <a:lumOff val="60000"/>
                  </a:schemeClr>
                </a:solidFill>
                <a:effectLst>
                  <a:outerShdw blurRad="38100" dist="32000" dir="5400000" algn="tl">
                    <a:srgbClr val="000000">
                      <a:alpha val="30000"/>
                    </a:srgbClr>
                  </a:outerShdw>
                </a:effectLst>
              </a:rPr>
              <a:t>, </a:t>
            </a:r>
            <a:r>
              <a:rPr lang="ru-RU" sz="3300" i="1" dirty="0" err="1" smtClean="0">
                <a:ln w="10160">
                  <a:solidFill>
                    <a:schemeClr val="accent1"/>
                  </a:solidFill>
                  <a:prstDash val="solid"/>
                </a:ln>
                <a:solidFill>
                  <a:schemeClr val="accent2">
                    <a:lumMod val="40000"/>
                    <a:lumOff val="60000"/>
                  </a:schemeClr>
                </a:solidFill>
                <a:effectLst>
                  <a:outerShdw blurRad="38100" dist="32000" dir="5400000" algn="tl">
                    <a:srgbClr val="000000">
                      <a:alpha val="30000"/>
                    </a:srgbClr>
                  </a:outerShdw>
                </a:effectLst>
              </a:rPr>
              <a:t>противу</a:t>
            </a:r>
            <a:r>
              <a:rPr lang="ru-RU" sz="3300" i="1" dirty="0" smtClean="0">
                <a:ln w="10160">
                  <a:solidFill>
                    <a:schemeClr val="accent1"/>
                  </a:solidFill>
                  <a:prstDash val="solid"/>
                </a:ln>
                <a:solidFill>
                  <a:schemeClr val="accent2">
                    <a:lumMod val="40000"/>
                    <a:lumOff val="60000"/>
                  </a:schemeClr>
                </a:solidFill>
                <a:effectLst>
                  <a:outerShdw blurRad="38100" dist="32000" dir="5400000" algn="tl">
                    <a:srgbClr val="000000">
                      <a:alpha val="30000"/>
                    </a:srgbClr>
                  </a:outerShdw>
                </a:effectLst>
              </a:rPr>
              <a:t> будущей недели, давно полковники,</a:t>
            </a:r>
          </a:p>
          <a:p>
            <a:pPr>
              <a:buNone/>
            </a:pPr>
            <a:r>
              <a:rPr lang="ru-RU" sz="3300" i="1" dirty="0" smtClean="0">
                <a:ln w="10160">
                  <a:solidFill>
                    <a:schemeClr val="accent1"/>
                  </a:solidFill>
                  <a:prstDash val="solid"/>
                </a:ln>
                <a:solidFill>
                  <a:schemeClr val="accent2">
                    <a:lumMod val="40000"/>
                    <a:lumOff val="60000"/>
                  </a:schemeClr>
                </a:solidFill>
                <a:effectLst>
                  <a:outerShdw blurRad="38100" dist="32000" dir="5400000" algn="tl">
                    <a:srgbClr val="000000">
                      <a:alpha val="30000"/>
                    </a:srgbClr>
                  </a:outerShdw>
                </a:effectLst>
              </a:rPr>
              <a:t>бьют баклуши, в ус никого не дуют</a:t>
            </a:r>
            <a:r>
              <a:rPr lang="ru-RU" sz="3300" i="1" dirty="0" smtClean="0">
                <a:ln w="10160">
                  <a:solidFill>
                    <a:schemeClr val="accent1"/>
                  </a:solidFill>
                  <a:prstDash val="solid"/>
                </a:ln>
                <a:solidFill>
                  <a:schemeClr val="accent2">
                    <a:lumMod val="20000"/>
                    <a:lumOff val="80000"/>
                  </a:schemeClr>
                </a:solidFill>
                <a:effectLst>
                  <a:outerShdw blurRad="38100" dist="32000" dir="5400000" algn="tl">
                    <a:srgbClr val="000000">
                      <a:alpha val="30000"/>
                    </a:srgbClr>
                  </a:outerShdw>
                </a:effectLst>
              </a:rPr>
              <a:t> </a:t>
            </a:r>
            <a:r>
              <a:rPr lang="ru-RU" sz="3500" i="1" dirty="0" smtClean="0">
                <a:ln w="10160">
                  <a:solidFill>
                    <a:schemeClr val="accent1"/>
                  </a:solidFill>
                  <a:prstDash val="solid"/>
                </a:ln>
                <a:solidFill>
                  <a:srgbClr val="FFFFFF"/>
                </a:solidFill>
                <a:effectLst>
                  <a:outerShdw blurRad="38100" dist="32000" dir="5400000" algn="tl">
                    <a:srgbClr val="000000">
                      <a:alpha val="30000"/>
                    </a:srgbClr>
                  </a:outerShdw>
                </a:effectLst>
              </a:rPr>
              <a:t>и т. п. </a:t>
            </a:r>
            <a:endParaRPr lang="ru-RU" dirty="0"/>
          </a:p>
        </p:txBody>
      </p:sp>
      <p:pic>
        <p:nvPicPr>
          <p:cNvPr id="2050" name="Picture 2" descr="F:\792910.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4115" y="2564904"/>
            <a:ext cx="4331830" cy="362141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4572000" y="1960519"/>
            <a:ext cx="4572000" cy="4247317"/>
          </a:xfrm>
          <a:prstGeom prst="rect">
            <a:avLst/>
          </a:prstGeom>
        </p:spPr>
        <p:txBody>
          <a:bodyPr>
            <a:spAutoFit/>
          </a:bodyPr>
          <a:lstStyle/>
          <a:p>
            <a:pPr>
              <a:buNone/>
            </a:pPr>
            <a:r>
              <a:rPr lang="ru-RU" i="1" dirty="0">
                <a:ln w="10160">
                  <a:solidFill>
                    <a:schemeClr val="accent1"/>
                  </a:solidFill>
                  <a:prstDash val="solid"/>
                </a:ln>
                <a:solidFill>
                  <a:srgbClr val="FFFFFF"/>
                </a:solidFill>
                <a:effectLst>
                  <a:outerShdw blurRad="38100" dist="32000" dir="5400000" algn="tl">
                    <a:srgbClr val="000000">
                      <a:alpha val="30000"/>
                    </a:srgbClr>
                  </a:outerShdw>
                </a:effectLst>
              </a:rPr>
              <a:t>Попадаются и иноязычные</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слова: </a:t>
            </a:r>
            <a:r>
              <a:rPr lang="ru-RU" i="1" dirty="0">
                <a:ln w="10160">
                  <a:solidFill>
                    <a:schemeClr val="accent1"/>
                  </a:solidFill>
                  <a:prstDash val="solid"/>
                </a:ln>
                <a:solidFill>
                  <a:srgbClr val="FFFFFF"/>
                </a:solidFill>
                <a:effectLst>
                  <a:outerShdw blurRad="38100" dist="32000" dir="5400000" algn="tl">
                    <a:srgbClr val="000000">
                      <a:alpha val="30000"/>
                    </a:srgbClr>
                  </a:outerShdw>
                </a:effectLst>
              </a:rPr>
              <a:t>симфония, квартал, куртаг, карбонарий. Но характерно,</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что в языке Фамусова, прекрасно владеющего речью, нет</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слов, выражающих сложные душевные переживания, научные</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понятия,— это указывает на его невысокий культурный уровень.</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Фамусов говорит житейским языком. Оттого в его синтаксисе</a:t>
            </a:r>
          </a:p>
          <a:p>
            <a:pPr>
              <a:buNone/>
            </a:pPr>
            <a:r>
              <a:rPr lang="ru-RU" dirty="0">
                <a:ln w="10160">
                  <a:solidFill>
                    <a:schemeClr val="accent1"/>
                  </a:solidFill>
                  <a:prstDash val="solid"/>
                </a:ln>
                <a:solidFill>
                  <a:srgbClr val="FFFFFF"/>
                </a:solidFill>
                <a:effectLst>
                  <a:outerShdw blurRad="38100" dist="32000" dir="5400000" algn="tl">
                    <a:srgbClr val="000000">
                      <a:alpha val="30000"/>
                    </a:srgbClr>
                  </a:outerShdw>
                </a:effectLst>
              </a:rPr>
              <a:t>много разговорных выражений и простонародных оборотов речи:</a:t>
            </a:r>
          </a:p>
          <a:p>
            <a:pPr>
              <a:buNone/>
            </a:pPr>
            <a:r>
              <a:rPr lang="ru-RU" i="1" dirty="0">
                <a:ln w="10160">
                  <a:solidFill>
                    <a:schemeClr val="accent1"/>
                  </a:solidFill>
                  <a:prstDash val="solid"/>
                </a:ln>
                <a:solidFill>
                  <a:srgbClr val="FFFFFF"/>
                </a:solidFill>
                <a:effectLst>
                  <a:outerShdw blurRad="38100" dist="32000" dir="5400000" algn="tl">
                    <a:srgbClr val="000000">
                      <a:alpha val="30000"/>
                    </a:srgbClr>
                  </a:outerShdw>
                </a:effectLst>
              </a:rPr>
              <a:t>≪Ну, выкинул ты штуку!≫, ≪Чуть из постели прыг!≫</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857752" y="285728"/>
            <a:ext cx="3829048" cy="6169080"/>
          </a:xfrm>
        </p:spPr>
        <p:txBody>
          <a:bodyPr>
            <a:normAutofit fontScale="85000" lnSpcReduction="10000"/>
          </a:bodyPr>
          <a:lstStyle/>
          <a:p>
            <a:pPr algn="ctr">
              <a:buNone/>
            </a:pPr>
            <a:r>
              <a:rPr lang="ru-RU" i="1" dirty="0" smtClean="0">
                <a:ln w="10160">
                  <a:solidFill>
                    <a:schemeClr val="accent1"/>
                  </a:solidFill>
                  <a:prstDash val="solid"/>
                </a:ln>
                <a:solidFill>
                  <a:srgbClr val="FFFFFF"/>
                </a:solidFill>
                <a:effectLst>
                  <a:outerShdw blurRad="38100" dist="32000" dir="5400000" algn="tl">
                    <a:srgbClr val="000000">
                      <a:alpha val="30000"/>
                    </a:srgbClr>
                  </a:outerShdw>
                </a:effectLst>
              </a:rPr>
              <a:t>Своей</a:t>
            </a:r>
          </a:p>
          <a:p>
            <a:pPr algn="ct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речью, ее словарём и синтаксисом Фамусов как бы желает подчеркнуть,</a:t>
            </a:r>
          </a:p>
          <a:p>
            <a:pPr algn="ct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что он русский барин, не чуждающийся простонародной</a:t>
            </a:r>
          </a:p>
          <a:p>
            <a:pPr algn="ct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речи. Это несколько отличает его от других представителей</a:t>
            </a:r>
          </a:p>
          <a:p>
            <a:pPr algn="ctr">
              <a:buNone/>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его общества.</a:t>
            </a:r>
          </a:p>
          <a:p>
            <a:endParaRPr lang="ru-RU" dirty="0"/>
          </a:p>
        </p:txBody>
      </p:sp>
      <p:sp>
        <p:nvSpPr>
          <p:cNvPr id="41988" name="AutoShape 4" descr="data:image/jpeg;base64,/9j/4AAQSkZJRgABAQAAAQABAAD/2wCEAAkGBxQTEhUUExQUFRQWGRcYFBcXFRUXHBcXFxYWFxgYFBQYHCggGBolHBUXITEhJSkrLi4uFx8zODMsNygtLisBCgoKDg0OGxAQGiwkICQsLCwsLCwsLCwsLCwsLCwsLCwsLCwsLCwsLCwsLCwsLCwsLCwsLCwsLCwsLCwsLCwsLP/AABEIAMQAoAMBIgACEQEDEQH/xAAcAAABBQEBAQAAAAAAAAAAAAAGAQIEBQcAAwj/xAA+EAACAQIDBQUGBAUEAQUAAAABAgMAEQQSIQUGMUFRByJhcYETIzKRobFCUnLBFGLR4fAzU4KSc6KywtLx/8QAGQEAAwEBAQAAAAAAAAAAAAAAAQIDAAQF/8QAJREAAgICAgIBBAMAAAAAAAAAAAECEQMhEjEEQSITUWFxIzIz/9oADAMBAAIRAxEAPwDZzSWrqQ147LHGmXp4riBSNBGCn00sKTNzpaMMxWJSNS8jBEHFmNgPWs7272vYeIkQRPNyzE5Vv4aEmgffjb820pZRGfcQXCrf4tbFrcybUL7FtIrwtxIuh6Gu/D4iauQG6Dwdtc99cNFb9bUY7p9p2FxbCNgYJTYKrkFWJ5K/XwNfPTAgkHloasNipn9pHzZCVPRl10qz8THLS0LbR9X3pQ1D+4m0WnwGGlc5naNcx6sNDfx0q9vXltU6KUel64U0GlBrAoU0hNKaQCmowlOvXUoFPRhRTqaDSisAZXClNJelCc1MzU40wrSsyEqj39xhh2diXXQiMgHpm0v9avrVS75bLbE4KeFPidO74kagfSjDTVjHz1Cr4eRGAsSAR0YdL9KTaeGCsmIgYAMb5eaNzFuYr2XEAI2HnBGW/szbVHH4SOnKoOJkZT/Dx6EGzkcWY8Vv0HCvZtE6+5HxeHaRswQ3PxC3PwFLh8FLGwfIwy666fepuH3ckeRYlQmVuCjj69BRDgOzqQ4xcLKwjugcvlLjX8CHQZtOtB5IoPEnbmdoa4DBmB4zK4dmiCsAMra2ZuVjfhRfuH2lfxs5w8sKxsQTGVYkG3FWBHG3OqLezs5SJLwOBYah9M3kevnQ5uRCke1MNlYrkYiTPpY2K28yWFckseOalJdlHBpH0JXCkzV2avPAeoNdTRSA06FHUorqSmswtqUGutXAUUA61IRThSGlZhAKUiuU0pFAwgpHFKRTS1D0ZAVv/ufDiY2nChZoxnzAfGF1Kt14caxfdXCMS+MzoohZW7/42OZso6E249bV9MyqGBB4EEHyOlfM8mw2gxjYKVzEM5XNqQR+AkcwRb1rr8XJacWP2GfZA7TYzFTFizFLAso+Jm4uetgNBx1o62JK4xLx/wAcs7KLvH7NRlHKzA/5aqPs92XHhHng9pmZ8jL3SoZdQGBPHU2I5etEnsck4RcudheyACwHMgcP70MkrkysYVoo96sJ7QztiIXlEaqIUD5FGYEsxN7E3sPSgrAbuNPtKBY2yWSOZ2YZiPZkXFgRe+grUMdJiTMGdI4olR1YNID7S5GTW3d/a9V+720FTEqGQo2IVlXh3fZEkqT5N9KHNxWgtXCwxC06nCurlREQU9RTaUNTIDH2rrUoNLamFGjSlpaUCijDBXV16W1CjCCn0gFDG+u9q4JQoAaVhcAngOpoJP0ZK3Re4/HxwrmkdUXqxA+XWgrbnaPGhy4dDMx5nuqPIcTWY7W2tLiHLysSTw6D9I5VAfF24VaOC+zojiS7NEXtNnU3eCMjmASDVzi9j4TbcCYgFoZUuudbXUjXK45jmDpWOnEk8TV1gZnWB1hkILjvqOfpReLjuOmO8SfQQbYgklnWPZ8pnnwyk5gFW4JAYAk97XiKP9l4PPGS7skjBQ4XulWXWwPHnWddj2yvb/xb5ijp7EQyDiknvT6giwIq32tvvJFO8eKwrB4xaYx3KlTor8NAdRx18LVWeLWiUcjbphLtXZUsmJjd1DQKLtna92HMIRpVLtrERJMMZI4VMPG5WMjWR5dFFr/y1U7c7RYpIQkb4jQWtlW583NZ9jPaYgNJMxQG3sgQxBtcHXw6+dLjg+VsZu40fRO7uNSXDRukgkBUXYWGttbgfCfCrSvnfYONxezfe4eSGaNxeRVbMBl/3F0KnXjRU3bMQuuEAk/8ht8st6nPx5X8eiNmuk1wr5/x3arjna6ssYBvZV+hvxFap2eb4jaMTZlCTR2DqDoQb2ZfkdKWWCUVbNYXg04Gm2pRSAHXpRTaUGtYBAK41166mZhkjZVJ6An5CsV2hs4zyPiZHL+01QEWAXgLdRWz4qdURmf4VBJ8qEpdhocMI1X2eUMY9SclyWyk8xRxpvoaM1B7MfxkGXQ1WyraiXa8BIvaxFww6GqOTDnmK6oPR1dkRSK9opShDKdRTxBeo00RXSm0wmy9lWLhaOV1UIZGX2o5ZwCA3hfWhXtY3rkllbBxjIo0YnRpLcAx/IDwHPjVduBOUaVNfeJoPEXt9bU0YGfa+JZ4oSl1RGlt3QyAKzsx4jjovhSw7o55Qp2yu2NuzLiocRNhtEhCoARdpGtdyLcLW+oqLtXbMmLWOF4yHiUIuQNew5NHwv419Bbr7tR4HDJAr5ityzWAzMxuTl1tVoF0uigE8WsOXjzqj7JfUPm/au7WIwKwSSJrKCy6fCRY5W/msb1U4rFmQFXFz+FuYPQnpX0LvrgP4iCROeUMn6gLivnaZSWtzvb1rRdjcrVkaAWJBFX26+3GwE6zRjMODre2ZfA9artpoyupK2awz24X8+tqj4g3pnTGrR9RbI2nHiYlliN0YXHh4HxqcKwHs633GCvHKGMbNe41y8jp9a3iCZXUMpBUi4I5g15+XG4P8CHveuWkFLUzHCmyyBQWYgAcSacKF9+MX3UhBtnOZ/BF1P8AnhT1ejIWeUzOCb5Cc1v5VPcHqbsfIVE2ximOWCM+8kNrnkvNj4V6xYjuhrWuAbdNKo93MSZp3mPAmy+Q4f19a7ccOKOeTt2Tt4N1LqrRHMyizi3xgc/OhnE7LiA95lXS+pArRMdj8kbNzA08+VAe2IFfIPZo0khILtx0FzY+tTnD2dGHK+gR2hswx95TmS/086rGWi/bGLEUAiNixuBbl40KBxehCTaO6h2FxGSWMnRdVbyOhrdt0wFjUjRCMqjgMq8gBwFzXz/jDoD0Naju7tNpBhLXylnQ/wArMgKnyuprSfFpkcseWjUo+HAG2lcATwtaqXd3bHtYkL9xmvpfmDa461ZREg2uSdbk2/arxkmjjcWnspdtykAgHUgKPM2FYftPZwbFyAd3Utx42NiR6itZ3xxIWORc1nyFh1toL29aEN5cCgMZ0L2a5vqAwVrkeeapcvnRaC+NsCttbNly5mYEDUAWtYevGqiEhtDpar6aZXUoCbkG1/KhvCcR41eK0bkeTCtf7Kt9QwXCzaMosjX0YDgPBgPnWUY2HKa88JMUdWGhBBHmDfSjKKlGmKz6zWniqvYGNEsKODcEAgjmDVoBXlyi4ujXY/LWa7ZxBmxUx/CMsSfMlvoPrR5t3G+xgd+gNvM8KBdnYawS/GxdvNtB9L11Yo7Ek6iP21MViIXi3cHrp9qXZcSxhUH4R9edOnwhkkHRNfU/2H1p8SWaukg+h222OVVH4iKi7d2WXhGQgSRnOh6np6irKaMFlJ/Dr+1Mx0moXlxPrStXoyk4uzLNoSPPys68VOlVTxMCb6EUfbxYBpXBj0ZFJ/Vf8PnpQjiIjMbXyONCGFr1KuP6PTx5FJFVbNoaM9zNuPCgKcjlYfLLcfOh19kvFYsQb9Na99hSqkzI18rrfTqpvpS5PlHQ0l9w82ftH3UQ7ymPFkshBXKknEXPTjR/hNrwnPmYXjYgnrYZri3hQ/HhlkW75SkgEUpA/EusUnhoas1jjCFJSq98K65QNSth5g2vc0mOTTIZaYLbSxJkxhkVQ4mQIlxoABmIIPgKHdo4P3LSyG7NHG7N0u7AfQ1fz7QJZG1yxRzso4CztkS3oBUTejCt/DTRga5Yk8hGhdvuKF/Io1SMywJ76A/mF/K9VkPMgXsfpVlAACb8gT8gaTdXZUmIlMcZAbKW14G3AHzruTSVsg0QsW16iohqzxOFytkdWiYXzBxzHSo+FkbVQB3rC55UfWjLsNey3epsPiEgdvcyHKAT8DciPPhW7xtXy1jMB7IqQ2ZWvYi2hFuY862vsn3gbEwNHIbtEQL31II/tXJ5GO/mjNUWu97GSSHDjgxLN5D/AA15S4cAlutr+Q4VJ2kgGNzOwUezIW+n1qHvRpB3T8bKoI6E62NNi0iOTbSOw47mb85v/SosGIvM6flA18TU6NbhQOC//gFDmwJS8kzf5qTViRbYp7VCabMa95lzG1RXFjTIUfhYszKv55Nf0otz96tN4t148UuZbJLbRgOY4XqDuyM0gJ1srsP+T2+womlmyLfxA+ZqUlZRScXaMomV4iYpls401Gh8RUWLCpG6SE8GW5PRjY/etf29sRMTGVbRrEK1tR0rGDs6U4hMPIQNcxPVUbXyOltag1s9CGVTgajss5Ysr6ovupvDnG/yNOxOJzBo3bLMq2RrXEiEixI5kfvUfZm0m0lVbkWTEJ1jucreNhcVbYzDpH8LAh1ZcO5scjkHu3P08qRbQH2DqwB5gV/0yUQX/Jhxmf0zEUmNR3U+0WzOHa1/99gFv5KvCpOC7yDulfaBYYxzCfFK9+p60+CVZCcS7ZVVmkCfyKMiXPoT60q2PIx9sHrMBwRWuT0GlEXZDDmxUz2sFjUf9mP/ANaibTjaGDElxlMzRqB5uzsPkKJex3BdyeT8zqo8kW/3aunNL+JnP7Jvadu97eITKbPCraG3eU2uL8jpWd7F3dEoJkkMagXuADfpa9aB2pYw5Y4Q2UNdpP0iwHzJ+lZpidpt8KGyjQUPF5fTNIfjYI4C0aN7VmGrEfD+kdaL+yByMTlHO5PkAaAYl51qXY/s053mI0UZb9Wbl6AfWrZWlB2A0fbmzRILlM9uK8D5qetBeNxK2SBMwCOWswsbHgPvWketUe8myw1phqyKR6G2vp+9c8GT9FXhbJh3fwJ+Qqh3aAVX8T+396usRJfBPlKnQ8/GqLYGHuGubXJ/aurTOfourC5t4faoWJUFulSZYcrEX6f5aoGKaxBv/l6PoyJW7gCzuo/CiL+9Wm28SAqDqw+leGxNnlZJnIHeIt5C/wDWom8jd+Nb8mP2FItyCwu9qKC9+cFFEgnRAJGkVXYcSjcRb0ol2eLxIf5RQ/2iTWwq/wDljPyJqUlsfG9nbuTBQoHee14mI/1FNyUbx6eVXb4xUGdVzRto6Zc2RraNl5W50NbtbUzIYGOQtcRsOKnpVjBjHWQK7eymX4ja6zqOnQ+NROyiPBiZZQZpRlzD2cCDSwbQsBy0FV2KwLORGp7jPmJ4ARR6AHwqXsh3dryH3klxEL3yxni5PW1Omk9o74dCC5sCE1yQKbEsep/el/I91oDe1KYyPCI1OQ5mva3RR9L0bdnmGEGCjvpcFz5nWgXfHeCNpnRI3utozmNgMnDKtr157Y3sb+Ahw8bd9196QfhUaW8zVZxlKKiR0Ve9u2DicTLJfu3yJ+hTp8zrVGVpUHKpiYLmdB/nCuqKUVSALs3AvIVCrmZjlRfzMeA8uZNfRGwdlLhoEiX8IGY9W5k+tC3ZnuyIoxiJB7xx7sH8CdR4t16Wo+Va4PIy83xRrFtS+FJelIrWJRTbW2BC6GyhG4hgPv1qiwmDEbso1tb5mibbU+VV8W+wvVJAw9o/iQfQj+xroxSdE8hH2gLMfHWqPaJI+aj5kUQ7W/C3mKGdoyAZT/On/uFXT0SXYaRvQzvAbzr4J9z/AGokj0ob2xKDOfAAfv8AvSLsIT7P/wBGP9IoP7UJvcAeN/qP71Pwe0Gsi30Bt6E8KoO1KX3ZHTL9zU3qSK4lbBjYu88qkl41ljHxW7rAdQRzo3xvaDhjDGY4/bSA/DIpDJa1zfW5PDSsp2VjCgdR+MEUZbNhUZTwawF6aSSZY89ub8yyLlhgWFnFnlBJJUaALcDLYVL7MgqYyIgkl4ps56kZDUTeu3u187/SrncPZwjngLMo7s3EgElgtgBfXganlr6ToYFO0TDZNoz9GKuP+Q/qKHcPFcG3xa3o17VYEOKEiNcsCji3wmPLz5/HQRFxNVwu8aA+x4bKL2uL2PhRtuLsEbQmLy3/AIaAAW/3HOuXy019KBjEWbT8TKp8zwr6U2DspMNBHCgsFAv4nmT4k0nk5OEaXbAizjWwAGgA0t06U9aaBTxXnoDOpRXAU4VVMBQbySHNGLad4k/ID96qZ4b6hipAtccxx4VcbYnBkyflAPqb1BmIsx5AE/SurD1sjN7BjEY+QcHZugNracbiou31WZFaJsvA2/mFr28P615xy+88h9688AA8slhZV7q+fOr+wrqzQoxdVbqAfpQZjW9/J5mibZe0UaMIxCugsQTy5EeFDzx3kkI4Zj96C7Js88E9mA53H3qF2krmikPQD71aYfDHOvmKidpCZcPIeF1j+rWqU38kWw9mQwNZgehH3rQcOtmC9Kz/AA/xr+ofetZGDLKrkgdbDjzp8zosgZ3mntKNeAHzPKiTYG8qRrCX1VHPtWC5iEKkA8LgBuNutZ5trHB8RI34QbL48q9sLjXQDIxQniVNtOlB47jTCXO+W3Bi5Q6m6K0gS4schK2v6g0PDC5I45WPdkZtOmVrGmmQA9a0Xs+3VSaOJsR3kaMlI+Xxd6/zFByjhgZ7A/AgGTDLYW9vGbjnr/evonnQRsbs+XD4lJA+aGNi8aEahiCB3uYF6OAK48+RTaoAop1ITSBqkhRBThXA05WFOkZgrtY2xD+OX6Cou1JCIpP017bYv7Z2Cm6kFhydbcR4iq/bM4aCUqb93S1dmLojNbBOOXKJZOmg9B/WrPZ2DMaIDxZQzf8ALX+lDONje0cV/jYX8ri9a5gokKAlRoLC/QaCrPWzT0qA7EQhtbkMOBHGvAbPlvmSRieh50sEt7mrHASm9uVFoRSaK7D7xMCweIK8d7liQAfK1C++29IxCFVZWzZNBfuhLk8epom35F8OSeStb/01l8WEJQtbQmwOnEWvpy40sYJu36OiNVoXY+GMsgUca1TZ+MWPZkrlh7oMludzovqaEd1sCIx7bKbDNduVgL/e1Vm0ca7RmFbESOGt4jn9a0qk6H9FJDGAt241Mha4qZhd2JWDO/djUEljpcD8o51ALWGlPaZhQdTWwbtbQEE2Gga1mijK+bXFY5CCRfwNqOt9s0D4F+kY+cbKahnjyqIUbcKdavNWvqOB1+dOvXmxEOIpFFdenCqIxwQUiiurqoAgbcXuZuanT10IPUVSnZ0bcVtfja4v59aWuquEE+ijh2ahxUdxfLnt6W4/Oiq2lq6uroIy6QB4SMa1Z4OPUca6up30KR+0TCqMIbdD/wDGsu2XCMranj+1dXUsP6s6YdIM9oxBdnRgfjkAbysW+4FUG70I/ibnWyki/iRXV1LDplGe++OPdysZNkFtBpfzqhlgFudJXU8OjD9lwAuo1sWUH/sK0LtawwOGwh1uC4HkVB/aurqll/0iaJp2yXJgiJ4mNCf+oqZeurq8+tinKdBTlrq6m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990" name="AutoShape 6" descr="data:image/jpeg;base64,/9j/4AAQSkZJRgABAQAAAQABAAD/2wCEAAkGBxQTEhUUExQUFRQWGRcYFBcXFRUXHBcXFxYWFxgYFBQYHCggGBolHBUXITEhJSkrLi4uFx8zODMsNygtLisBCgoKDg0OGxAQGiwkICQsLCwsLCwsLCwsLCwsLCwsLCwsLCwsLCwsLCwsLCwsLCwsLCwsLCwsLCwsLCwsLCwsLP/AABEIAMQAoAMBIgACEQEDEQH/xAAcAAABBQEBAQAAAAAAAAAAAAAGAQIEBQcAAwj/xAA+EAACAQIDBQUGBAUEAQUAAAABAgMAEQQSIQUGMUFRByJhcYETIzKRobFCUnLBFGLR4fAzU4KSc6KywtLx/8QAGQEAAwEBAQAAAAAAAAAAAAAAAQIDAAQF/8QAJREAAgICAgIBBAMAAAAAAAAAAAECEQMhEjEEQSITUWFxIzIz/9oADAMBAAIRAxEAPwDZzSWrqQ147LHGmXp4riBSNBGCn00sKTNzpaMMxWJSNS8jBEHFmNgPWs7272vYeIkQRPNyzE5Vv4aEmgffjb820pZRGfcQXCrf4tbFrcybUL7FtIrwtxIuh6Gu/D4iauQG6Dwdtc99cNFb9bUY7p9p2FxbCNgYJTYKrkFWJ5K/XwNfPTAgkHloasNipn9pHzZCVPRl10qz8THLS0LbR9X3pQ1D+4m0WnwGGlc5naNcx6sNDfx0q9vXltU6KUel64U0GlBrAoU0hNKaQCmowlOvXUoFPRhRTqaDSisAZXClNJelCc1MzU40wrSsyEqj39xhh2diXXQiMgHpm0v9avrVS75bLbE4KeFPidO74kagfSjDTVjHz1Cr4eRGAsSAR0YdL9KTaeGCsmIgYAMb5eaNzFuYr2XEAI2HnBGW/szbVHH4SOnKoOJkZT/Dx6EGzkcWY8Vv0HCvZtE6+5HxeHaRswQ3PxC3PwFLh8FLGwfIwy666fepuH3ckeRYlQmVuCjj69BRDgOzqQ4xcLKwjugcvlLjX8CHQZtOtB5IoPEnbmdoa4DBmB4zK4dmiCsAMra2ZuVjfhRfuH2lfxs5w8sKxsQTGVYkG3FWBHG3OqLezs5SJLwOBYah9M3kevnQ5uRCke1MNlYrkYiTPpY2K28yWFckseOalJdlHBpH0JXCkzV2avPAeoNdTRSA06FHUorqSmswtqUGutXAUUA61IRThSGlZhAKUiuU0pFAwgpHFKRTS1D0ZAVv/ufDiY2nChZoxnzAfGF1Kt14caxfdXCMS+MzoohZW7/42OZso6E249bV9MyqGBB4EEHyOlfM8mw2gxjYKVzEM5XNqQR+AkcwRb1rr8XJacWP2GfZA7TYzFTFizFLAso+Jm4uetgNBx1o62JK4xLx/wAcs7KLvH7NRlHKzA/5aqPs92XHhHng9pmZ8jL3SoZdQGBPHU2I5etEnsck4RcudheyACwHMgcP70MkrkysYVoo96sJ7QztiIXlEaqIUD5FGYEsxN7E3sPSgrAbuNPtKBY2yWSOZ2YZiPZkXFgRe+grUMdJiTMGdI4olR1YNID7S5GTW3d/a9V+720FTEqGQo2IVlXh3fZEkqT5N9KHNxWgtXCwxC06nCurlREQU9RTaUNTIDH2rrUoNLamFGjSlpaUCijDBXV16W1CjCCn0gFDG+u9q4JQoAaVhcAngOpoJP0ZK3Re4/HxwrmkdUXqxA+XWgrbnaPGhy4dDMx5nuqPIcTWY7W2tLiHLysSTw6D9I5VAfF24VaOC+zojiS7NEXtNnU3eCMjmASDVzi9j4TbcCYgFoZUuudbXUjXK45jmDpWOnEk8TV1gZnWB1hkILjvqOfpReLjuOmO8SfQQbYgklnWPZ8pnnwyk5gFW4JAYAk97XiKP9l4PPGS7skjBQ4XulWXWwPHnWddj2yvb/xb5ijp7EQyDiknvT6giwIq32tvvJFO8eKwrB4xaYx3KlTor8NAdRx18LVWeLWiUcjbphLtXZUsmJjd1DQKLtna92HMIRpVLtrERJMMZI4VMPG5WMjWR5dFFr/y1U7c7RYpIQkb4jQWtlW583NZ9jPaYgNJMxQG3sgQxBtcHXw6+dLjg+VsZu40fRO7uNSXDRukgkBUXYWGttbgfCfCrSvnfYONxezfe4eSGaNxeRVbMBl/3F0KnXjRU3bMQuuEAk/8ht8st6nPx5X8eiNmuk1wr5/x3arjna6ssYBvZV+hvxFap2eb4jaMTZlCTR2DqDoQb2ZfkdKWWCUVbNYXg04Gm2pRSAHXpRTaUGtYBAK41166mZhkjZVJ6An5CsV2hs4zyPiZHL+01QEWAXgLdRWz4qdURmf4VBJ8qEpdhocMI1X2eUMY9SclyWyk8xRxpvoaM1B7MfxkGXQ1WyraiXa8BIvaxFww6GqOTDnmK6oPR1dkRSK9opShDKdRTxBeo00RXSm0wmy9lWLhaOV1UIZGX2o5ZwCA3hfWhXtY3rkllbBxjIo0YnRpLcAx/IDwHPjVduBOUaVNfeJoPEXt9bU0YGfa+JZ4oSl1RGlt3QyAKzsx4jjovhSw7o55Qp2yu2NuzLiocRNhtEhCoARdpGtdyLcLW+oqLtXbMmLWOF4yHiUIuQNew5NHwv419Bbr7tR4HDJAr5ityzWAzMxuTl1tVoF0uigE8WsOXjzqj7JfUPm/au7WIwKwSSJrKCy6fCRY5W/msb1U4rFmQFXFz+FuYPQnpX0LvrgP4iCROeUMn6gLivnaZSWtzvb1rRdjcrVkaAWJBFX26+3GwE6zRjMODre2ZfA9artpoyupK2awz24X8+tqj4g3pnTGrR9RbI2nHiYlliN0YXHh4HxqcKwHs633GCvHKGMbNe41y8jp9a3iCZXUMpBUi4I5g15+XG4P8CHveuWkFLUzHCmyyBQWYgAcSacKF9+MX3UhBtnOZ/BF1P8AnhT1ejIWeUzOCb5Cc1v5VPcHqbsfIVE2ximOWCM+8kNrnkvNj4V6xYjuhrWuAbdNKo93MSZp3mPAmy+Q4f19a7ccOKOeTt2Tt4N1LqrRHMyizi3xgc/OhnE7LiA95lXS+pArRMdj8kbNzA08+VAe2IFfIPZo0khILtx0FzY+tTnD2dGHK+gR2hswx95TmS/086rGWi/bGLEUAiNixuBbl40KBxehCTaO6h2FxGSWMnRdVbyOhrdt0wFjUjRCMqjgMq8gBwFzXz/jDoD0Naju7tNpBhLXylnQ/wArMgKnyuprSfFpkcseWjUo+HAG2lcATwtaqXd3bHtYkL9xmvpfmDa461ZREg2uSdbk2/arxkmjjcWnspdtykAgHUgKPM2FYftPZwbFyAd3Utx42NiR6itZ3xxIWORc1nyFh1toL29aEN5cCgMZ0L2a5vqAwVrkeeapcvnRaC+NsCttbNly5mYEDUAWtYevGqiEhtDpar6aZXUoCbkG1/KhvCcR41eK0bkeTCtf7Kt9QwXCzaMosjX0YDgPBgPnWUY2HKa88JMUdWGhBBHmDfSjKKlGmKz6zWniqvYGNEsKODcEAgjmDVoBXlyi4ujXY/LWa7ZxBmxUx/CMsSfMlvoPrR5t3G+xgd+gNvM8KBdnYawS/GxdvNtB9L11Yo7Ek6iP21MViIXi3cHrp9qXZcSxhUH4R9edOnwhkkHRNfU/2H1p8SWaukg+h222OVVH4iKi7d2WXhGQgSRnOh6np6irKaMFlJ/Dr+1Mx0moXlxPrStXoyk4uzLNoSPPys68VOlVTxMCb6EUfbxYBpXBj0ZFJ/Vf8PnpQjiIjMbXyONCGFr1KuP6PTx5FJFVbNoaM9zNuPCgKcjlYfLLcfOh19kvFYsQb9Na99hSqkzI18rrfTqpvpS5PlHQ0l9w82ftH3UQ7ymPFkshBXKknEXPTjR/hNrwnPmYXjYgnrYZri3hQ/HhlkW75SkgEUpA/EusUnhoas1jjCFJSq98K65QNSth5g2vc0mOTTIZaYLbSxJkxhkVQ4mQIlxoABmIIPgKHdo4P3LSyG7NHG7N0u7AfQ1fz7QJZG1yxRzso4CztkS3oBUTejCt/DTRga5Yk8hGhdvuKF/Io1SMywJ76A/mF/K9VkPMgXsfpVlAACb8gT8gaTdXZUmIlMcZAbKW14G3AHzruTSVsg0QsW16iohqzxOFytkdWiYXzBxzHSo+FkbVQB3rC55UfWjLsNey3epsPiEgdvcyHKAT8DciPPhW7xtXy1jMB7IqQ2ZWvYi2hFuY862vsn3gbEwNHIbtEQL31II/tXJ5GO/mjNUWu97GSSHDjgxLN5D/AA15S4cAlutr+Q4VJ2kgGNzOwUezIW+n1qHvRpB3T8bKoI6E62NNi0iOTbSOw47mb85v/SosGIvM6flA18TU6NbhQOC//gFDmwJS8kzf5qTViRbYp7VCabMa95lzG1RXFjTIUfhYszKv55Nf0otz96tN4t148UuZbJLbRgOY4XqDuyM0gJ1srsP+T2+womlmyLfxA+ZqUlZRScXaMomV4iYpls401Gh8RUWLCpG6SE8GW5PRjY/etf29sRMTGVbRrEK1tR0rGDs6U4hMPIQNcxPVUbXyOltag1s9CGVTgajss5Ysr6ovupvDnG/yNOxOJzBo3bLMq2RrXEiEixI5kfvUfZm0m0lVbkWTEJ1jucreNhcVbYzDpH8LAh1ZcO5scjkHu3P08qRbQH2DqwB5gV/0yUQX/Jhxmf0zEUmNR3U+0WzOHa1/99gFv5KvCpOC7yDulfaBYYxzCfFK9+p60+CVZCcS7ZVVmkCfyKMiXPoT60q2PIx9sHrMBwRWuT0GlEXZDDmxUz2sFjUf9mP/ANaibTjaGDElxlMzRqB5uzsPkKJex3BdyeT8zqo8kW/3aunNL+JnP7Jvadu97eITKbPCraG3eU2uL8jpWd7F3dEoJkkMagXuADfpa9aB2pYw5Y4Q2UNdpP0iwHzJ+lZpidpt8KGyjQUPF5fTNIfjYI4C0aN7VmGrEfD+kdaL+yByMTlHO5PkAaAYl51qXY/s053mI0UZb9Wbl6AfWrZWlB2A0fbmzRILlM9uK8D5qetBeNxK2SBMwCOWswsbHgPvWketUe8myw1phqyKR6G2vp+9c8GT9FXhbJh3fwJ+Qqh3aAVX8T+396usRJfBPlKnQ8/GqLYGHuGubXJ/aurTOfourC5t4faoWJUFulSZYcrEX6f5aoGKaxBv/l6PoyJW7gCzuo/CiL+9Wm28SAqDqw+leGxNnlZJnIHeIt5C/wDWom8jd+Nb8mP2FItyCwu9qKC9+cFFEgnRAJGkVXYcSjcRb0ol2eLxIf5RQ/2iTWwq/wDljPyJqUlsfG9nbuTBQoHee14mI/1FNyUbx6eVXb4xUGdVzRto6Zc2RraNl5W50NbtbUzIYGOQtcRsOKnpVjBjHWQK7eymX4ja6zqOnQ+NROyiPBiZZQZpRlzD2cCDSwbQsBy0FV2KwLORGp7jPmJ4ARR6AHwqXsh3dryH3klxEL3yxni5PW1Omk9o74dCC5sCE1yQKbEsep/el/I91oDe1KYyPCI1OQ5mva3RR9L0bdnmGEGCjvpcFz5nWgXfHeCNpnRI3utozmNgMnDKtr157Y3sb+Ahw8bd9196QfhUaW8zVZxlKKiR0Ve9u2DicTLJfu3yJ+hTp8zrVGVpUHKpiYLmdB/nCuqKUVSALs3AvIVCrmZjlRfzMeA8uZNfRGwdlLhoEiX8IGY9W5k+tC3ZnuyIoxiJB7xx7sH8CdR4t16Wo+Va4PIy83xRrFtS+FJelIrWJRTbW2BC6GyhG4hgPv1qiwmDEbso1tb5mibbU+VV8W+wvVJAw9o/iQfQj+xroxSdE8hH2gLMfHWqPaJI+aj5kUQ7W/C3mKGdoyAZT/On/uFXT0SXYaRvQzvAbzr4J9z/AGokj0ob2xKDOfAAfv8AvSLsIT7P/wBGP9IoP7UJvcAeN/qP71Pwe0Gsi30Bt6E8KoO1KX3ZHTL9zU3qSK4lbBjYu88qkl41ljHxW7rAdQRzo3xvaDhjDGY4/bSA/DIpDJa1zfW5PDSsp2VjCgdR+MEUZbNhUZTwawF6aSSZY89ub8yyLlhgWFnFnlBJJUaALcDLYVL7MgqYyIgkl4ps56kZDUTeu3u187/SrncPZwjngLMo7s3EgElgtgBfXganlr6ToYFO0TDZNoz9GKuP+Q/qKHcPFcG3xa3o17VYEOKEiNcsCji3wmPLz5/HQRFxNVwu8aA+x4bKL2uL2PhRtuLsEbQmLy3/AIaAAW/3HOuXy019KBjEWbT8TKp8zwr6U2DspMNBHCgsFAv4nmT4k0nk5OEaXbAizjWwAGgA0t06U9aaBTxXnoDOpRXAU4VVMBQbySHNGLad4k/ID96qZ4b6hipAtccxx4VcbYnBkyflAPqb1BmIsx5AE/SurD1sjN7BjEY+QcHZugNracbiou31WZFaJsvA2/mFr28P615xy+88h9688AA8slhZV7q+fOr+wrqzQoxdVbqAfpQZjW9/J5mibZe0UaMIxCugsQTy5EeFDzx3kkI4Zj96C7Js88E9mA53H3qF2krmikPQD71aYfDHOvmKidpCZcPIeF1j+rWqU38kWw9mQwNZgehH3rQcOtmC9Kz/AA/xr+ofetZGDLKrkgdbDjzp8zosgZ3mntKNeAHzPKiTYG8qRrCX1VHPtWC5iEKkA8LgBuNutZ5trHB8RI34QbL48q9sLjXQDIxQniVNtOlB47jTCXO+W3Bi5Q6m6K0gS4schK2v6g0PDC5I45WPdkZtOmVrGmmQA9a0Xs+3VSaOJsR3kaMlI+Xxd6/zFByjhgZ7A/AgGTDLYW9vGbjnr/evonnQRsbs+XD4lJA+aGNi8aEahiCB3uYF6OAK48+RTaoAop1ITSBqkhRBThXA05WFOkZgrtY2xD+OX6Cou1JCIpP017bYv7Z2Cm6kFhydbcR4iq/bM4aCUqb93S1dmLojNbBOOXKJZOmg9B/WrPZ2DMaIDxZQzf8ALX+lDONje0cV/jYX8ri9a5gokKAlRoLC/QaCrPWzT0qA7EQhtbkMOBHGvAbPlvmSRieh50sEt7mrHASm9uVFoRSaK7D7xMCweIK8d7liQAfK1C++29IxCFVZWzZNBfuhLk8epom35F8OSeStb/01l8WEJQtbQmwOnEWvpy40sYJu36OiNVoXY+GMsgUca1TZ+MWPZkrlh7oMludzovqaEd1sCIx7bKbDNduVgL/e1Vm0ca7RmFbESOGt4jn9a0qk6H9FJDGAt241Mha4qZhd2JWDO/djUEljpcD8o51ALWGlPaZhQdTWwbtbQEE2Gga1mijK+bXFY5CCRfwNqOt9s0D4F+kY+cbKahnjyqIUbcKdavNWvqOB1+dOvXmxEOIpFFdenCqIxwQUiiurqoAgbcXuZuanT10IPUVSnZ0bcVtfja4v59aWuquEE+ijh2ahxUdxfLnt6W4/Oiq2lq6uroIy6QB4SMa1Z4OPUca6up30KR+0TCqMIbdD/wDGsu2XCMranj+1dXUsP6s6YdIM9oxBdnRgfjkAbysW+4FUG70I/ibnWyki/iRXV1LDplGe++OPdysZNkFtBpfzqhlgFudJXU8OjD9lwAuo1sWUH/sK0LtawwOGwh1uC4HkVB/aurqll/0iaJp2yXJgiJ4mNCf+oqZeurq8+tinKdBTlrq6m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992" name="AutoShape 8" descr="data:image/jpeg;base64,/9j/4AAQSkZJRgABAQAAAQABAAD/2wCEAAkGBxQTEhUUExQUFRQWGRcYFBcXFRUXHBcXFxYWFxgYFBQYHCggGBolHBUXITEhJSkrLi4uFx8zODMsNygtLisBCgoKDg0OGxAQGiwkICQsLCwsLCwsLCwsLCwsLCwsLCwsLCwsLCwsLCwsLCwsLCwsLCwsLCwsLCwsLCwsLCwsLP/AABEIAMQAoAMBIgACEQEDEQH/xAAcAAABBQEBAQAAAAAAAAAAAAAGAQIEBQcAAwj/xAA+EAACAQIDBQUGBAUEAQUAAAABAgMAEQQSIQUGMUFRByJhcYETIzKRobFCUnLBFGLR4fAzU4KSc6KywtLx/8QAGQEAAwEBAQAAAAAAAAAAAAAAAQIDAAQF/8QAJREAAgICAgIBBAMAAAAAAAAAAAECEQMhEjEEQSITUWFxIzIz/9oADAMBAAIRAxEAPwDZzSWrqQ147LHGmXp4riBSNBGCn00sKTNzpaMMxWJSNS8jBEHFmNgPWs7272vYeIkQRPNyzE5Vv4aEmgffjb820pZRGfcQXCrf4tbFrcybUL7FtIrwtxIuh6Gu/D4iauQG6Dwdtc99cNFb9bUY7p9p2FxbCNgYJTYKrkFWJ5K/XwNfPTAgkHloasNipn9pHzZCVPRl10qz8THLS0LbR9X3pQ1D+4m0WnwGGlc5naNcx6sNDfx0q9vXltU6KUel64U0GlBrAoU0hNKaQCmowlOvXUoFPRhRTqaDSisAZXClNJelCc1MzU40wrSsyEqj39xhh2diXXQiMgHpm0v9avrVS75bLbE4KeFPidO74kagfSjDTVjHz1Cr4eRGAsSAR0YdL9KTaeGCsmIgYAMb5eaNzFuYr2XEAI2HnBGW/szbVHH4SOnKoOJkZT/Dx6EGzkcWY8Vv0HCvZtE6+5HxeHaRswQ3PxC3PwFLh8FLGwfIwy666fepuH3ckeRYlQmVuCjj69BRDgOzqQ4xcLKwjugcvlLjX8CHQZtOtB5IoPEnbmdoa4DBmB4zK4dmiCsAMra2ZuVjfhRfuH2lfxs5w8sKxsQTGVYkG3FWBHG3OqLezs5SJLwOBYah9M3kevnQ5uRCke1MNlYrkYiTPpY2K28yWFckseOalJdlHBpH0JXCkzV2avPAeoNdTRSA06FHUorqSmswtqUGutXAUUA61IRThSGlZhAKUiuU0pFAwgpHFKRTS1D0ZAVv/ufDiY2nChZoxnzAfGF1Kt14caxfdXCMS+MzoohZW7/42OZso6E249bV9MyqGBB4EEHyOlfM8mw2gxjYKVzEM5XNqQR+AkcwRb1rr8XJacWP2GfZA7TYzFTFizFLAso+Jm4uetgNBx1o62JK4xLx/wAcs7KLvH7NRlHKzA/5aqPs92XHhHng9pmZ8jL3SoZdQGBPHU2I5etEnsck4RcudheyACwHMgcP70MkrkysYVoo96sJ7QztiIXlEaqIUD5FGYEsxN7E3sPSgrAbuNPtKBY2yWSOZ2YZiPZkXFgRe+grUMdJiTMGdI4olR1YNID7S5GTW3d/a9V+720FTEqGQo2IVlXh3fZEkqT5N9KHNxWgtXCwxC06nCurlREQU9RTaUNTIDH2rrUoNLamFGjSlpaUCijDBXV16W1CjCCn0gFDG+u9q4JQoAaVhcAngOpoJP0ZK3Re4/HxwrmkdUXqxA+XWgrbnaPGhy4dDMx5nuqPIcTWY7W2tLiHLysSTw6D9I5VAfF24VaOC+zojiS7NEXtNnU3eCMjmASDVzi9j4TbcCYgFoZUuudbXUjXK45jmDpWOnEk8TV1gZnWB1hkILjvqOfpReLjuOmO8SfQQbYgklnWPZ8pnnwyk5gFW4JAYAk97XiKP9l4PPGS7skjBQ4XulWXWwPHnWddj2yvb/xb5ijp7EQyDiknvT6giwIq32tvvJFO8eKwrB4xaYx3KlTor8NAdRx18LVWeLWiUcjbphLtXZUsmJjd1DQKLtna92HMIRpVLtrERJMMZI4VMPG5WMjWR5dFFr/y1U7c7RYpIQkb4jQWtlW583NZ9jPaYgNJMxQG3sgQxBtcHXw6+dLjg+VsZu40fRO7uNSXDRukgkBUXYWGttbgfCfCrSvnfYONxezfe4eSGaNxeRVbMBl/3F0KnXjRU3bMQuuEAk/8ht8st6nPx5X8eiNmuk1wr5/x3arjna6ssYBvZV+hvxFap2eb4jaMTZlCTR2DqDoQb2ZfkdKWWCUVbNYXg04Gm2pRSAHXpRTaUGtYBAK41166mZhkjZVJ6An5CsV2hs4zyPiZHL+01QEWAXgLdRWz4qdURmf4VBJ8qEpdhocMI1X2eUMY9SclyWyk8xRxpvoaM1B7MfxkGXQ1WyraiXa8BIvaxFww6GqOTDnmK6oPR1dkRSK9opShDKdRTxBeo00RXSm0wmy9lWLhaOV1UIZGX2o5ZwCA3hfWhXtY3rkllbBxjIo0YnRpLcAx/IDwHPjVduBOUaVNfeJoPEXt9bU0YGfa+JZ4oSl1RGlt3QyAKzsx4jjovhSw7o55Qp2yu2NuzLiocRNhtEhCoARdpGtdyLcLW+oqLtXbMmLWOF4yHiUIuQNew5NHwv419Bbr7tR4HDJAr5ityzWAzMxuTl1tVoF0uigE8WsOXjzqj7JfUPm/au7WIwKwSSJrKCy6fCRY5W/msb1U4rFmQFXFz+FuYPQnpX0LvrgP4iCROeUMn6gLivnaZSWtzvb1rRdjcrVkaAWJBFX26+3GwE6zRjMODre2ZfA9artpoyupK2awz24X8+tqj4g3pnTGrR9RbI2nHiYlliN0YXHh4HxqcKwHs633GCvHKGMbNe41y8jp9a3iCZXUMpBUi4I5g15+XG4P8CHveuWkFLUzHCmyyBQWYgAcSacKF9+MX3UhBtnOZ/BF1P8AnhT1ejIWeUzOCb5Cc1v5VPcHqbsfIVE2ximOWCM+8kNrnkvNj4V6xYjuhrWuAbdNKo93MSZp3mPAmy+Q4f19a7ccOKOeTt2Tt4N1LqrRHMyizi3xgc/OhnE7LiA95lXS+pArRMdj8kbNzA08+VAe2IFfIPZo0khILtx0FzY+tTnD2dGHK+gR2hswx95TmS/086rGWi/bGLEUAiNixuBbl40KBxehCTaO6h2FxGSWMnRdVbyOhrdt0wFjUjRCMqjgMq8gBwFzXz/jDoD0Naju7tNpBhLXylnQ/wArMgKnyuprSfFpkcseWjUo+HAG2lcATwtaqXd3bHtYkL9xmvpfmDa461ZREg2uSdbk2/arxkmjjcWnspdtykAgHUgKPM2FYftPZwbFyAd3Utx42NiR6itZ3xxIWORc1nyFh1toL29aEN5cCgMZ0L2a5vqAwVrkeeapcvnRaC+NsCttbNly5mYEDUAWtYevGqiEhtDpar6aZXUoCbkG1/KhvCcR41eK0bkeTCtf7Kt9QwXCzaMosjX0YDgPBgPnWUY2HKa88JMUdWGhBBHmDfSjKKlGmKz6zWniqvYGNEsKODcEAgjmDVoBXlyi4ujXY/LWa7ZxBmxUx/CMsSfMlvoPrR5t3G+xgd+gNvM8KBdnYawS/GxdvNtB9L11Yo7Ek6iP21MViIXi3cHrp9qXZcSxhUH4R9edOnwhkkHRNfU/2H1p8SWaukg+h222OVVH4iKi7d2WXhGQgSRnOh6np6irKaMFlJ/Dr+1Mx0moXlxPrStXoyk4uzLNoSPPys68VOlVTxMCb6EUfbxYBpXBj0ZFJ/Vf8PnpQjiIjMbXyONCGFr1KuP6PTx5FJFVbNoaM9zNuPCgKcjlYfLLcfOh19kvFYsQb9Na99hSqkzI18rrfTqpvpS5PlHQ0l9w82ftH3UQ7ymPFkshBXKknEXPTjR/hNrwnPmYXjYgnrYZri3hQ/HhlkW75SkgEUpA/EusUnhoas1jjCFJSq98K65QNSth5g2vc0mOTTIZaYLbSxJkxhkVQ4mQIlxoABmIIPgKHdo4P3LSyG7NHG7N0u7AfQ1fz7QJZG1yxRzso4CztkS3oBUTejCt/DTRga5Yk8hGhdvuKF/Io1SMywJ76A/mF/K9VkPMgXsfpVlAACb8gT8gaTdXZUmIlMcZAbKW14G3AHzruTSVsg0QsW16iohqzxOFytkdWiYXzBxzHSo+FkbVQB3rC55UfWjLsNey3epsPiEgdvcyHKAT8DciPPhW7xtXy1jMB7IqQ2ZWvYi2hFuY862vsn3gbEwNHIbtEQL31II/tXJ5GO/mjNUWu97GSSHDjgxLN5D/AA15S4cAlutr+Q4VJ2kgGNzOwUezIW+n1qHvRpB3T8bKoI6E62NNi0iOTbSOw47mb85v/SosGIvM6flA18TU6NbhQOC//gFDmwJS8kzf5qTViRbYp7VCabMa95lzG1RXFjTIUfhYszKv55Nf0otz96tN4t148UuZbJLbRgOY4XqDuyM0gJ1srsP+T2+womlmyLfxA+ZqUlZRScXaMomV4iYpls401Gh8RUWLCpG6SE8GW5PRjY/etf29sRMTGVbRrEK1tR0rGDs6U4hMPIQNcxPVUbXyOltag1s9CGVTgajss5Ysr6ovupvDnG/yNOxOJzBo3bLMq2RrXEiEixI5kfvUfZm0m0lVbkWTEJ1jucreNhcVbYzDpH8LAh1ZcO5scjkHu3P08qRbQH2DqwB5gV/0yUQX/Jhxmf0zEUmNR3U+0WzOHa1/99gFv5KvCpOC7yDulfaBYYxzCfFK9+p60+CVZCcS7ZVVmkCfyKMiXPoT60q2PIx9sHrMBwRWuT0GlEXZDDmxUz2sFjUf9mP/ANaibTjaGDElxlMzRqB5uzsPkKJex3BdyeT8zqo8kW/3aunNL+JnP7Jvadu97eITKbPCraG3eU2uL8jpWd7F3dEoJkkMagXuADfpa9aB2pYw5Y4Q2UNdpP0iwHzJ+lZpidpt8KGyjQUPF5fTNIfjYI4C0aN7VmGrEfD+kdaL+yByMTlHO5PkAaAYl51qXY/s053mI0UZb9Wbl6AfWrZWlB2A0fbmzRILlM9uK8D5qetBeNxK2SBMwCOWswsbHgPvWketUe8myw1phqyKR6G2vp+9c8GT9FXhbJh3fwJ+Qqh3aAVX8T+396usRJfBPlKnQ8/GqLYGHuGubXJ/aurTOfourC5t4faoWJUFulSZYcrEX6f5aoGKaxBv/l6PoyJW7gCzuo/CiL+9Wm28SAqDqw+leGxNnlZJnIHeIt5C/wDWom8jd+Nb8mP2FItyCwu9qKC9+cFFEgnRAJGkVXYcSjcRb0ol2eLxIf5RQ/2iTWwq/wDljPyJqUlsfG9nbuTBQoHee14mI/1FNyUbx6eVXb4xUGdVzRto6Zc2RraNl5W50NbtbUzIYGOQtcRsOKnpVjBjHWQK7eymX4ja6zqOnQ+NROyiPBiZZQZpRlzD2cCDSwbQsBy0FV2KwLORGp7jPmJ4ARR6AHwqXsh3dryH3klxEL3yxni5PW1Omk9o74dCC5sCE1yQKbEsep/el/I91oDe1KYyPCI1OQ5mva3RR9L0bdnmGEGCjvpcFz5nWgXfHeCNpnRI3utozmNgMnDKtr157Y3sb+Ahw8bd9196QfhUaW8zVZxlKKiR0Ve9u2DicTLJfu3yJ+hTp8zrVGVpUHKpiYLmdB/nCuqKUVSALs3AvIVCrmZjlRfzMeA8uZNfRGwdlLhoEiX8IGY9W5k+tC3ZnuyIoxiJB7xx7sH8CdR4t16Wo+Va4PIy83xRrFtS+FJelIrWJRTbW2BC6GyhG4hgPv1qiwmDEbso1tb5mibbU+VV8W+wvVJAw9o/iQfQj+xroxSdE8hH2gLMfHWqPaJI+aj5kUQ7W/C3mKGdoyAZT/On/uFXT0SXYaRvQzvAbzr4J9z/AGokj0ob2xKDOfAAfv8AvSLsIT7P/wBGP9IoP7UJvcAeN/qP71Pwe0Gsi30Bt6E8KoO1KX3ZHTL9zU3qSK4lbBjYu88qkl41ljHxW7rAdQRzo3xvaDhjDGY4/bSA/DIpDJa1zfW5PDSsp2VjCgdR+MEUZbNhUZTwawF6aSSZY89ub8yyLlhgWFnFnlBJJUaALcDLYVL7MgqYyIgkl4ps56kZDUTeu3u187/SrncPZwjngLMo7s3EgElgtgBfXganlr6ToYFO0TDZNoz9GKuP+Q/qKHcPFcG3xa3o17VYEOKEiNcsCji3wmPLz5/HQRFxNVwu8aA+x4bKL2uL2PhRtuLsEbQmLy3/AIaAAW/3HOuXy019KBjEWbT8TKp8zwr6U2DspMNBHCgsFAv4nmT4k0nk5OEaXbAizjWwAGgA0t06U9aaBTxXnoDOpRXAU4VVMBQbySHNGLad4k/ID96qZ4b6hipAtccxx4VcbYnBkyflAPqb1BmIsx5AE/SurD1sjN7BjEY+QcHZugNracbiou31WZFaJsvA2/mFr28P615xy+88h9688AA8slhZV7q+fOr+wrqzQoxdVbqAfpQZjW9/J5mibZe0UaMIxCugsQTy5EeFDzx3kkI4Zj96C7Js88E9mA53H3qF2krmikPQD71aYfDHOvmKidpCZcPIeF1j+rWqU38kWw9mQwNZgehH3rQcOtmC9Kz/AA/xr+ofetZGDLKrkgdbDjzp8zosgZ3mntKNeAHzPKiTYG8qRrCX1VHPtWC5iEKkA8LgBuNutZ5trHB8RI34QbL48q9sLjXQDIxQniVNtOlB47jTCXO+W3Bi5Q6m6K0gS4schK2v6g0PDC5I45WPdkZtOmVrGmmQA9a0Xs+3VSaOJsR3kaMlI+Xxd6/zFByjhgZ7A/AgGTDLYW9vGbjnr/evonnQRsbs+XD4lJA+aGNi8aEahiCB3uYF6OAK48+RTaoAop1ITSBqkhRBThXA05WFOkZgrtY2xD+OX6Cou1JCIpP017bYv7Z2Cm6kFhydbcR4iq/bM4aCUqb93S1dmLojNbBOOXKJZOmg9B/WrPZ2DMaIDxZQzf8ALX+lDONje0cV/jYX8ri9a5gokKAlRoLC/QaCrPWzT0qA7EQhtbkMOBHGvAbPlvmSRieh50sEt7mrHASm9uVFoRSaK7D7xMCweIK8d7liQAfK1C++29IxCFVZWzZNBfuhLk8epom35F8OSeStb/01l8WEJQtbQmwOnEWvpy40sYJu36OiNVoXY+GMsgUca1TZ+MWPZkrlh7oMludzovqaEd1sCIx7bKbDNduVgL/e1Vm0ca7RmFbESOGt4jn9a0qk6H9FJDGAt241Mha4qZhd2JWDO/djUEljpcD8o51ALWGlPaZhQdTWwbtbQEE2Gga1mijK+bXFY5CCRfwNqOt9s0D4F+kY+cbKahnjyqIUbcKdavNWvqOB1+dOvXmxEOIpFFdenCqIxwQUiiurqoAgbcXuZuanT10IPUVSnZ0bcVtfja4v59aWuquEE+ijh2ahxUdxfLnt6W4/Oiq2lq6uroIy6QB4SMa1Z4OPUca6up30KR+0TCqMIbdD/wDGsu2XCMranj+1dXUsP6s6YdIM9oxBdnRgfjkAbysW+4FUG70I/ibnWyki/iRXV1LDplGe++OPdysZNkFtBpfzqhlgFudJXU8OjD9lwAuo1sWUH/sK0LtawwOGwh1uC4HkVB/aurqll/0iaJp2yXJgiJ4mNCf+oqZeurq8+tinKdBTlrq6m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Рисунок 7" descr="скачанные файлы.jpg"/>
          <p:cNvPicPr>
            <a:picLocks noChangeAspect="1"/>
          </p:cNvPicPr>
          <p:nvPr/>
        </p:nvPicPr>
        <p:blipFill>
          <a:blip r:embed="rId2"/>
          <a:stretch>
            <a:fillRect/>
          </a:stretch>
        </p:blipFill>
        <p:spPr>
          <a:xfrm>
            <a:off x="460375" y="980728"/>
            <a:ext cx="3993026" cy="4891457"/>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239</TotalTime>
  <Words>3695</Words>
  <Application>Microsoft Office PowerPoint</Application>
  <PresentationFormat>Экран (4:3)</PresentationFormat>
  <Paragraphs>292</Paragraphs>
  <Slides>44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Яркая</vt:lpstr>
      <vt:lpstr>Роль речевых характеристик в создании образов в комедии А. С. Грибоедова «Горе от ума».</vt:lpstr>
      <vt:lpstr>Определение.</vt:lpstr>
      <vt:lpstr>Слайд 3</vt:lpstr>
      <vt:lpstr>Павел Афанасьевич Фамусов</vt:lpstr>
      <vt:lpstr>Слайд 5</vt:lpstr>
      <vt:lpstr>Слайд 6</vt:lpstr>
      <vt:lpstr>Слайд 7</vt:lpstr>
      <vt:lpstr>Слайд 8</vt:lpstr>
      <vt:lpstr>Слайд 9</vt:lpstr>
      <vt:lpstr>Слайд 10</vt:lpstr>
      <vt:lpstr>Слайд 11</vt:lpstr>
      <vt:lpstr>Молчалин.</vt:lpstr>
      <vt:lpstr> </vt:lpstr>
      <vt:lpstr>Слайд 14</vt:lpstr>
      <vt:lpstr>Скалозуб.</vt:lpstr>
      <vt:lpstr>Слайд 16</vt:lpstr>
      <vt:lpstr>Слайд 17</vt:lpstr>
      <vt:lpstr>Загорецкий.</vt:lpstr>
      <vt:lpstr>Слайд 19</vt:lpstr>
      <vt:lpstr>Слайд 20</vt:lpstr>
      <vt:lpstr>Репетилов.</vt:lpstr>
      <vt:lpstr>Слайд 22</vt:lpstr>
      <vt:lpstr>Слайд 23</vt:lpstr>
      <vt:lpstr>Софья.</vt:lpstr>
      <vt:lpstr>Слайд 25</vt:lpstr>
      <vt:lpstr>Слайд 26</vt:lpstr>
      <vt:lpstr>Слайд 27</vt:lpstr>
      <vt:lpstr>Слайд 28</vt:lpstr>
      <vt:lpstr>Слайд 29</vt:lpstr>
      <vt:lpstr>Слайд 30</vt:lpstr>
      <vt:lpstr>Александр Андреич Чацкий</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Вывод.</vt:lpstr>
      <vt:lpstr>Слайд 43</vt:lpstr>
      <vt:lpstr>Благодарю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Речевые характеристики персонажей комедии А. С. Грибоедова «Горе от ума».</dc:title>
  <dc:creator>Samsung</dc:creator>
  <cp:lastModifiedBy>Центр 1</cp:lastModifiedBy>
  <cp:revision>25</cp:revision>
  <dcterms:created xsi:type="dcterms:W3CDTF">2015-03-30T07:06:34Z</dcterms:created>
  <dcterms:modified xsi:type="dcterms:W3CDTF">2015-04-16T05:40:58Z</dcterms:modified>
</cp:coreProperties>
</file>