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64" r:id="rId3"/>
    <p:sldId id="276" r:id="rId4"/>
    <p:sldId id="27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8" r:id="rId14"/>
    <p:sldId id="260" r:id="rId15"/>
    <p:sldId id="279" r:id="rId16"/>
    <p:sldId id="280" r:id="rId17"/>
    <p:sldId id="259" r:id="rId18"/>
    <p:sldId id="282" r:id="rId19"/>
    <p:sldId id="283" r:id="rId20"/>
    <p:sldId id="284" r:id="rId21"/>
    <p:sldId id="285" r:id="rId22"/>
    <p:sldId id="286" r:id="rId23"/>
    <p:sldId id="287" r:id="rId24"/>
    <p:sldId id="28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79" autoAdjust="0"/>
    <p:restoredTop sz="94660"/>
  </p:normalViewPr>
  <p:slideViewPr>
    <p:cSldViewPr>
      <p:cViewPr varScale="1">
        <p:scale>
          <a:sx n="86" d="100"/>
          <a:sy n="86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1351-24B6-40B9-8747-06EBD8AEA6A9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21ECB-9F21-48B4-BDC7-B6CC6A5C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1351-24B6-40B9-8747-06EBD8AEA6A9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21ECB-9F21-48B4-BDC7-B6CC6A5C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1351-24B6-40B9-8747-06EBD8AEA6A9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21ECB-9F21-48B4-BDC7-B6CC6A5C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1351-24B6-40B9-8747-06EBD8AEA6A9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21ECB-9F21-48B4-BDC7-B6CC6A5C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1351-24B6-40B9-8747-06EBD8AEA6A9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21ECB-9F21-48B4-BDC7-B6CC6A5C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1351-24B6-40B9-8747-06EBD8AEA6A9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21ECB-9F21-48B4-BDC7-B6CC6A5C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1351-24B6-40B9-8747-06EBD8AEA6A9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21ECB-9F21-48B4-BDC7-B6CC6A5C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1351-24B6-40B9-8747-06EBD8AEA6A9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21ECB-9F21-48B4-BDC7-B6CC6A5C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1351-24B6-40B9-8747-06EBD8AEA6A9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21ECB-9F21-48B4-BDC7-B6CC6A5C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1351-24B6-40B9-8747-06EBD8AEA6A9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21ECB-9F21-48B4-BDC7-B6CC6A5C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01351-24B6-40B9-8747-06EBD8AEA6A9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21ECB-9F21-48B4-BDC7-B6CC6A5C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01351-24B6-40B9-8747-06EBD8AEA6A9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D21ECB-9F21-48B4-BDC7-B6CC6A5C4C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6;&#1086;&#1084;&#1072;&#1085;\Desktop\&#1050;&#1072;&#1090;&#1103;\&#1093;&#1088;&#1072;&#1084;&#1099;\454d683ecaf0e26820c1c4cd17a2fdba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2556.JPG"/>
          <p:cNvPicPr>
            <a:picLocks noChangeAspect="1"/>
          </p:cNvPicPr>
          <p:nvPr/>
        </p:nvPicPr>
        <p:blipFill>
          <a:blip r:embed="rId2" cstate="email">
            <a:lum bright="45000" contrast="-45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88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000240"/>
            <a:ext cx="7772400" cy="1470025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002060"/>
                </a:solidFill>
                <a:latin typeface="Monotype Corsiva" pitchFamily="66" charset="0"/>
              </a:rPr>
              <a:t>Духовное наследие родного края.</a:t>
            </a: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b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Храмы Егорьевска и района.</a:t>
            </a:r>
            <a:endParaRPr lang="ru-RU" sz="8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42852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 advClick="0" advTm="3000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4071966" cy="2786082"/>
          </a:xfrm>
          <a:solidFill>
            <a:schemeClr val="accent1">
              <a:lumMod val="40000"/>
              <a:lumOff val="60000"/>
            </a:schemeClr>
          </a:solidFill>
          <a:ln w="57150">
            <a:solidFill>
              <a:srgbClr val="002060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и в нём размещалось лётное училище, в котором учился знаменитый В.П.Чкалов.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0_a0d47_79c1a930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00562" y="142852"/>
            <a:ext cx="4357718" cy="3143272"/>
          </a:xfrm>
          <a:ln w="57150">
            <a:solidFill>
              <a:srgbClr val="002060"/>
            </a:solidFill>
          </a:ln>
        </p:spPr>
      </p:pic>
      <p:pic>
        <p:nvPicPr>
          <p:cNvPr id="6" name="Рисунок 5" descr="0_a0d48_383bb234_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429000"/>
            <a:ext cx="4071966" cy="3143272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643438" y="3500438"/>
            <a:ext cx="4214842" cy="304698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Монастырский </a:t>
            </a:r>
          </a:p>
          <a:p>
            <a:pPr algn="ctr"/>
            <a:endParaRPr lang="ru-RU" sz="32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Троицкий </a:t>
            </a:r>
            <a:r>
              <a:rPr lang="ru-RU" sz="3200" b="1" dirty="0">
                <a:solidFill>
                  <a:srgbClr val="002060"/>
                </a:solidFill>
              </a:rPr>
              <a:t>храм 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pPr algn="ctr"/>
            <a:endParaRPr lang="ru-RU" sz="32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превращён </a:t>
            </a:r>
            <a:r>
              <a:rPr lang="ru-RU" sz="3200" b="1" dirty="0">
                <a:solidFill>
                  <a:srgbClr val="002060"/>
                </a:solidFill>
              </a:rPr>
              <a:t>в </a:t>
            </a:r>
            <a:r>
              <a:rPr lang="ru-RU" sz="3200" b="1" dirty="0" smtClean="0">
                <a:solidFill>
                  <a:srgbClr val="002060"/>
                </a:solidFill>
              </a:rPr>
              <a:t>клуб.</a:t>
            </a:r>
          </a:p>
          <a:p>
            <a:pPr algn="ctr"/>
            <a:endParaRPr lang="ru-RU" sz="3200" b="1" dirty="0"/>
          </a:p>
        </p:txBody>
      </p:sp>
    </p:spTree>
  </p:cSld>
  <p:clrMapOvr>
    <a:masterClrMapping/>
  </p:clrMapOvr>
  <p:transition spd="slow"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7dd10_7dbd15f2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336867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старообрядческом </a:t>
            </a:r>
            <a:r>
              <a:rPr lang="ru-RU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Георгиевском </a:t>
            </a:r>
            <a:r>
              <a:rPr lang="ru-RU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храме </a:t>
            </a:r>
            <a:r>
              <a:rPr lang="ru-RU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обосновался</a:t>
            </a:r>
            <a:br>
              <a:rPr lang="ru-RU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городской Дом пионеров.</a:t>
            </a:r>
          </a:p>
        </p:txBody>
      </p:sp>
    </p:spTree>
  </p:cSld>
  <p:clrMapOvr>
    <a:masterClrMapping/>
  </p:clrMapOvr>
  <p:transition spd="slow" advClick="0" advTm="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E1942D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CC66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850"/>
                            </p:stCondLst>
                            <p:childTnLst>
                              <p:par>
                                <p:cTn id="11" presetID="34" presetClass="exit" presetSubtype="0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from="(ppt_x)" to="(ppt_x+1)" calcmode="lin" valueType="num">
                                      <p:cBhvr>
                                        <p:cTn id="12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4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16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357166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   же   участь   постигла   и    Казанский храм</a:t>
            </a:r>
          </a:p>
          <a:p>
            <a:pPr algn="ctr"/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города Егорьевска.</a:t>
            </a:r>
            <a:endParaRPr lang="ru-RU" sz="4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2786058"/>
            <a:ext cx="6429420" cy="3857652"/>
          </a:xfrm>
          <a:ln w="76200">
            <a:solidFill>
              <a:schemeClr val="tx2">
                <a:lumMod val="90000"/>
              </a:schemeClr>
            </a:solidFill>
          </a:ln>
        </p:spPr>
      </p:pic>
      <p:pic>
        <p:nvPicPr>
          <p:cNvPr id="6" name="Рисунок 5" descr="01797_20140512_15315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142852"/>
            <a:ext cx="4214842" cy="3143272"/>
          </a:xfrm>
          <a:prstGeom prst="rect">
            <a:avLst/>
          </a:prstGeom>
          <a:ln w="76200">
            <a:solidFill>
              <a:schemeClr val="tx2">
                <a:lumMod val="90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6072198" y="2500306"/>
            <a:ext cx="1679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Фото 1990 года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2976" y="3429000"/>
            <a:ext cx="704513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1935 года церковь была закрыта.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Сначала в ней устроили библиотеку,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 в конце 50-х годов прошлого века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церкви оборудовали квартиры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для сотрудников находящейся рядом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Егорьевской тюрьмы.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01797_20140430_17440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142852"/>
            <a:ext cx="4500562" cy="3143248"/>
          </a:xfrm>
          <a:prstGeom prst="rect">
            <a:avLst/>
          </a:prstGeom>
          <a:ln w="76200">
            <a:solidFill>
              <a:schemeClr val="tx2">
                <a:lumMod val="90000"/>
              </a:schemeClr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1785918" y="2428868"/>
            <a:ext cx="1679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Фото 1987 года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17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6437.JPG"/>
          <p:cNvPicPr>
            <a:picLocks noChangeAspect="1"/>
          </p:cNvPicPr>
          <p:nvPr/>
        </p:nvPicPr>
        <p:blipFill>
          <a:blip r:embed="rId2" cstate="email">
            <a:lum bright="58000" contrast="-5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543956" cy="6215106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Существенные изменения в жизни Русской Православной Церкви начались в 1985 году с приходом к власти в СССР М.С. Горбачева и началом политики  «гласности» и «перестройки». Впервые после многих десятилетий Церковь начала выходить из вынужденной изоляции, ее руководители стали появляться на общественных трибунах. Празднование 1000-летия Крещения Руси, состоявшееся в 1988 году и задуманное изначально как узко-церковное мероприятие, вылилось во всенародное торжество, свидетельствовавшее о жизнеспособности Православной Церкви, не сломленной гонениями, о ее высоком авторитете в глазах народа. С этого юбилея началось второе массовое Крещение Руси, продолжающееся поныне.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 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 advClick="0" advTm="30000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757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4572008"/>
            <a:ext cx="885050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Началось возрождение храмов</a:t>
            </a:r>
          </a:p>
          <a:p>
            <a:pPr algn="ctr"/>
            <a:r>
              <a:rPr lang="ru-RU" sz="6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и в Егорьевском районе. </a:t>
            </a:r>
            <a:endParaRPr lang="ru-RU" sz="60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0188.JPG"/>
          <p:cNvPicPr preferRelativeResize="0"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42844" y="285728"/>
            <a:ext cx="481093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Собор</a:t>
            </a:r>
          </a:p>
          <a:p>
            <a:pPr algn="ctr"/>
            <a:r>
              <a:rPr lang="ru-RU" sz="4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Александра Невского</a:t>
            </a:r>
            <a:r>
              <a:rPr lang="ru-RU" sz="28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  <a:endParaRPr lang="ru-RU" sz="28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797_20130604_1458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42844" y="214290"/>
            <a:ext cx="486222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Казанский храм.</a:t>
            </a:r>
          </a:p>
          <a:p>
            <a:r>
              <a:rPr lang="ru-RU" sz="4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Воссоздан в 2004 году.</a:t>
            </a:r>
            <a:endParaRPr lang="ru-RU" sz="44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 advTm="4000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053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71472" y="642918"/>
            <a:ext cx="59378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Возрождаются и монастыри</a:t>
            </a:r>
            <a:r>
              <a:rPr lang="ru-RU" sz="4000" dirty="0" smtClean="0">
                <a:latin typeface="Monotype Corsiva" pitchFamily="66" charset="0"/>
              </a:rPr>
              <a:t>.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1071546"/>
            <a:ext cx="641233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Свято–Троицкий </a:t>
            </a:r>
            <a:r>
              <a:rPr lang="ru-RU" sz="4000" dirty="0" err="1" smtClean="0">
                <a:solidFill>
                  <a:srgbClr val="002060"/>
                </a:solidFill>
                <a:latin typeface="Monotype Corsiva" pitchFamily="66" charset="0"/>
              </a:rPr>
              <a:t>Мариинский</a:t>
            </a: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женский монастырь</a:t>
            </a:r>
          </a:p>
          <a:p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 вновь открыт в 2008 году.</a:t>
            </a:r>
            <a:endParaRPr lang="ru-RU" sz="4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 advTm="8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052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214290"/>
            <a:ext cx="525817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Троицкий храм </a:t>
            </a:r>
          </a:p>
          <a:p>
            <a:pPr algn="ctr"/>
            <a:r>
              <a:rPr lang="ru-RU" sz="4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вновь открыт в 1999 году.</a:t>
            </a:r>
            <a:endParaRPr lang="ru-RU" sz="40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973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357158" y="214290"/>
            <a:ext cx="74286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Собор Рождества Пресвятой Богородицы.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28662" y="6088559"/>
            <a:ext cx="75055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Николо—</a:t>
            </a:r>
            <a:r>
              <a:rPr lang="ru-RU" sz="4400" dirty="0" err="1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Радовицкий</a:t>
            </a:r>
            <a:r>
              <a:rPr lang="ru-RU" sz="44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монастырь.</a:t>
            </a:r>
            <a:endParaRPr lang="ru-RU" sz="44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 advTm="5000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011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42910" y="0"/>
            <a:ext cx="7536037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7030A0"/>
                </a:solidFill>
                <a:latin typeface="Monotype Corsiva" pitchFamily="66" charset="0"/>
              </a:rPr>
              <a:t> Мы должны очень бережно</a:t>
            </a:r>
          </a:p>
          <a:p>
            <a:r>
              <a:rPr lang="ru-RU" sz="4800" dirty="0" smtClean="0">
                <a:solidFill>
                  <a:srgbClr val="7030A0"/>
                </a:solidFill>
                <a:latin typeface="Monotype Corsiva" pitchFamily="66" charset="0"/>
              </a:rPr>
              <a:t> хранить то духовное наследие, </a:t>
            </a:r>
          </a:p>
          <a:p>
            <a:r>
              <a:rPr lang="ru-RU" sz="4800" dirty="0" smtClean="0">
                <a:solidFill>
                  <a:srgbClr val="7030A0"/>
                </a:solidFill>
                <a:latin typeface="Monotype Corsiva" pitchFamily="66" charset="0"/>
              </a:rPr>
              <a:t>которое получили, </a:t>
            </a:r>
          </a:p>
          <a:p>
            <a:endParaRPr lang="ru-RU" sz="48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endParaRPr lang="ru-RU" sz="4800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r>
              <a:rPr lang="ru-RU" sz="4800" dirty="0" smtClean="0">
                <a:solidFill>
                  <a:srgbClr val="FFFF99"/>
                </a:solidFill>
                <a:latin typeface="Monotype Corsiva" pitchFamily="66" charset="0"/>
              </a:rPr>
              <a:t>и никогда не стать «Иванами, </a:t>
            </a:r>
          </a:p>
          <a:p>
            <a:r>
              <a:rPr lang="ru-RU" sz="4800" dirty="0" smtClean="0">
                <a:solidFill>
                  <a:srgbClr val="FFFF99"/>
                </a:solidFill>
                <a:latin typeface="Monotype Corsiva" pitchFamily="66" charset="0"/>
              </a:rPr>
              <a:t>не помнящими родства».</a:t>
            </a:r>
            <a:endParaRPr lang="ru-RU" sz="4800" dirty="0">
              <a:solidFill>
                <a:srgbClr val="FFFF99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5918" y="5929330"/>
            <a:ext cx="68376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99"/>
                </a:solidFill>
              </a:rPr>
              <a:t>Из  интервью  председателя Отдела внешних церковных связей</a:t>
            </a:r>
          </a:p>
          <a:p>
            <a:r>
              <a:rPr lang="ru-RU" dirty="0" smtClean="0">
                <a:solidFill>
                  <a:srgbClr val="FFFF99"/>
                </a:solidFill>
              </a:rPr>
              <a:t> Московского Патриархата митрополита Волоколамского </a:t>
            </a:r>
            <a:r>
              <a:rPr lang="ru-RU" dirty="0" err="1" smtClean="0">
                <a:solidFill>
                  <a:srgbClr val="FFFF99"/>
                </a:solidFill>
              </a:rPr>
              <a:t>Илариона</a:t>
            </a:r>
            <a:endParaRPr lang="ru-RU" dirty="0">
              <a:solidFill>
                <a:srgbClr val="FFFF99"/>
              </a:solidFill>
            </a:endParaRPr>
          </a:p>
        </p:txBody>
      </p:sp>
    </p:spTree>
  </p:cSld>
  <p:clrMapOvr>
    <a:masterClrMapping/>
  </p:clrMapOvr>
  <p:transition spd="slow" advClick="0" advTm="7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hoto-vm-12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285720" y="428604"/>
            <a:ext cx="64203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Казанский женский монастырь.</a:t>
            </a:r>
            <a:endParaRPr lang="ru-RU" sz="40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 advTm="5000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cb9ab61da7ea5d0a41cb70ef204168b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071538" y="142852"/>
            <a:ext cx="72346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Деревня Алешино Знаменский храм.</a:t>
            </a:r>
            <a:endParaRPr lang="ru-RU" sz="40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987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28596" y="285728"/>
            <a:ext cx="7433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Село </a:t>
            </a:r>
            <a:r>
              <a:rPr lang="ru-RU" sz="3600" dirty="0" err="1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Николо-Крутины</a:t>
            </a:r>
            <a:r>
              <a:rPr lang="ru-RU" sz="36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Никольский храм.</a:t>
            </a:r>
            <a:endParaRPr lang="ru-RU" sz="36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 advTm="4000">
    <p:wipe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обор.jpg"/>
          <p:cNvPicPr>
            <a:picLocks noGrp="1" noChangeAspect="1"/>
          </p:cNvPicPr>
          <p:nvPr>
            <p:ph idx="1"/>
          </p:nvPr>
        </p:nvPicPr>
        <p:blipFill>
          <a:blip r:embed="rId2">
            <a:lum bright="70000" contrast="-70000"/>
          </a:blip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14480" y="285728"/>
            <a:ext cx="620939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cs typeface="Arial" pitchFamily="34" charset="0"/>
              </a:rPr>
              <a:t>В настоящее время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cs typeface="Arial" pitchFamily="34" charset="0"/>
              </a:rPr>
              <a:t> в Егорьевском районе действуют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cs typeface="Arial" pitchFamily="34" charset="0"/>
              </a:rPr>
              <a:t>3 монастыря и 28 церквей.</a:t>
            </a:r>
          </a:p>
        </p:txBody>
      </p:sp>
      <p:pic>
        <p:nvPicPr>
          <p:cNvPr id="7" name="Рисунок 6" descr="Собо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57224" y="1357298"/>
            <a:ext cx="756809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счастливы потомки, </a:t>
            </a:r>
          </a:p>
          <a:p>
            <a:r>
              <a:rPr lang="ru-RU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Что могут лицезреть</a:t>
            </a:r>
          </a:p>
          <a:p>
            <a:r>
              <a:rPr lang="ru-RU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Истории обломки</a:t>
            </a:r>
          </a:p>
          <a:p>
            <a:r>
              <a:rPr lang="ru-RU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сохранить их впредь…</a:t>
            </a:r>
            <a:endParaRPr lang="ru-RU" sz="6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 advTm="17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1025" grpId="1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640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bright="42000" contrast="-44000"/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928662" y="1000108"/>
            <a:ext cx="6570710" cy="446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Подготовил </a:t>
            </a:r>
          </a:p>
          <a:p>
            <a:pPr algn="ctr"/>
            <a:r>
              <a:rPr lang="ru-RU" sz="3600" dirty="0" smtClean="0"/>
              <a:t>ученик 7-б класса МОУ СОШ №8</a:t>
            </a:r>
          </a:p>
          <a:p>
            <a:pPr algn="ctr"/>
            <a:r>
              <a:rPr lang="ru-RU" sz="4000" dirty="0" smtClean="0"/>
              <a:t>Юров Данила.</a:t>
            </a:r>
          </a:p>
          <a:p>
            <a:pPr algn="ctr"/>
            <a:endParaRPr lang="ru-RU" sz="3600" dirty="0" smtClean="0"/>
          </a:p>
          <a:p>
            <a:pPr algn="ctr"/>
            <a:endParaRPr lang="ru-RU" sz="3600" dirty="0" smtClean="0"/>
          </a:p>
          <a:p>
            <a:pPr algn="ctr"/>
            <a:endParaRPr lang="ru-RU" sz="3600" dirty="0" smtClean="0"/>
          </a:p>
          <a:p>
            <a:pPr algn="ctr"/>
            <a:r>
              <a:rPr lang="ru-RU" sz="3200" dirty="0" smtClean="0"/>
              <a:t>Руководитель:</a:t>
            </a:r>
          </a:p>
          <a:p>
            <a:pPr algn="ctr"/>
            <a:r>
              <a:rPr lang="ru-RU" sz="3200" dirty="0" err="1" smtClean="0"/>
              <a:t>Крамничная</a:t>
            </a:r>
            <a:r>
              <a:rPr lang="ru-RU" sz="3200" dirty="0" smtClean="0"/>
              <a:t> Екатерина Евгеньевна.</a:t>
            </a:r>
            <a:endParaRPr lang="ru-RU" sz="3200" dirty="0"/>
          </a:p>
        </p:txBody>
      </p:sp>
    </p:spTree>
  </p:cSld>
  <p:clrMapOvr>
    <a:masterClrMapping/>
  </p:clrMapOvr>
  <p:transition spd="slow" advClick="0" advTm="6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247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lum bright="69000" contrast="-49000"/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07181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Россия имеет богатое духовное наследие. Оно формировалось на протяжении веков и передавалось из поколения в поколение. Несмотря на разрушительные войны, стихийные бедствия, общество приумножало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достижения предков.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454d683ecaf0e26820c1c4cd17a2fdb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572528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2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3256.Любляна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bright="69000" contrast="-50000"/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64318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Но, к сожалению, был период в истории нашей великой страны, о котором не хочется и вспоминать: духовные ценности разрушались, святыни уничтожались.  Однако и забывать времена богоборчества нельзя. Чтобы не допустить повторения ошибок.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 Пусть знают и помнят потомки…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 advClick="0" advTm="120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30kg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434279" y="500042"/>
            <a:ext cx="670972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До </a:t>
            </a:r>
            <a:r>
              <a:rPr lang="ru-RU" sz="3200" b="1" dirty="0" smtClean="0">
                <a:solidFill>
                  <a:srgbClr val="002060"/>
                </a:solidFill>
              </a:rPr>
              <a:t>революции </a:t>
            </a:r>
            <a:r>
              <a:rPr lang="ru-RU" sz="3200" b="1" dirty="0">
                <a:solidFill>
                  <a:srgbClr val="002060"/>
                </a:solidFill>
              </a:rPr>
              <a:t>в Егорьевске </a:t>
            </a:r>
            <a:r>
              <a:rPr lang="ru-RU" sz="3200" b="1" dirty="0" smtClean="0">
                <a:solidFill>
                  <a:srgbClr val="002060"/>
                </a:solidFill>
              </a:rPr>
              <a:t>было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>
                <a:solidFill>
                  <a:srgbClr val="002060"/>
                </a:solidFill>
              </a:rPr>
              <a:t>восемь храмов</a:t>
            </a:r>
            <a:r>
              <a:rPr lang="ru-RU" sz="3200" b="1" dirty="0" smtClean="0">
                <a:solidFill>
                  <a:srgbClr val="002060"/>
                </a:solidFill>
              </a:rPr>
              <a:t>,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>
                <a:solidFill>
                  <a:srgbClr val="002060"/>
                </a:solidFill>
              </a:rPr>
              <a:t>но после </a:t>
            </a:r>
            <a:r>
              <a:rPr lang="ru-RU" sz="3200" b="1" dirty="0" smtClean="0">
                <a:solidFill>
                  <a:srgbClr val="002060"/>
                </a:solidFill>
              </a:rPr>
              <a:t>неё </a:t>
            </a:r>
            <a:r>
              <a:rPr lang="ru-RU" sz="3200" b="1" dirty="0">
                <a:solidFill>
                  <a:srgbClr val="002060"/>
                </a:solidFill>
              </a:rPr>
              <a:t>почти </a:t>
            </a:r>
            <a:r>
              <a:rPr lang="ru-RU" sz="3200" b="1" dirty="0" smtClean="0">
                <a:solidFill>
                  <a:srgbClr val="002060"/>
                </a:solidFill>
              </a:rPr>
              <a:t>все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>
                <a:solidFill>
                  <a:srgbClr val="002060"/>
                </a:solidFill>
              </a:rPr>
              <a:t>были </a:t>
            </a:r>
            <a:r>
              <a:rPr lang="ru-RU" sz="3200" b="1" dirty="0" smtClean="0">
                <a:solidFill>
                  <a:srgbClr val="002060"/>
                </a:solidFill>
              </a:rPr>
              <a:t>уничтожены </a:t>
            </a:r>
            <a:r>
              <a:rPr lang="ru-RU" sz="3200" b="1" dirty="0">
                <a:solidFill>
                  <a:srgbClr val="002060"/>
                </a:solidFill>
              </a:rPr>
              <a:t>или осквернены.</a:t>
            </a:r>
          </a:p>
        </p:txBody>
      </p:sp>
    </p:spTree>
  </p:cSld>
  <p:clrMapOvr>
    <a:masterClrMapping/>
  </p:clrMapOvr>
  <p:transition spd="slow" advClick="0" advTm="6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800"/>
                            </p:stCondLst>
                            <p:childTnLst>
                              <p:par>
                                <p:cTn id="11" presetID="2" presetClass="exit" presetSubtype="4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gorievsk3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99"/>
                </a:solidFill>
              </a:rPr>
              <a:t>Главный городской </a:t>
            </a:r>
            <a:r>
              <a:rPr lang="ru-RU" dirty="0" smtClean="0">
                <a:solidFill>
                  <a:srgbClr val="FFFF99"/>
                </a:solidFill>
              </a:rPr>
              <a:t>храм</a:t>
            </a:r>
            <a:br>
              <a:rPr lang="ru-RU" dirty="0" smtClean="0">
                <a:solidFill>
                  <a:srgbClr val="FFFF99"/>
                </a:solidFill>
              </a:rPr>
            </a:br>
            <a:r>
              <a:rPr lang="ru-RU" dirty="0" smtClean="0">
                <a:solidFill>
                  <a:srgbClr val="FFFF99"/>
                </a:solidFill>
              </a:rPr>
              <a:t> </a:t>
            </a:r>
            <a:r>
              <a:rPr lang="ru-RU" dirty="0">
                <a:solidFill>
                  <a:srgbClr val="FFFF99"/>
                </a:solidFill>
              </a:rPr>
              <a:t>Успенский (Белый) </a:t>
            </a:r>
            <a:r>
              <a:rPr lang="ru-RU" dirty="0" smtClean="0">
                <a:solidFill>
                  <a:srgbClr val="FFFF99"/>
                </a:solidFill>
              </a:rPr>
              <a:t>собор</a:t>
            </a:r>
            <a:br>
              <a:rPr lang="ru-RU" dirty="0" smtClean="0">
                <a:solidFill>
                  <a:srgbClr val="FFFF99"/>
                </a:solidFill>
              </a:rPr>
            </a:br>
            <a:r>
              <a:rPr lang="ru-RU" dirty="0" smtClean="0">
                <a:solidFill>
                  <a:srgbClr val="FFFF99"/>
                </a:solidFill>
              </a:rPr>
              <a:t> </a:t>
            </a:r>
            <a:r>
              <a:rPr lang="ru-RU" dirty="0">
                <a:solidFill>
                  <a:srgbClr val="FFFF99"/>
                </a:solidFill>
              </a:rPr>
              <a:t>был взорван.</a:t>
            </a:r>
          </a:p>
        </p:txBody>
      </p:sp>
    </p:spTree>
  </p:cSld>
  <p:clrMapOvr>
    <a:masterClrMapping/>
  </p:clrMapOvr>
  <p:transition spd="slow" advClick="0" advTm="5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E1942D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CC66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20"/>
                            </p:stCondLst>
                            <p:childTnLst>
                              <p:par>
                                <p:cTn id="11" presetID="2" presetClass="exit" presetSubtype="4" fill="hold" grpId="1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зрыв_собор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 advClick="0" advTm="3000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9bg2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4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85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Георгиевский (Красный) - сожжён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Часовни, что стояли в черте горо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д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а, </a:t>
            </a:r>
            <a:r>
              <a:rPr lang="ru-RU" dirty="0">
                <a:solidFill>
                  <a:srgbClr val="002060"/>
                </a:solidFill>
              </a:rPr>
              <a:t>порушены.</a:t>
            </a:r>
          </a:p>
        </p:txBody>
      </p:sp>
    </p:spTree>
  </p:cSld>
  <p:clrMapOvr>
    <a:masterClrMapping/>
  </p:clrMapOvr>
  <p:transition spd="slow" advClick="0" advTm="4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950"/>
                            </p:stCondLst>
                            <p:childTnLst>
                              <p:par>
                                <p:cTn id="11" presetID="2" presetClass="exit" presetSubtype="4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os05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500570"/>
            <a:ext cx="8229600" cy="150019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99"/>
                </a:solidFill>
              </a:rPr>
              <a:t>Троицкий </a:t>
            </a:r>
            <a:r>
              <a:rPr lang="ru-RU" dirty="0" err="1">
                <a:solidFill>
                  <a:srgbClr val="FFFF99"/>
                </a:solidFill>
              </a:rPr>
              <a:t>Мариинский</a:t>
            </a:r>
            <a:r>
              <a:rPr lang="ru-RU" dirty="0">
                <a:solidFill>
                  <a:srgbClr val="FFFF99"/>
                </a:solidFill>
              </a:rPr>
              <a:t> девичий монастырь был упразднён,</a:t>
            </a:r>
          </a:p>
        </p:txBody>
      </p:sp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E1942D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CC6600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920"/>
                            </p:stCondLst>
                            <p:childTnLst>
                              <p:par>
                                <p:cTn id="11" presetID="29" presetClass="exit" presetSubtype="0" fill="hold" grpId="1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899</TotalTime>
  <Words>323</Words>
  <Application>Microsoft Office PowerPoint</Application>
  <PresentationFormat>Экран (4:3)</PresentationFormat>
  <Paragraphs>70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Духовное наследие родного края.  Храмы Егорьевска и района.</vt:lpstr>
      <vt:lpstr>Слайд 2</vt:lpstr>
      <vt:lpstr>Россия имеет богатое духовное наследие. Оно формировалось на протяжении веков и передавалось из поколения в поколение. Несмотря на разрушительные войны, стихийные бедствия, общество приумножало  достижения предков.  </vt:lpstr>
      <vt:lpstr>Но, к сожалению, был период в истории нашей великой страны, о котором не хочется и вспоминать: духовные ценности разрушались, святыни уничтожались.  Однако и забывать времена богоборчества нельзя. Чтобы не допустить повторения ошибок.  Пусть знают и помнят потомки…</vt:lpstr>
      <vt:lpstr>Слайд 5</vt:lpstr>
      <vt:lpstr>Главный городской храм  Успенский (Белый) собор  был взорван.</vt:lpstr>
      <vt:lpstr>Слайд 7</vt:lpstr>
      <vt:lpstr>Георгиевский (Красный) - сожжён. Часовни, что стояли в черте города, порушены.</vt:lpstr>
      <vt:lpstr>Троицкий Мариинский девичий монастырь был упразднён,</vt:lpstr>
      <vt:lpstr>и в нём размещалось лётное училище, в котором учился знаменитый В.П.Чкалов.</vt:lpstr>
      <vt:lpstr>В старообрядческом    Георгиевском храме обосновался    городской Дом пионеров.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Духовное наследие родного края</dc:title>
  <dc:creator>Роман</dc:creator>
  <cp:lastModifiedBy>Роман</cp:lastModifiedBy>
  <cp:revision>90</cp:revision>
  <dcterms:created xsi:type="dcterms:W3CDTF">2014-12-04T17:23:47Z</dcterms:created>
  <dcterms:modified xsi:type="dcterms:W3CDTF">2015-04-30T14:16:48Z</dcterms:modified>
</cp:coreProperties>
</file>