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77" r:id="rId4"/>
    <p:sldId id="287" r:id="rId5"/>
    <p:sldId id="280" r:id="rId6"/>
    <p:sldId id="263" r:id="rId7"/>
    <p:sldId id="283" r:id="rId8"/>
    <p:sldId id="285" r:id="rId9"/>
    <p:sldId id="28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CAE63F-F22E-4E87-83AF-8C174A87F675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3FD52-31B6-438D-A95D-0FF015486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3FD52-31B6-438D-A95D-0FF015486DA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\Documents\&#1084;&#1086;&#1080;%20&#1087;&#1088;&#1077;&#1079;&#1077;&#1085;&#1090;&#1072;&#1094;&#1080;&#1080;%20&#1080;%20&#1087;&#1088;&#1086;&#1077;&#1082;&#1090;&#1099;\&#1052;&#1072;&#1083;&#1077;&#1085;&#1100;&#1082;&#1080;&#1077;%20&#1089;&#1086;&#1083;&#1076;&#1072;&#1090;&#1099;%20&#1042;&#1077;&#1083;&#1080;&#1082;&#1086;&#1081;%20&#1074;&#1086;&#1081;&#1085;&#1099;1\Den_-pobedy-minusovka(muzofon.com)_mp3cut.foxcom.su_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1\Documents\&#1084;&#1086;&#1080;%20&#1087;&#1088;&#1077;&#1079;&#1077;&#1085;&#1090;&#1072;&#1094;&#1080;&#1080;%20&#1080;%20&#1087;&#1088;&#1086;&#1077;&#1082;&#1090;&#1099;\&#1052;&#1072;&#1083;&#1077;&#1085;&#1100;&#1082;&#1080;&#1077;%20&#1089;&#1086;&#1083;&#1076;&#1072;&#1090;&#1099;%20&#1042;&#1077;&#1083;&#1080;&#1082;&#1086;&#1081;%20&#1074;&#1086;&#1081;&#1085;&#1099;1\Leonid-Utesov-Utomlennoe-solnce---minus(muzofon.com)_mp3cut.foxcom.su_.mp3" TargetMode="External"/><Relationship Id="rId6" Type="http://schemas.openxmlformats.org/officeDocument/2006/relationships/image" Target="../media/image7.jpeg"/><Relationship Id="rId11" Type="http://schemas.openxmlformats.org/officeDocument/2006/relationships/image" Target="../media/image3.pn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1\Documents\&#1084;&#1086;&#1080;%20&#1087;&#1088;&#1077;&#1079;&#1077;&#1085;&#1090;&#1072;&#1094;&#1080;&#1080;%20&#1080;%20&#1087;&#1088;&#1086;&#1077;&#1082;&#1090;&#1099;\&#1052;&#1072;&#1083;&#1077;&#1085;&#1100;&#1082;&#1080;&#1077;%20&#1089;&#1086;&#1083;&#1076;&#1072;&#1090;&#1099;%20&#1042;&#1077;&#1083;&#1080;&#1082;&#1086;&#1081;%20&#1074;&#1086;&#1081;&#1085;&#1099;1\&#1053;&#1072;&#1095;&#1072;&#1083;&#1086;%20&#1074;&#1086;&#1081;&#1085;&#1099;%2022%20&#1080;&#1102;&#1085;&#1103;%201941%20&#1075;&#1086;&#1076;&#1072;.mp4" TargetMode="Externa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4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hyperlink" Target="https://ru.wikipedia.org/wiki/%D0%9C%D0%B5%D0%B4%D0%B0%D0%BB%D1%8C_%C2%AB%D0%97%D0%BE%D0%BB%D0%BE%D1%82%D0%B0%D1%8F_%D0%97%D0%B2%D0%B5%D0%B7%D0%B4%D0%B0%C2%BB_(%D0%A1%D0%A1%D0%A1%D0%A0)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pic>
        <p:nvPicPr>
          <p:cNvPr id="1030" name="Picture 6" descr="&amp;Pcy;&amp;rcy;&amp;acy;&amp;zcy;&amp;dcy;&amp;ncy;&amp;icy;&amp;kcy;, &amp;Dcy;&amp;iecy;&amp;ncy;&amp;softcy; &amp;Pcy;&amp;ocy;&amp;bcy;&amp;iecy;&amp;dcy;&amp;ycy;!, &amp;Vcy;&amp;Ocy;&amp;Vcy;, &amp;vcy;&amp;iecy;&amp;lcy;&amp;icy;&amp;kcy;&amp;acy;&amp;yacy; &amp;ocy;&amp;tcy;&amp;iecy;&amp;chcy;&amp;iecy;&amp;scy;&amp;tcy;&amp;vcy;&amp;iecy;&amp;ncy;&amp;ncy;&amp;acy;&amp;yacy; &amp;vcy;&amp;ocy;&amp;jcy;&amp;ncy;&amp;acy;, &amp;fcy;&amp;ocy;&amp;ncy;, &amp;dcy;&amp;iecy;&amp;rcy;&amp;iecy;&amp;vcy;&amp;ocy;, &amp;tcy;&amp;iecy;&amp;kcy;&amp;scy;&amp;tcy;&amp;ucy;&amp;rcy;&amp;acy;, &amp;lcy;&amp;iecy;&amp;ncy;&amp;tcy;&amp;acy;, &amp;gcy;&amp;iecy;&amp;ocy;&amp;rcy;&amp;gcy;&amp;icy;&amp;iecy;&amp;vcy;&amp;scy;&amp;kcy;&amp;acy;&amp;yacy; &amp;ocy;&amp;bcy;&amp;ocy;&amp;icy;, &amp;fcy;&amp;ocy;&amp;tcy;&amp;ocy;, &amp;kcy;&amp;acy;&amp;rcy;&amp;tcy;&amp;icy;&amp;ncy;&amp;kcy;&amp;icy;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9411" y="475134"/>
            <a:ext cx="7684909" cy="59077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509120"/>
            <a:ext cx="7486600" cy="2115666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3600" b="1" dirty="0" smtClean="0">
                <a:ln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Маленькие солдаты </a:t>
            </a:r>
            <a:br>
              <a:rPr lang="ru-RU" sz="3600" b="1" dirty="0" smtClean="0">
                <a:ln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n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Великой  войны.</a:t>
            </a:r>
            <a:endParaRPr lang="ru-RU" sz="3600" b="1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65563" y="402501"/>
            <a:ext cx="6058133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3200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0-летию Победы посвящается</a:t>
            </a:r>
            <a:r>
              <a:rPr lang="ru-RU" sz="3200" b="1" dirty="0" smtClean="0">
                <a:ln/>
                <a:solidFill>
                  <a:srgbClr val="C00000"/>
                </a:solidFill>
              </a:rPr>
              <a:t>:</a:t>
            </a:r>
            <a:endParaRPr lang="ru-RU" sz="3200" b="1" dirty="0">
              <a:ln/>
              <a:solidFill>
                <a:srgbClr val="C00000"/>
              </a:solidFill>
            </a:endParaRPr>
          </a:p>
        </p:txBody>
      </p:sp>
      <p:pic>
        <p:nvPicPr>
          <p:cNvPr id="8" name="Den_-pobedy-minusovka(muzofon.com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429124" y="3286124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17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6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6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4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Pcy;&amp;ocy;&amp;zcy;&amp;dcy;&amp;rcy;&amp;acy;&amp;vcy;&amp;icy;&amp;tcy;&amp;softcy; &amp;scy; &amp;Dcy;&amp;ncy;&amp;iecy;&amp;mcy; &amp;Pcy;&amp;ocy;&amp;bcy;&amp;iecy;&amp;dcy;&amp;ycy; &amp;pcy;&amp;ocy; &amp;Scy;&amp;Mcy;&amp;Scy;. - 31 May 2013 - Blog - Gogstudi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было недавно, это было давно...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Июнь. Клонился к вечеру закат.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теплой ночи разливалось море.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раздавался звонкий смех ребят,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 знающих, не ведающих горя.</a:t>
            </a:r>
          </a:p>
          <a:p>
            <a:pPr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Июнь! Тогда еще не знали мы,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 школьных вечеров домой шагая,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 завтра будет первый день войны,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 кончится она лишь в сорок пятом, в мае.</a:t>
            </a:r>
          </a:p>
          <a:p>
            <a:endParaRPr lang="ru-RU" dirty="0"/>
          </a:p>
        </p:txBody>
      </p:sp>
      <p:pic>
        <p:nvPicPr>
          <p:cNvPr id="11" name="Picture 4" descr="ФотоТелеграф &quot; СССР в 30-40-е годы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714488"/>
            <a:ext cx="4038600" cy="3239039"/>
          </a:xfrm>
          <a:prstGeom prst="rect">
            <a:avLst/>
          </a:prstGeom>
          <a:noFill/>
        </p:spPr>
      </p:pic>
      <p:pic>
        <p:nvPicPr>
          <p:cNvPr id="12" name="Picture 2" descr="Жизнь в СССР в 30-40-е годы фотоновости на InfoHome.com.ua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1714488"/>
            <a:ext cx="4037768" cy="3214710"/>
          </a:xfrm>
          <a:prstGeom prst="rect">
            <a:avLst/>
          </a:prstGeom>
          <a:noFill/>
        </p:spPr>
      </p:pic>
      <p:pic>
        <p:nvPicPr>
          <p:cNvPr id="13" name="Picture 6" descr="http://pics2.pokazuha.ru/p442/1/l/5299245fl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1714488"/>
            <a:ext cx="4071966" cy="3214710"/>
          </a:xfrm>
          <a:prstGeom prst="rect">
            <a:avLst/>
          </a:prstGeom>
          <a:noFill/>
        </p:spPr>
      </p:pic>
      <p:pic>
        <p:nvPicPr>
          <p:cNvPr id="20488" name="Picture 8" descr="СССР в 30-е годы - ХАЦАПЕТОВКА- интересный форум,советы,отношения,психология,новости и другой позитив.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0" y="1714488"/>
            <a:ext cx="4143404" cy="3214710"/>
          </a:xfrm>
          <a:prstGeom prst="rect">
            <a:avLst/>
          </a:prstGeom>
          <a:noFill/>
        </p:spPr>
      </p:pic>
      <p:pic>
        <p:nvPicPr>
          <p:cNvPr id="20492" name="Picture 12" descr="Галерея: Прошлое и будущее школьной формы в России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72000" y="1714488"/>
            <a:ext cx="4143404" cy="3214710"/>
          </a:xfrm>
          <a:prstGeom prst="rect">
            <a:avLst/>
          </a:prstGeom>
          <a:noFill/>
        </p:spPr>
      </p:pic>
      <p:pic>
        <p:nvPicPr>
          <p:cNvPr id="20496" name="Picture 16" descr="This Day In History - June 22nd &quot;TwistedSifter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572000" y="1714488"/>
            <a:ext cx="4286281" cy="3228970"/>
          </a:xfrm>
          <a:prstGeom prst="rect">
            <a:avLst/>
          </a:prstGeom>
          <a:noFill/>
        </p:spPr>
      </p:pic>
      <p:pic>
        <p:nvPicPr>
          <p:cNvPr id="20498" name="Picture 18" descr="Блог Михаила Задорнова: Великая Отечественная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72000" y="1714488"/>
            <a:ext cx="4286281" cy="3214710"/>
          </a:xfrm>
          <a:prstGeom prst="rect">
            <a:avLst/>
          </a:prstGeom>
          <a:noFill/>
        </p:spPr>
      </p:pic>
      <p:pic>
        <p:nvPicPr>
          <p:cNvPr id="20" name="Leonid-Utesov-Utomlennoe-solnce--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0500" name="Picture 20" descr="http://club-edu.tambov.ru/vjpusk/vjp108/rabot/08/Radost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72000" y="1714488"/>
            <a:ext cx="4286280" cy="321471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116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Pcy;&amp;ocy;&amp;zcy;&amp;dcy;&amp;rcy;&amp;acy;&amp;vcy;&amp;icy;&amp;tcy;&amp;softcy; &amp;scy; &amp;Dcy;&amp;ncy;&amp;iecy;&amp;mcy; &amp;Pcy;&amp;ocy;&amp;bcy;&amp;iecy;&amp;dcy;&amp;ycy; &amp;pcy;&amp;ocy; &amp;Scy;&amp;Mcy;&amp;Scy;. - 31 May 2013 - Blog - Gogstudi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22 июня 1941 года в 4 часа утра 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немецкие войска перешли границу Советского Союза.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Начало войны 22 июня 1941 год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428728" y="1272744"/>
            <a:ext cx="6500858" cy="48756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Pcy;&amp;ocy;&amp;zcy;&amp;dcy;&amp;rcy;&amp;acy;&amp;vcy;&amp;icy;&amp;tcy;&amp;softcy; &amp;scy; &amp;Dcy;&amp;ncy;&amp;iecy;&amp;mcy; &amp;Pcy;&amp;ocy;&amp;bcy;&amp;iecy;&amp;dcy;&amp;ycy; &amp;pcy;&amp;ocy; &amp;Scy;&amp;Mcy;&amp;Scy;. - 31 May 2013 - Blog - Gogstud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Армия  Юных…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3803650" cy="4840303"/>
          </a:xfrm>
        </p:spPr>
        <p:txBody>
          <a:bodyPr>
            <a:normAutofit lnSpcReduction="10000"/>
          </a:bodyPr>
          <a:lstStyle/>
          <a:p>
            <a:pPr indent="34290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 время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Великой Отечественной войны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против гитлеровских оккупантов действовала целая армия мальчишек и девчонок. </a:t>
            </a:r>
          </a:p>
          <a:p>
            <a:pPr indent="34290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Только в оккупированной Белоруссии не менее 74500 мальчишек и девчонок, юношей и девушек воевали в партизанских отрядах. </a:t>
            </a:r>
          </a:p>
          <a:p>
            <a:pPr indent="34290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было поразительное «движение»! Мальчишки и девчонки не дожидались, пока их «призовут» взрослые, – начали действовать с первых дней оккупации. </a:t>
            </a:r>
          </a:p>
          <a:p>
            <a:pPr indent="34290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Рисковали смертельно!</a:t>
            </a:r>
          </a:p>
          <a:p>
            <a:pPr indent="342900"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2071678"/>
            <a:ext cx="4345030" cy="2761704"/>
          </a:xfrm>
          <a:prstGeom prst="rect">
            <a:avLst/>
          </a:prstGeom>
        </p:spPr>
      </p:pic>
      <p:pic>
        <p:nvPicPr>
          <p:cNvPr id="7" name="Рисунок 3" descr="119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38650" y="2051050"/>
            <a:ext cx="4267200" cy="2817446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6" name="Picture 2" descr="Эхо Войны. REIBERT.info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17178" y="2051050"/>
            <a:ext cx="4288672" cy="2844800"/>
          </a:xfrm>
          <a:prstGeom prst="rect">
            <a:avLst/>
          </a:prstGeom>
          <a:noFill/>
        </p:spPr>
      </p:pic>
      <p:pic>
        <p:nvPicPr>
          <p:cNvPr id="16388" name="Picture 4" descr="Молодежный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94200" y="2006600"/>
            <a:ext cx="4356100" cy="2907696"/>
          </a:xfrm>
          <a:prstGeom prst="rect">
            <a:avLst/>
          </a:prstGeom>
          <a:noFill/>
        </p:spPr>
      </p:pic>
      <p:pic>
        <p:nvPicPr>
          <p:cNvPr id="16390" name="Picture 6" descr="Дети на войне :: NoNaM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94200" y="2006600"/>
            <a:ext cx="4337050" cy="2889250"/>
          </a:xfrm>
          <a:prstGeom prst="rect">
            <a:avLst/>
          </a:prstGeom>
          <a:noFill/>
        </p:spPr>
      </p:pic>
      <p:pic>
        <p:nvPicPr>
          <p:cNvPr id="16392" name="Picture 8" descr="Подвиг тыла.Будни войны.Великая Отечественная.1941-1945 года.Основные события,фотографии,уникальные документы,архив,воспоминания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394200" y="2006600"/>
            <a:ext cx="4356100" cy="2894013"/>
          </a:xfrm>
          <a:prstGeom prst="rect">
            <a:avLst/>
          </a:prstGeom>
          <a:noFill/>
        </p:spPr>
      </p:pic>
      <p:pic>
        <p:nvPicPr>
          <p:cNvPr id="16394" name="Picture 10" descr="Фотогалерея Разное Интернет-фото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94200" y="2006600"/>
            <a:ext cx="4400550" cy="29337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Pcy;&amp;ocy;&amp;zcy;&amp;dcy;&amp;rcy;&amp;acy;&amp;vcy;&amp;icy;&amp;tcy;&amp;softcy; &amp;scy; &amp;Dcy;&amp;ncy;&amp;iecy;&amp;mcy; &amp;Pcy;&amp;ocy;&amp;bcy;&amp;iecy;&amp;dcy;&amp;ycy; &amp;pcy;&amp;ocy; &amp;Scy;&amp;Mcy;&amp;Scy;. - 31 May 2013 - Blog - Gogstud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Аркадий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Каманин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14 лет.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Самый молодой лётчик Второй мировой войны.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92075" indent="439738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Однажды вражеской пулей было разбито стекло кабины. Лётчика ослепило. Теряя сознание, он успел передать Аркадию управление, и мальчик посадил самолёт на свой аэродром. Однажды с высоты юный пилот увидел наш самолёт, подбитый фашистами. Под сильнейшим миномётным огнём Аркадий приземлился, перенёс лётчика в свой самолёт, поднялся в воздух и вернулся к своим.</a:t>
            </a:r>
          </a:p>
          <a:p>
            <a:pPr marL="92075" indent="439738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Совершил более 650 вылетов. </a:t>
            </a:r>
          </a:p>
          <a:p>
            <a:pPr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Награды: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                 Орден Красного Знамени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                 Два ордена Красной Звезды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                Медаль «За взятие Будапешта»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               Медаль «За взятие Вены»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                  Медаль «За победу над Германией в Великой Отечественной войне 1941—1945 гг.»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57440" y="1600200"/>
            <a:ext cx="2857500" cy="3600450"/>
          </a:xfrm>
          <a:prstGeom prst="rect">
            <a:avLst/>
          </a:prstGeom>
        </p:spPr>
      </p:pic>
      <p:pic>
        <p:nvPicPr>
          <p:cNvPr id="10242" name="Picture 2" descr="Аркадий, сын Геро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1928802"/>
            <a:ext cx="4286250" cy="2800351"/>
          </a:xfrm>
          <a:prstGeom prst="rect">
            <a:avLst/>
          </a:prstGeom>
          <a:noFill/>
        </p:spPr>
      </p:pic>
      <p:pic>
        <p:nvPicPr>
          <p:cNvPr id="15362" name="Picture 2" descr="АРКАДИЙ КАМАНИН - ЮНЫЕ ГЕРОИ ВОЙНЫ - ПАТРИОТИЧЕСКОЕ ВОСПИТАНИЕ - Каталог статей - Тинейджеры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05350" y="1651000"/>
            <a:ext cx="3778250" cy="36137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4270396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Pcy;&amp;ocy;&amp;zcy;&amp;dcy;&amp;rcy;&amp;acy;&amp;vcy;&amp;icy;&amp;tcy;&amp;softcy; &amp;scy; &amp;Dcy;&amp;ncy;&amp;iecy;&amp;mcy; &amp;Pcy;&amp;ocy;&amp;bcy;&amp;iecy;&amp;dcy;&amp;ycy; &amp;pcy;&amp;ocy; &amp;Scy;&amp;Mcy;&amp;Scy;. - 31 May 2013 - Blog - Gogstud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Лёня Голиков- герой Советского союза.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indent="342900" algn="just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Родился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17 июня 1926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года в деревне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Лукино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Участвовал в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27 боевых операциях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34290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Всего им уничтожено: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78 немцев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два железнодорожных 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шоссейных мостов, два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продовольственно-фуражных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склада и 10 автомашин с боеприпасами. Сопровождал обоз с продовольствием (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250 подвод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 в блокадный Ленинград. </a:t>
            </a:r>
          </a:p>
          <a:p>
            <a:pPr indent="34290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 доблесть и отвагу награждён орденом Ленина, орденом Боевого Красного Знамени и медалью «За отвагу» ..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24 января 1943 года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неравном бою в селе Острая Лука Псковской области Леонид Голиков погиб.</a:t>
            </a:r>
          </a:p>
          <a:p>
            <a:pPr indent="34290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Памятник Лёне Голикову установлен на площади в Великом Новгороде.</a:t>
            </a:r>
          </a:p>
          <a:p>
            <a:pPr indent="342900" algn="just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&amp;Kcy;&amp;lcy;&amp;acy;&amp;scy;&amp;scy;&amp;ncy;&amp;ycy;&amp;jcy; &amp;ucy;&amp;rcy;&amp;ocy;&amp;kcy;, &amp;pcy;&amp;ocy;&amp;scy;&amp;vcy;&amp;yacy;&amp;shchcy;&amp;iecy;&amp;ncy;&amp;ncy;&amp;ycy;&amp;jcy; 65-&amp;jcy; &amp;gcy;&amp;ocy;&amp;dcy;&amp;ocy;&amp;vcy;&amp;shchcy;&amp;icy;&amp;ncy;&amp;iecy; &amp;ocy;&amp;scy;&amp;vcy;&amp;ocy;&amp;bcy;&amp;ocy;&amp;zhcy;&amp;dcy;&amp;iecy;&amp;ncy;&amp;icy;&amp;yacy; &amp;Rcy;&amp;iecy;&amp;scy;&amp;pcy;&amp;ucy;…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1428736"/>
            <a:ext cx="3566582" cy="4012405"/>
          </a:xfrm>
          <a:prstGeom prst="rect">
            <a:avLst/>
          </a:prstGeom>
          <a:noFill/>
        </p:spPr>
      </p:pic>
      <p:pic>
        <p:nvPicPr>
          <p:cNvPr id="8194" name="Picture 2" descr="&amp;Fcy;&amp;ocy;&amp;rcy;&amp;ucy;&amp;mcy; &amp;mcy;&amp;iecy;&amp;zhcy;&amp;rcy;&amp;iecy;&amp;gcy;&amp;icy;&amp;ocy;&amp;ncy;&amp;acy;&amp;lcy;&amp;softcy;&amp;ncy;&amp;ocy;&amp;jcy; &amp;ocy;&amp;bcy;&amp;shchcy;&amp;iecy;&amp;scy;&amp;tcy;&amp;vcy;&amp;iecy;&amp;ncy;&amp;ncy;&amp;ocy;&amp;jcy; &amp;ocy;&amp;rcy;&amp;gcy;&amp;acy;&amp;ncy;&amp;icy;&amp;zcy;&amp;acy;&amp;tscy;&amp;icy;&amp;icy;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7" y="1428736"/>
            <a:ext cx="3729064" cy="4143404"/>
          </a:xfrm>
          <a:prstGeom prst="rect">
            <a:avLst/>
          </a:prstGeom>
          <a:noFill/>
        </p:spPr>
      </p:pic>
      <p:pic>
        <p:nvPicPr>
          <p:cNvPr id="3" name="Picture 2" descr="Самые отважные пионеры-герои и их подвиги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60950" y="1428749"/>
            <a:ext cx="3778250" cy="4722813"/>
          </a:xfrm>
          <a:prstGeom prst="rect">
            <a:avLst/>
          </a:prstGeom>
          <a:noFill/>
        </p:spPr>
      </p:pic>
      <p:pic>
        <p:nvPicPr>
          <p:cNvPr id="12" name="Picture 6" descr="&amp;Pcy;&amp;acy;&amp;mcy;&amp;yacy;&amp;tcy;&amp;ncy;&amp;icy;&amp;kcy; &amp;Lcy;&amp;iocy;&amp;ncy;&amp;iecy; &amp;Gcy;&amp;ocy;&amp;lcy;&amp;icy;&amp;kcy;&amp;ocy;&amp;vcy;&amp;ucy; - &amp;Vcy;&amp;iecy;&amp;lcy;&amp;icy;&amp;kcy;&amp;icy;&amp;jcy; &amp;Ncy;&amp;ocy;&amp;vcy;&amp;gcy;&amp;ocy;&amp;rcy;&amp;ocy;&amp;dcy;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60950" y="1428749"/>
            <a:ext cx="3778250" cy="472281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Pcy;&amp;ocy;&amp;zcy;&amp;dcy;&amp;rcy;&amp;acy;&amp;vcy;&amp;icy;&amp;tcy;&amp;softcy; &amp;scy; &amp;Dcy;&amp;ncy;&amp;iecy;&amp;mcy; &amp;Pcy;&amp;ocy;&amp;bcy;&amp;iecy;&amp;dcy;&amp;ycy; &amp;pcy;&amp;ocy; &amp;Scy;&amp;Mcy;&amp;Scy;. - 31 May 2013 - Blog - Gogstud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Зина Портнова – Герой Советского Союза.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4840303"/>
          </a:xfrm>
        </p:spPr>
        <p:txBody>
          <a:bodyPr>
            <a:normAutofit fontScale="25000" lnSpcReduction="20000"/>
          </a:bodyPr>
          <a:lstStyle/>
          <a:p>
            <a:pPr indent="457200" algn="just">
              <a:lnSpc>
                <a:spcPct val="120000"/>
              </a:lnSpc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Зина родилась в Ленинграде, в семье рабочего, 20 февраля 1926 года.</a:t>
            </a:r>
          </a:p>
          <a:p>
            <a:pPr indent="457200" algn="just">
              <a:lnSpc>
                <a:spcPct val="120000"/>
              </a:lnSpc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В 1942 году Зина Портнова стала членом подпольной организации “Юные мстители”. Работая в немецкой столовой Зине удалось отравить более 100 немцев.</a:t>
            </a:r>
          </a:p>
          <a:p>
            <a:pPr indent="457200" algn="just">
              <a:lnSpc>
                <a:spcPct val="120000"/>
              </a:lnSpc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Выполняя очередное задание  Зину опознали и задержали. При допросе в гестапо Зина выхватила пистолет следователя и мгновенно застрелила его. На эти выстрелы прибежали два гитлеровца, которых девушка тоже застрелила. Немцы схватили и долго пытали Зину. 13 января 1944 года Зину Портнову расстреляли.</a:t>
            </a:r>
          </a:p>
          <a:p>
            <a:pPr indent="457200" algn="just">
              <a:lnSpc>
                <a:spcPct val="120000"/>
              </a:lnSpc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1 июля 1958 года за проявленный героизм в борьбе с немецко-фашистскими захватчиками Портновой Зинаиде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Мартыновне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посмертно присвоено звание Героя Советского Союза.</a:t>
            </a:r>
          </a:p>
          <a:p>
            <a:pPr>
              <a:lnSpc>
                <a:spcPct val="120000"/>
              </a:lnSpc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indent="457200" algn="just">
              <a:lnSpc>
                <a:spcPct val="120000"/>
              </a:lnSpc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indent="457200" algn="just">
              <a:lnSpc>
                <a:spcPct val="170000"/>
              </a:lnSpc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>
              <a:buNone/>
            </a:pP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История благодарностей участнику - Форум волгоградских родит…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71612"/>
            <a:ext cx="3429024" cy="4429156"/>
          </a:xfrm>
          <a:prstGeom prst="rect">
            <a:avLst/>
          </a:prstGeom>
          <a:noFill/>
        </p:spPr>
      </p:pic>
      <p:pic>
        <p:nvPicPr>
          <p:cNvPr id="12292" name="Picture 4" descr="Герои Великой Отечественной Войны - РЕФЕРАТЫ !--if()--- !--endif-- - Каталог статей - Cайт учителей физической культуры лицея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9" y="1571612"/>
            <a:ext cx="3604162" cy="4429156"/>
          </a:xfrm>
          <a:prstGeom prst="rect">
            <a:avLst/>
          </a:prstGeom>
          <a:noFill/>
        </p:spPr>
      </p:pic>
      <p:pic>
        <p:nvPicPr>
          <p:cNvPr id="13" name="Picture 6" descr="&amp;Acy;&amp;scy;&amp;pcy;&amp;iecy;&amp;kcy;&amp;tcy;&amp;ycy;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1571612"/>
            <a:ext cx="3817439" cy="4429156"/>
          </a:xfrm>
          <a:prstGeom prst="rect">
            <a:avLst/>
          </a:prstGeom>
          <a:noFill/>
        </p:spPr>
      </p:pic>
      <p:pic>
        <p:nvPicPr>
          <p:cNvPr id="14" name="Picture 4" descr="&amp;Pcy;&amp;acy;&amp;vcy;&amp;lcy;&amp;icy;&amp;kcy; &amp;Mcy;&amp;ocy;&amp;rcy;&amp;ocy;&amp;zcy;&amp;ocy;&amp;vcy; &amp;icy; &amp;dcy;&amp;rcy;&amp;ucy;&amp;gcy;&amp;icy;&amp;iecy;. &amp;CHcy;&amp;iecy;&amp;lcy;&amp;yacy;&amp;bcy;&amp;icy;&amp;ncy;&amp;scy;&amp;kcy;&amp;icy;&amp;jcy; &amp;mcy;&amp;iecy;&amp;mcy;&amp;ocy;&amp;rcy;&amp;icy;&amp;acy;&amp;lcy; &amp;vcy; &amp;chcy;&amp;iecy;&amp;scy;&amp;tcy;&amp;softcy; &amp;pcy;&amp;icy;&amp;ocy;&amp;ncy;&amp;iecy;&amp;rcy;&amp;ocy;&amp;vcy;-&amp;gcy;&amp;iecy;&amp;rcy;&amp;ocy;&amp;iecy;&amp;vcy; &amp;ncy;&amp;acy; &amp;Acy;&amp;lcy;&amp;ocy;&amp;mcy; &amp;pcy;&amp;ocy;&amp;lcy;&amp;iecy; &amp;Fcy;&amp;ocy;&amp;tcy;&amp;ocy;&amp;gcy;&amp;rcy;&amp;acy;&amp;fcy;&amp;icy;&amp;icy;. LentaChel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3438" y="1571612"/>
            <a:ext cx="3825180" cy="44291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4282052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Pcy;&amp;ocy;&amp;zcy;&amp;dcy;&amp;rcy;&amp;acy;&amp;vcy;&amp;icy;&amp;tcy;&amp;softcy; &amp;scy; &amp;Dcy;&amp;ncy;&amp;iecy;&amp;mcy; &amp;Pcy;&amp;ocy;&amp;bcy;&amp;iecy;&amp;dcy;&amp;ycy; &amp;pcy;&amp;ocy; &amp;Scy;&amp;Mcy;&amp;Scy;. - 31 May 2013 - Blog - Gogstudi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Марат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Казей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Герой Советского Союза. (12 лет)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4840303"/>
          </a:xfrm>
        </p:spPr>
        <p:txBody>
          <a:bodyPr>
            <a:noAutofit/>
          </a:bodyPr>
          <a:lstStyle/>
          <a:p>
            <a:pPr marL="92075" indent="439738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Родился 29.10.1929г. в деревне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Станьково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В годы Отечественной войны, 12-летний Марат вступил в партизанский отряд.</a:t>
            </a:r>
          </a:p>
          <a:p>
            <a:pPr marL="92075" indent="439738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Ходил в разведку как в одиночку так и с группой. Подрывал эшелоны, сражался до последнего патрона. Погиб 11 мая 1944года при выполнении очередного задания около деревни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Хоромицкие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..</a:t>
            </a:r>
          </a:p>
          <a:p>
            <a:pPr marL="92075" indent="266700"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Награды:</a:t>
            </a:r>
            <a:endParaRPr lang="ru-RU" sz="1400" b="1" dirty="0" smtClean="0">
              <a:latin typeface="Times New Roman" pitchFamily="18" charset="0"/>
              <a:cs typeface="Times New Roman" pitchFamily="18" charset="0"/>
              <a:hlinkClick r:id="rId4" tooltip="Медаль «Золотая Звезда» (СССР)"/>
            </a:endParaRPr>
          </a:p>
          <a:p>
            <a:pPr marL="92075" indent="26670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Медаль «Золотая Звезда» Героя Советского Союза.</a:t>
            </a:r>
          </a:p>
          <a:p>
            <a:pPr marL="92075" indent="26670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орден Ленина. </a:t>
            </a:r>
          </a:p>
          <a:p>
            <a:pPr marL="92075" indent="26670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орден Отечественной войны I степени;</a:t>
            </a:r>
          </a:p>
          <a:p>
            <a:pPr marL="92075" indent="26670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медаль «За отвагу»;</a:t>
            </a:r>
          </a:p>
          <a:p>
            <a:pPr marL="92075" indent="26670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медаль «За боевые заслуги». </a:t>
            </a:r>
          </a:p>
          <a:p>
            <a:pPr marL="92075" indent="26670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 Минске Герою установлен памятник, изображающий юношу за мгновение до геройской смерти.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Пост"/>
          <p:cNvPicPr>
            <a:picLocks noChangeAspect="1" noChangeArrowheads="1"/>
          </p:cNvPicPr>
          <p:nvPr/>
        </p:nvPicPr>
        <p:blipFill>
          <a:blip r:embed="rId5" cstate="email">
            <a:lum bright="-10000" contrast="-10000"/>
          </a:blip>
          <a:srcRect/>
          <a:stretch>
            <a:fillRect/>
          </a:stretch>
        </p:blipFill>
        <p:spPr bwMode="auto">
          <a:xfrm>
            <a:off x="5143504" y="1571612"/>
            <a:ext cx="3197466" cy="4443398"/>
          </a:xfrm>
          <a:prstGeom prst="rect">
            <a:avLst/>
          </a:prstGeom>
          <a:noFill/>
        </p:spPr>
      </p:pic>
      <p:pic>
        <p:nvPicPr>
          <p:cNvPr id="8196" name="Picture 4" descr="Казей Марат Иванович (1929-1944) - Детский сайт Затеево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57752" y="1571612"/>
            <a:ext cx="3822422" cy="4500594"/>
          </a:xfrm>
          <a:prstGeom prst="rect">
            <a:avLst/>
          </a:prstGeom>
          <a:noFill/>
        </p:spPr>
      </p:pic>
      <p:pic>
        <p:nvPicPr>
          <p:cNvPr id="11" name="Picture 2" descr="http://teachpro.ru/EOR/School/OBJSupplies11/Html/der11163.files/image00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1571612"/>
            <a:ext cx="4089717" cy="4500594"/>
          </a:xfrm>
          <a:prstGeom prst="rect">
            <a:avLst/>
          </a:prstGeom>
          <a:noFill/>
        </p:spPr>
      </p:pic>
      <p:pic>
        <p:nvPicPr>
          <p:cNvPr id="12" name="Picture 4" descr="29 &amp;ocy;&amp;kcy;&amp;tcy;&amp;yacy;&amp;bcy;&amp;rcy;&amp;yacy; &amp;rcy;&amp;ocy;&amp;dcy;&amp;icy;&amp;lcy;&amp;icy;&amp;scy;&amp;softcy;.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43438" y="1571612"/>
            <a:ext cx="4071966" cy="44842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559353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Pcy;&amp;ocy;&amp;zcy;&amp;dcy;&amp;rcy;&amp;acy;&amp;vcy;&amp;icy;&amp;tcy;&amp;softcy; &amp;scy; &amp;Dcy;&amp;ncy;&amp;iecy;&amp;mcy; &amp;Pcy;&amp;ocy;&amp;bcy;&amp;iecy;&amp;dcy;&amp;ycy; &amp;pcy;&amp;ocy; &amp;Scy;&amp;Mcy;&amp;Scy;. - 31 May 2013 - Blog - Gogstud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Валя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Зенкина.14 лет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4525963"/>
          </a:xfrm>
        </p:spPr>
        <p:txBody>
          <a:bodyPr>
            <a:noAutofit/>
          </a:bodyPr>
          <a:lstStyle/>
          <a:p>
            <a:pPr indent="34290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Фашисты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заставили Валю пробраться в Брестскую крепость, чтобы передать её защитникам требование сдаться в плен. Валя в крепость пробралась, рассказала о зверствах фашистов, объяснила, какие у них орудия и места их расположения и осталась помогать нашим бойцам. Днем она перевязывала раненых, а ночью собирала на поле недавнего боя оружие и перетаскивала в крепость. После эвакуации женщин и детей из осажденной крепости продолжила борьбу в партизанском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отряде.</a:t>
            </a:r>
          </a:p>
          <a:p>
            <a:pPr indent="34290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 отвагу и мужество Валя была награждена орденом Красной Звезды</a:t>
            </a:r>
          </a:p>
          <a:p>
            <a:pPr indent="342900"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Осталась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жива!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Муниципальное бюджетное общеобразовательное учреждение средняя общеобразовательная школа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2014" y="1428736"/>
            <a:ext cx="3714776" cy="464347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1428736"/>
            <a:ext cx="3857652" cy="46434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549150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1191</TotalTime>
  <Words>431</Words>
  <Application>Microsoft Office PowerPoint</Application>
  <PresentationFormat>Экран (4:3)</PresentationFormat>
  <Paragraphs>57</Paragraphs>
  <Slides>9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Маленькие солдаты  Великой  войны.</vt:lpstr>
      <vt:lpstr>Это было недавно, это было давно...</vt:lpstr>
      <vt:lpstr>22 июня 1941 года в 4 часа утра  немецкие войска перешли границу Советского Союза.</vt:lpstr>
      <vt:lpstr>Армия  Юных…</vt:lpstr>
      <vt:lpstr>Аркадий Каманин. 14 лет.  Самый молодой лётчик Второй мировой войны.</vt:lpstr>
      <vt:lpstr>Лёня Голиков- герой Советского союза.</vt:lpstr>
      <vt:lpstr>Зина Портнова – Герой Советского Союза.</vt:lpstr>
      <vt:lpstr>Марат Казей- Герой Советского Союза. (12 лет)</vt:lpstr>
      <vt:lpstr>Валя Зенкина.14 лет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Маленькие солдаты Великой  войны.</dc:title>
  <dc:creator>Natalia Ivanova</dc:creator>
  <cp:lastModifiedBy>1</cp:lastModifiedBy>
  <cp:revision>113</cp:revision>
  <dcterms:created xsi:type="dcterms:W3CDTF">2015-01-05T14:24:31Z</dcterms:created>
  <dcterms:modified xsi:type="dcterms:W3CDTF">2015-04-30T12:45:06Z</dcterms:modified>
</cp:coreProperties>
</file>