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04" r:id="rId1"/>
  </p:sldMasterIdLst>
  <p:sldIdLst>
    <p:sldId id="278" r:id="rId2"/>
    <p:sldId id="256" r:id="rId3"/>
    <p:sldId id="277" r:id="rId4"/>
    <p:sldId id="285" r:id="rId5"/>
    <p:sldId id="257" r:id="rId6"/>
    <p:sldId id="258" r:id="rId7"/>
    <p:sldId id="259" r:id="rId8"/>
    <p:sldId id="281" r:id="rId9"/>
    <p:sldId id="261" r:id="rId10"/>
    <p:sldId id="262" r:id="rId11"/>
    <p:sldId id="263" r:id="rId12"/>
    <p:sldId id="280" r:id="rId13"/>
    <p:sldId id="260" r:id="rId14"/>
    <p:sldId id="279" r:id="rId15"/>
    <p:sldId id="265" r:id="rId16"/>
    <p:sldId id="266" r:id="rId17"/>
    <p:sldId id="267" r:id="rId18"/>
    <p:sldId id="268" r:id="rId19"/>
    <p:sldId id="269" r:id="rId20"/>
    <p:sldId id="270" r:id="rId21"/>
    <p:sldId id="282" r:id="rId22"/>
    <p:sldId id="271" r:id="rId23"/>
    <p:sldId id="283" r:id="rId24"/>
    <p:sldId id="272" r:id="rId25"/>
    <p:sldId id="284" r:id="rId26"/>
    <p:sldId id="273" r:id="rId27"/>
    <p:sldId id="274" r:id="rId28"/>
    <p:sldId id="275" r:id="rId29"/>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4779" autoAdjust="0"/>
    <p:restoredTop sz="94660"/>
  </p:normalViewPr>
  <p:slideViewPr>
    <p:cSldViewPr>
      <p:cViewPr varScale="1">
        <p:scale>
          <a:sx n="68" d="100"/>
          <a:sy n="68" d="100"/>
        </p:scale>
        <p:origin x="-147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Заголовок 28"/>
          <p:cNvSpPr>
            <a:spLocks noGrp="1"/>
          </p:cNvSpPr>
          <p:nvPr>
            <p:ph type="ctrTitle"/>
          </p:nvPr>
        </p:nvSpPr>
        <p:spPr>
          <a:xfrm>
            <a:off x="381000" y="4853411"/>
            <a:ext cx="8458200" cy="1222375"/>
          </a:xfrm>
        </p:spPr>
        <p:txBody>
          <a:bodyPr anchor="t"/>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16" name="Дата 15"/>
          <p:cNvSpPr>
            <a:spLocks noGrp="1"/>
          </p:cNvSpPr>
          <p:nvPr>
            <p:ph type="dt" sz="half" idx="10"/>
          </p:nvPr>
        </p:nvSpPr>
        <p:spPr/>
        <p:txBody>
          <a:bodyPr/>
          <a:lstStyle/>
          <a:p>
            <a:fld id="{5B106E36-FD25-4E2D-B0AA-010F637433A0}" type="datetimeFigureOut">
              <a:rPr lang="ru-RU" smtClean="0"/>
              <a:pPr/>
              <a:t>26.03.2015</a:t>
            </a:fld>
            <a:endParaRPr lang="ru-RU"/>
          </a:p>
        </p:txBody>
      </p:sp>
      <p:sp>
        <p:nvSpPr>
          <p:cNvPr id="2" name="Нижний колонтитул 1"/>
          <p:cNvSpPr>
            <a:spLocks noGrp="1"/>
          </p:cNvSpPr>
          <p:nvPr>
            <p:ph type="ftr" sz="quarter" idx="11"/>
          </p:nvPr>
        </p:nvSpPr>
        <p:spPr/>
        <p:txBody>
          <a:bodyPr/>
          <a:lstStyle/>
          <a:p>
            <a:endParaRPr lang="ru-RU"/>
          </a:p>
        </p:txBody>
      </p:sp>
      <p:sp>
        <p:nvSpPr>
          <p:cNvPr id="15" name="Номер слайда 14"/>
          <p:cNvSpPr>
            <a:spLocks noGrp="1"/>
          </p:cNvSpPr>
          <p:nvPr>
            <p:ph type="sldNum" sz="quarter" idx="12"/>
          </p:nvPr>
        </p:nvSpPr>
        <p:spPr>
          <a:xfrm>
            <a:off x="8229600" y="6473952"/>
            <a:ext cx="758952" cy="246888"/>
          </a:xfrm>
        </p:spPr>
        <p:txBody>
          <a:body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26.03.2015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58000" y="549276"/>
            <a:ext cx="18288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549276"/>
            <a:ext cx="62484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26.03.2015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2" name="Заголовок 21"/>
          <p:cNvSpPr>
            <a:spLocks noGrp="1"/>
          </p:cNvSpPr>
          <p:nvPr>
            <p:ph type="title"/>
          </p:nvPr>
        </p:nvSpPr>
        <p:spPr/>
        <p:txBody>
          <a:bodyPr/>
          <a:lstStyle/>
          <a:p>
            <a:r>
              <a:rPr kumimoji="0" lang="ru-RU" smtClean="0"/>
              <a:t>Образец заголовка</a:t>
            </a:r>
            <a:endParaRPr kumimoji="0" lang="en-US"/>
          </a:p>
        </p:txBody>
      </p:sp>
      <p:sp>
        <p:nvSpPr>
          <p:cNvPr id="27" name="Содержимое 26"/>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5" name="Дата 24"/>
          <p:cNvSpPr>
            <a:spLocks noGrp="1"/>
          </p:cNvSpPr>
          <p:nvPr>
            <p:ph type="dt" sz="half" idx="10"/>
          </p:nvPr>
        </p:nvSpPr>
        <p:spPr/>
        <p:txBody>
          <a:bodyPr/>
          <a:lstStyle/>
          <a:p>
            <a:fld id="{5B106E36-FD25-4E2D-B0AA-010F637433A0}" type="datetimeFigureOut">
              <a:rPr lang="ru-RU" smtClean="0"/>
              <a:pPr/>
              <a:t>26.03.2015</a:t>
            </a:fld>
            <a:endParaRPr lang="ru-RU"/>
          </a:p>
        </p:txBody>
      </p:sp>
      <p:sp>
        <p:nvSpPr>
          <p:cNvPr id="19" name="Нижний колонтитул 18"/>
          <p:cNvSpPr>
            <a:spLocks noGrp="1"/>
          </p:cNvSpPr>
          <p:nvPr>
            <p:ph type="ftr" sz="quarter" idx="11"/>
          </p:nvPr>
        </p:nvSpPr>
        <p:spPr>
          <a:xfrm>
            <a:off x="3581400" y="76200"/>
            <a:ext cx="2895600" cy="288925"/>
          </a:xfrm>
        </p:spPr>
        <p:txBody>
          <a:bodyPr/>
          <a:lstStyle/>
          <a:p>
            <a:endParaRPr lang="ru-RU"/>
          </a:p>
        </p:txBody>
      </p:sp>
      <p:sp>
        <p:nvSpPr>
          <p:cNvPr id="16" name="Номер слайда 15"/>
          <p:cNvSpPr>
            <a:spLocks noGrp="1"/>
          </p:cNvSpPr>
          <p:nvPr>
            <p:ph type="sldNum" sz="quarter" idx="12"/>
          </p:nvPr>
        </p:nvSpPr>
        <p:spPr>
          <a:xfrm>
            <a:off x="8229600" y="6473952"/>
            <a:ext cx="758952" cy="246888"/>
          </a:xfrm>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3">
        <a:schemeClr val="bg2"/>
      </p:bgRef>
    </p:bg>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Текст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19" name="Дата 18"/>
          <p:cNvSpPr>
            <a:spLocks noGrp="1"/>
          </p:cNvSpPr>
          <p:nvPr>
            <p:ph type="dt" sz="half" idx="10"/>
          </p:nvPr>
        </p:nvSpPr>
        <p:spPr/>
        <p:txBody>
          <a:bodyPr/>
          <a:lstStyle/>
          <a:p>
            <a:fld id="{5B106E36-FD25-4E2D-B0AA-010F637433A0}" type="datetimeFigureOut">
              <a:rPr lang="ru-RU" smtClean="0"/>
              <a:pPr/>
              <a:t>26.03.2015</a:t>
            </a:fld>
            <a:endParaRPr lang="ru-RU"/>
          </a:p>
        </p:txBody>
      </p:sp>
      <p:sp>
        <p:nvSpPr>
          <p:cNvPr id="11" name="Нижний колонтитул 10"/>
          <p:cNvSpPr>
            <a:spLocks noGrp="1"/>
          </p:cNvSpPr>
          <p:nvPr>
            <p:ph type="ftr" sz="quarter" idx="11"/>
          </p:nvPr>
        </p:nvSpPr>
        <p:spPr/>
        <p:txBody>
          <a:bodyPr/>
          <a:lstStyle/>
          <a:p>
            <a:endParaRPr lang="ru-RU"/>
          </a:p>
        </p:txBody>
      </p:sp>
      <p:sp>
        <p:nvSpPr>
          <p:cNvPr id="16" name="Номер слайда 15"/>
          <p:cNvSpPr>
            <a:spLocks noGrp="1"/>
          </p:cNvSpPr>
          <p:nvPr>
            <p:ph type="sldNum" sz="quarter" idx="12"/>
          </p:nvPr>
        </p:nvSpPr>
        <p:spPr/>
        <p:txBody>
          <a:bodyPr/>
          <a:lstStyle/>
          <a:p>
            <a:fld id="{725C68B6-61C2-468F-89AB-4B9F7531AA68}" type="slidenum">
              <a:rPr lang="ru-RU" smtClean="0"/>
              <a:pPr/>
              <a:t>‹#›</a:t>
            </a:fld>
            <a:endParaRPr lang="ru-RU"/>
          </a:p>
        </p:txBody>
      </p:sp>
      <p:sp>
        <p:nvSpPr>
          <p:cNvPr id="8" name="Заголовок 7"/>
          <p:cNvSpPr>
            <a:spLocks noGrp="1"/>
          </p:cNvSpPr>
          <p:nvPr>
            <p:ph type="title"/>
          </p:nvPr>
        </p:nvSpPr>
        <p:spPr>
          <a:xfrm>
            <a:off x="180475" y="2947085"/>
            <a:ext cx="8686800" cy="1184825"/>
          </a:xfrm>
        </p:spPr>
        <p:txBody>
          <a:bodyPr rtlCol="0" anchor="t"/>
          <a:lstStyle>
            <a:lvl1pPr algn="r">
              <a:defRPr/>
            </a:lvl1pPr>
          </a:lstStyle>
          <a:p>
            <a:r>
              <a:rPr kumimoji="0" lang="ru-RU" smtClean="0"/>
              <a:t>Образец заголовка</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0" name="Заголовок 19"/>
          <p:cNvSpPr>
            <a:spLocks noGrp="1"/>
          </p:cNvSpPr>
          <p:nvPr>
            <p:ph type="title"/>
          </p:nvPr>
        </p:nvSpPr>
        <p:spPr>
          <a:xfrm>
            <a:off x="301752" y="457200"/>
            <a:ext cx="8686800" cy="841248"/>
          </a:xfrm>
        </p:spPr>
        <p:txBody>
          <a:bodyPr/>
          <a:lstStyle/>
          <a:p>
            <a:r>
              <a:rPr kumimoji="0" lang="ru-RU" smtClean="0"/>
              <a:t>Образец заголовка</a:t>
            </a:r>
            <a:endParaRPr kumimoji="0" lang="en-US"/>
          </a:p>
        </p:txBody>
      </p:sp>
      <p:sp>
        <p:nvSpPr>
          <p:cNvPr id="14" name="Содержимое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1" name="Дата 20"/>
          <p:cNvSpPr>
            <a:spLocks noGrp="1"/>
          </p:cNvSpPr>
          <p:nvPr>
            <p:ph type="dt" sz="half" idx="10"/>
          </p:nvPr>
        </p:nvSpPr>
        <p:spPr/>
        <p:txBody>
          <a:bodyPr/>
          <a:lstStyle/>
          <a:p>
            <a:fld id="{5B106E36-FD25-4E2D-B0AA-010F637433A0}" type="datetimeFigureOut">
              <a:rPr lang="ru-RU" smtClean="0"/>
              <a:pPr/>
              <a:t>26.03.2015</a:t>
            </a:fld>
            <a:endParaRPr lang="ru-RU"/>
          </a:p>
        </p:txBody>
      </p:sp>
      <p:sp>
        <p:nvSpPr>
          <p:cNvPr id="10" name="Нижний колонтитул 9"/>
          <p:cNvSpPr>
            <a:spLocks noGrp="1"/>
          </p:cNvSpPr>
          <p:nvPr>
            <p:ph type="ftr" sz="quarter" idx="11"/>
          </p:nvPr>
        </p:nvSpPr>
        <p:spPr/>
        <p:txBody>
          <a:bodyPr/>
          <a:lstStyle/>
          <a:p>
            <a:endParaRPr lang="ru-RU"/>
          </a:p>
        </p:txBody>
      </p:sp>
      <p:sp>
        <p:nvSpPr>
          <p:cNvPr id="31" name="Номер слайда 30"/>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9" name="Заголовок 28"/>
          <p:cNvSpPr>
            <a:spLocks noGrp="1"/>
          </p:cNvSpPr>
          <p:nvPr>
            <p:ph type="title"/>
          </p:nvPr>
        </p:nvSpPr>
        <p:spPr>
          <a:xfrm>
            <a:off x="304800" y="5410200"/>
            <a:ext cx="8610600" cy="882650"/>
          </a:xfrm>
        </p:spPr>
        <p:txBody>
          <a:bodyPr anchor="ctr"/>
          <a:lstStyle>
            <a:lvl1pPr>
              <a:defRPr/>
            </a:lvl1pPr>
          </a:lstStyle>
          <a:p>
            <a:r>
              <a:rPr kumimoji="0" lang="ru-RU" smtClean="0"/>
              <a:t>Образец заголовка</a:t>
            </a:r>
            <a:endParaRPr kumimoji="0" lang="en-US"/>
          </a:p>
        </p:txBody>
      </p:sp>
      <p:sp>
        <p:nvSpPr>
          <p:cNvPr id="13" name="Текст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25" name="Текст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Содержимое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8" name="Содержимое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0" name="Дата 9"/>
          <p:cNvSpPr>
            <a:spLocks noGrp="1"/>
          </p:cNvSpPr>
          <p:nvPr>
            <p:ph type="dt" sz="half" idx="10"/>
          </p:nvPr>
        </p:nvSpPr>
        <p:spPr/>
        <p:txBody>
          <a:bodyPr/>
          <a:lstStyle/>
          <a:p>
            <a:fld id="{5B106E36-FD25-4E2D-B0AA-010F637433A0}" type="datetimeFigureOut">
              <a:rPr lang="ru-RU" smtClean="0"/>
              <a:pPr/>
              <a:t>26.03.2015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8229600" y="6477000"/>
            <a:ext cx="762000" cy="246888"/>
          </a:xfrm>
        </p:spPr>
        <p:txBody>
          <a:bodyPr/>
          <a:lstStyle/>
          <a:p>
            <a:fld id="{725C68B6-61C2-468F-89AB-4B9F7531AA68}" type="slidenum">
              <a:rPr lang="ru-RU" smtClean="0"/>
              <a:pPr/>
              <a:t>‹#›</a:t>
            </a:fld>
            <a:endParaRPr lang="ru-RU"/>
          </a:p>
        </p:txBody>
      </p:sp>
      <p:sp>
        <p:nvSpPr>
          <p:cNvPr id="11" name="Прямая соединительная линия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30" name="Заголовок 29"/>
          <p:cNvSpPr>
            <a:spLocks noGrp="1"/>
          </p:cNvSpPr>
          <p:nvPr>
            <p:ph type="title"/>
          </p:nvPr>
        </p:nvSpPr>
        <p:spPr>
          <a:xfrm>
            <a:off x="301752" y="457200"/>
            <a:ext cx="8686800" cy="841248"/>
          </a:xfrm>
        </p:spPr>
        <p:txBody>
          <a:bodyPr/>
          <a:lstStyle/>
          <a:p>
            <a:r>
              <a:rPr kumimoji="0" lang="ru-RU" smtClean="0"/>
              <a:t>Образец заголовка</a:t>
            </a:r>
            <a:endParaRPr kumimoji="0" lang="en-US"/>
          </a:p>
        </p:txBody>
      </p:sp>
      <p:sp>
        <p:nvSpPr>
          <p:cNvPr id="12" name="Дата 11"/>
          <p:cNvSpPr>
            <a:spLocks noGrp="1"/>
          </p:cNvSpPr>
          <p:nvPr>
            <p:ph type="dt" sz="half" idx="10"/>
          </p:nvPr>
        </p:nvSpPr>
        <p:spPr/>
        <p:txBody>
          <a:bodyPr/>
          <a:lstStyle/>
          <a:p>
            <a:fld id="{5B106E36-FD25-4E2D-B0AA-010F637433A0}" type="datetimeFigureOut">
              <a:rPr lang="ru-RU" smtClean="0"/>
              <a:pPr/>
              <a:t>26.03.2015</a:t>
            </a:fld>
            <a:endParaRPr lang="ru-RU"/>
          </a:p>
        </p:txBody>
      </p:sp>
      <p:sp>
        <p:nvSpPr>
          <p:cNvPr id="21" name="Нижний колонтитул 20"/>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p>
            <a:fld id="{5B106E36-FD25-4E2D-B0AA-010F637433A0}" type="datetimeFigureOut">
              <a:rPr lang="ru-RU" smtClean="0"/>
              <a:pPr/>
              <a:t>26.03.2015</a:t>
            </a:fld>
            <a:endParaRPr lang="ru-RU"/>
          </a:p>
        </p:txBody>
      </p:sp>
      <p:sp>
        <p:nvSpPr>
          <p:cNvPr id="24" name="Нижний колонтитул 23"/>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8" name="Прямая соединительная линия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Заголовок 11"/>
          <p:cNvSpPr>
            <a:spLocks noGrp="1"/>
          </p:cNvSpPr>
          <p:nvPr>
            <p:ph type="title"/>
          </p:nvPr>
        </p:nvSpPr>
        <p:spPr>
          <a:xfrm>
            <a:off x="457200" y="5486400"/>
            <a:ext cx="8458200" cy="520700"/>
          </a:xfrm>
        </p:spPr>
        <p:txBody>
          <a:bodyPr anchor="ctr"/>
          <a:lstStyle>
            <a:lvl1pPr algn="l">
              <a:buNone/>
              <a:defRPr sz="2000" b="1"/>
            </a:lvl1pPr>
          </a:lstStyle>
          <a:p>
            <a:r>
              <a:rPr kumimoji="0" lang="ru-RU" smtClean="0"/>
              <a:t>Образец заголовка</a:t>
            </a:r>
            <a:endParaRPr kumimoji="0" lang="en-US"/>
          </a:p>
        </p:txBody>
      </p:sp>
      <p:sp>
        <p:nvSpPr>
          <p:cNvPr id="26" name="Текст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14" name="Содержимое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5" name="Дата 24"/>
          <p:cNvSpPr>
            <a:spLocks noGrp="1"/>
          </p:cNvSpPr>
          <p:nvPr>
            <p:ph type="dt" sz="half" idx="10"/>
          </p:nvPr>
        </p:nvSpPr>
        <p:spPr/>
        <p:txBody>
          <a:bodyPr/>
          <a:lstStyle/>
          <a:p>
            <a:fld id="{5B106E36-FD25-4E2D-B0AA-010F637433A0}" type="datetimeFigureOut">
              <a:rPr lang="ru-RU" smtClean="0"/>
              <a:pPr/>
              <a:t>26.03.2015</a:t>
            </a:fld>
            <a:endParaRPr lang="ru-RU"/>
          </a:p>
        </p:txBody>
      </p:sp>
      <p:sp>
        <p:nvSpPr>
          <p:cNvPr id="29" name="Нижний колонтитул 28"/>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3" name="Рисунок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ru-RU" smtClean="0"/>
              <a:t>Вставка рисунка</a:t>
            </a:r>
            <a:endParaRPr kumimoji="0" lang="en-US" dirty="0"/>
          </a:p>
        </p:txBody>
      </p:sp>
      <p:sp>
        <p:nvSpPr>
          <p:cNvPr id="7" name="Дата 6"/>
          <p:cNvSpPr>
            <a:spLocks noGrp="1"/>
          </p:cNvSpPr>
          <p:nvPr>
            <p:ph type="dt" sz="half" idx="10"/>
          </p:nvPr>
        </p:nvSpPr>
        <p:spPr/>
        <p:txBody>
          <a:bodyPr/>
          <a:lstStyle/>
          <a:p>
            <a:fld id="{5B106E36-FD25-4E2D-B0AA-010F637433A0}" type="datetimeFigureOut">
              <a:rPr lang="ru-RU" smtClean="0"/>
              <a:pPr/>
              <a:t>26.03.2015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31" name="Номер слайда 30"/>
          <p:cNvSpPr>
            <a:spLocks noGrp="1"/>
          </p:cNvSpPr>
          <p:nvPr>
            <p:ph type="sldNum" sz="quarter" idx="12"/>
          </p:nvPr>
        </p:nvSpPr>
        <p:spPr/>
        <p:txBody>
          <a:bodyPr/>
          <a:lstStyle/>
          <a:p>
            <a:fld id="{725C68B6-61C2-468F-89AB-4B9F7531AA68}" type="slidenum">
              <a:rPr lang="ru-RU" smtClean="0"/>
              <a:pPr/>
              <a:t>‹#›</a:t>
            </a:fld>
            <a:endParaRPr lang="ru-RU"/>
          </a:p>
        </p:txBody>
      </p:sp>
      <p:sp>
        <p:nvSpPr>
          <p:cNvPr id="17" name="Заголовок 16"/>
          <p:cNvSpPr>
            <a:spLocks noGrp="1"/>
          </p:cNvSpPr>
          <p:nvPr>
            <p:ph type="title"/>
          </p:nvPr>
        </p:nvSpPr>
        <p:spPr>
          <a:xfrm>
            <a:off x="381000" y="4993760"/>
            <a:ext cx="5867400" cy="522288"/>
          </a:xfrm>
        </p:spPr>
        <p:txBody>
          <a:bodyPr anchor="ctr"/>
          <a:lstStyle>
            <a:lvl1pPr algn="l">
              <a:buNone/>
              <a:defRPr sz="2000" b="1"/>
            </a:lvl1pPr>
          </a:lstStyle>
          <a:p>
            <a:r>
              <a:rPr kumimoji="0" lang="ru-RU" smtClean="0"/>
              <a:t>Образец заголовка</a:t>
            </a:r>
            <a:endParaRPr kumimoji="0" lang="en-US"/>
          </a:p>
        </p:txBody>
      </p:sp>
      <p:sp>
        <p:nvSpPr>
          <p:cNvPr id="26" name="Текст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Текст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1" name="Дата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5B106E36-FD25-4E2D-B0AA-010F637433A0}" type="datetimeFigureOut">
              <a:rPr lang="ru-RU" smtClean="0"/>
              <a:pPr/>
              <a:t>26.03.2015</a:t>
            </a:fld>
            <a:endParaRPr lang="ru-RU"/>
          </a:p>
        </p:txBody>
      </p:sp>
      <p:sp>
        <p:nvSpPr>
          <p:cNvPr id="28" name="Нижний колонтитул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ru-RU"/>
          </a:p>
        </p:txBody>
      </p:sp>
      <p:sp>
        <p:nvSpPr>
          <p:cNvPr id="5" name="Номер слайда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725C68B6-61C2-468F-89AB-4B9F7531AA68}" type="slidenum">
              <a:rPr lang="ru-RU" smtClean="0"/>
              <a:pPr/>
              <a:t>‹#›</a:t>
            </a:fld>
            <a:endParaRPr lang="ru-RU"/>
          </a:p>
        </p:txBody>
      </p:sp>
      <p:sp>
        <p:nvSpPr>
          <p:cNvPr id="10" name="Заголовок 9"/>
          <p:cNvSpPr>
            <a:spLocks noGrp="1"/>
          </p:cNvSpPr>
          <p:nvPr>
            <p:ph type="title"/>
          </p:nvPr>
        </p:nvSpPr>
        <p:spPr>
          <a:xfrm>
            <a:off x="304800" y="457200"/>
            <a:ext cx="8686800" cy="838200"/>
          </a:xfrm>
          <a:prstGeom prst="rect">
            <a:avLst/>
          </a:prstGeom>
        </p:spPr>
        <p:txBody>
          <a:bodyPr vert="horz" anchor="ctr">
            <a:normAutofit/>
          </a:bodyPr>
          <a:lstStyle/>
          <a:p>
            <a:r>
              <a:rPr kumimoji="0" lang="ru-RU" smtClean="0"/>
              <a:t>Образец заголовка</a:t>
            </a:r>
            <a:endParaRPr kumimoji="0" lang="en-US"/>
          </a:p>
        </p:txBody>
      </p:sp>
      <p:sp>
        <p:nvSpPr>
          <p:cNvPr id="9" name="Прямая соединительная линия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Прямая соединительная линия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805" r:id="rId1"/>
    <p:sldLayoutId id="2147483806" r:id="rId2"/>
    <p:sldLayoutId id="2147483807" r:id="rId3"/>
    <p:sldLayoutId id="2147483808" r:id="rId4"/>
    <p:sldLayoutId id="2147483809" r:id="rId5"/>
    <p:sldLayoutId id="2147483810" r:id="rId6"/>
    <p:sldLayoutId id="2147483811" r:id="rId7"/>
    <p:sldLayoutId id="2147483812" r:id="rId8"/>
    <p:sldLayoutId id="2147483813" r:id="rId9"/>
    <p:sldLayoutId id="2147483814" r:id="rId10"/>
    <p:sldLayoutId id="2147483815" r:id="rId11"/>
  </p:sldLayoutIdLst>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hyperlink" Target="http://www.myshared.ru/theme/prezentatsii-sdelannyie-detmi/2/" TargetMode="Externa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gradFill flip="none" rotWithShape="1">
          <a:gsLst>
            <a:gs pos="0">
              <a:srgbClr val="CCCCFF"/>
            </a:gs>
            <a:gs pos="17999">
              <a:srgbClr val="99CCFF"/>
            </a:gs>
            <a:gs pos="36000">
              <a:srgbClr val="9966FF"/>
            </a:gs>
            <a:gs pos="61000">
              <a:srgbClr val="CC99FF"/>
            </a:gs>
            <a:gs pos="82001">
              <a:srgbClr val="99CCFF"/>
            </a:gs>
            <a:gs pos="100000">
              <a:srgbClr val="CCCCFF"/>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dirty="0"/>
          </a:p>
        </p:txBody>
      </p:sp>
      <p:sp>
        <p:nvSpPr>
          <p:cNvPr id="3" name="Подзаголовок 2"/>
          <p:cNvSpPr>
            <a:spLocks noGrp="1"/>
          </p:cNvSpPr>
          <p:nvPr>
            <p:ph type="subTitle" idx="1"/>
          </p:nvPr>
        </p:nvSpPr>
        <p:spPr>
          <a:xfrm>
            <a:off x="381000" y="785794"/>
            <a:ext cx="8458200" cy="4714908"/>
          </a:xfrm>
        </p:spPr>
        <p:txBody>
          <a:bodyPr/>
          <a:lstStyle/>
          <a:p>
            <a:endParaRPr lang="ru-RU" dirty="0"/>
          </a:p>
        </p:txBody>
      </p:sp>
      <p:sp>
        <p:nvSpPr>
          <p:cNvPr id="6" name="TextBox 5"/>
          <p:cNvSpPr txBox="1"/>
          <p:nvPr/>
        </p:nvSpPr>
        <p:spPr>
          <a:xfrm>
            <a:off x="2071670" y="1785926"/>
            <a:ext cx="5416868" cy="3785652"/>
          </a:xfrm>
          <a:prstGeom prst="rect">
            <a:avLst/>
          </a:prstGeom>
          <a:noFill/>
          <a:ln>
            <a:noFill/>
          </a:ln>
          <a:scene3d>
            <a:camera prst="orthographicFront"/>
            <a:lightRig rig="threePt" dir="t"/>
          </a:scene3d>
          <a:sp3d>
            <a:bevelT w="114300" prst="artDeco"/>
          </a:sp3d>
        </p:spPr>
        <p:txBody>
          <a:bodyPr wrap="square" rtlCol="0">
            <a:spAutoFit/>
          </a:bodyPr>
          <a:lstStyle/>
          <a:p>
            <a:pPr algn="ctr"/>
            <a:r>
              <a:rPr lang="ru-RU" sz="4000" b="1" i="1" dirty="0" smtClean="0">
                <a:solidFill>
                  <a:srgbClr val="002060"/>
                </a:solidFill>
              </a:rPr>
              <a:t>Использование мнемотаблиц и пиктограмм</a:t>
            </a:r>
          </a:p>
          <a:p>
            <a:pPr algn="ctr"/>
            <a:r>
              <a:rPr lang="ru-RU" sz="4000" b="1" i="1" dirty="0" smtClean="0">
                <a:solidFill>
                  <a:srgbClr val="002060"/>
                </a:solidFill>
              </a:rPr>
              <a:t>В развитии речи детей, имеющих ОНР</a:t>
            </a:r>
            <a:endParaRPr lang="ru-RU" sz="4000" b="1" i="1" dirty="0">
              <a:solidFill>
                <a:srgbClr val="002060"/>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pPr algn="just"/>
            <a:r>
              <a:rPr lang="ru-RU" dirty="0" smtClean="0">
                <a:latin typeface="Times New Roman" pitchFamily="18" charset="0"/>
                <a:cs typeface="Times New Roman" pitchFamily="18" charset="0"/>
              </a:rPr>
              <a:t>Элементами плана рассказа, составленного по пейзажной картине могут служить силуэтные изображения ее объектов, как явно присутствующих на картине, так и тех, которые могут быть выделены только по косвенным признакам. </a:t>
            </a:r>
          </a:p>
          <a:p>
            <a:endParaRPr lang="ru-RU"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normAutofit/>
          </a:bodyPr>
          <a:lstStyle/>
          <a:p>
            <a:pPr algn="just"/>
            <a:r>
              <a:rPr lang="ru-RU" dirty="0" smtClean="0">
                <a:latin typeface="Times New Roman" pitchFamily="18" charset="0"/>
                <a:cs typeface="Times New Roman" pitchFamily="18" charset="0"/>
              </a:rPr>
              <a:t>В качестве символов – заместителей при моделировании творческих рассказов используются предметные картинки; силуэтные изображения; геометрические фигуры. Наглядная модель высказывания выступает в роли плана, обеспечивающего связность и последовательность рассказов ребенка. </a:t>
            </a:r>
          </a:p>
          <a:p>
            <a:endParaRPr lang="ru-RU"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dirty="0" smtClean="0"/>
              <a:t>В основу легла сказка</a:t>
            </a:r>
            <a:br>
              <a:rPr lang="ru-RU" dirty="0" smtClean="0"/>
            </a:br>
            <a:r>
              <a:rPr lang="ru-RU" dirty="0" smtClean="0"/>
              <a:t> «Машенька и медведь»</a:t>
            </a:r>
            <a:endParaRPr lang="ru-RU" dirty="0"/>
          </a:p>
        </p:txBody>
      </p:sp>
      <p:pic>
        <p:nvPicPr>
          <p:cNvPr id="4" name="Содержимое 3" descr="E:\DCIM\102PHOTO\SAM_2686.JPG"/>
          <p:cNvPicPr>
            <a:picLocks noGrp="1"/>
          </p:cNvPicPr>
          <p:nvPr>
            <p:ph idx="1"/>
          </p:nvPr>
        </p:nvPicPr>
        <p:blipFill>
          <a:blip r:embed="rId2" cstate="print"/>
          <a:srcRect/>
          <a:stretch>
            <a:fillRect/>
          </a:stretch>
        </p:blipFill>
        <p:spPr bwMode="auto">
          <a:xfrm>
            <a:off x="142844" y="1500174"/>
            <a:ext cx="4071966" cy="3571900"/>
          </a:xfrm>
          <a:prstGeom prst="rect">
            <a:avLst/>
          </a:prstGeom>
          <a:noFill/>
          <a:ln w="9525">
            <a:noFill/>
            <a:miter lim="800000"/>
            <a:headEnd/>
            <a:tailEnd/>
          </a:ln>
        </p:spPr>
      </p:pic>
      <p:pic>
        <p:nvPicPr>
          <p:cNvPr id="5" name="Рисунок 4" descr="E:\DCIM\102PHOTO\SAM_2687.JPG"/>
          <p:cNvPicPr/>
          <p:nvPr/>
        </p:nvPicPr>
        <p:blipFill>
          <a:blip r:embed="rId3" cstate="print"/>
          <a:srcRect/>
          <a:stretch>
            <a:fillRect/>
          </a:stretch>
        </p:blipFill>
        <p:spPr bwMode="auto">
          <a:xfrm>
            <a:off x="4572000" y="2643182"/>
            <a:ext cx="4357718" cy="364333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normAutofit/>
          </a:bodyPr>
          <a:lstStyle/>
          <a:p>
            <a:endParaRPr lang="ru-RU"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3214678" y="2786058"/>
            <a:ext cx="3000396" cy="1857388"/>
          </a:xfrm>
        </p:spPr>
        <p:txBody>
          <a:bodyPr>
            <a:normAutofit fontScale="92500" lnSpcReduction="20000"/>
          </a:bodyPr>
          <a:lstStyle/>
          <a:p>
            <a:pPr algn="ctr">
              <a:buNone/>
            </a:pPr>
            <a:r>
              <a:rPr lang="ru-RU" sz="1800" b="1" i="1" dirty="0" smtClean="0">
                <a:latin typeface="Times New Roman" pitchFamily="18" charset="0"/>
                <a:cs typeface="Times New Roman" pitchFamily="18" charset="0"/>
              </a:rPr>
              <a:t>Приемы наглядного моделирования</a:t>
            </a:r>
          </a:p>
          <a:p>
            <a:pPr algn="ctr">
              <a:buNone/>
            </a:pPr>
            <a:r>
              <a:rPr lang="ru-RU" sz="1800" b="1" i="1" dirty="0" smtClean="0">
                <a:latin typeface="Times New Roman" pitchFamily="18" charset="0"/>
                <a:cs typeface="Times New Roman" pitchFamily="18" charset="0"/>
              </a:rPr>
              <a:t> связного высказывания, </a:t>
            </a:r>
          </a:p>
          <a:p>
            <a:pPr algn="ctr">
              <a:buNone/>
            </a:pPr>
            <a:r>
              <a:rPr lang="ru-RU" sz="1800" b="1" i="1" dirty="0" smtClean="0">
                <a:latin typeface="Times New Roman" pitchFamily="18" charset="0"/>
                <a:cs typeface="Times New Roman" pitchFamily="18" charset="0"/>
              </a:rPr>
              <a:t>применение которых </a:t>
            </a:r>
          </a:p>
          <a:p>
            <a:pPr algn="ctr">
              <a:buNone/>
            </a:pPr>
            <a:r>
              <a:rPr lang="ru-RU" sz="1800" b="1" i="1" dirty="0" smtClean="0">
                <a:latin typeface="Times New Roman" pitchFamily="18" charset="0"/>
                <a:cs typeface="Times New Roman" pitchFamily="18" charset="0"/>
              </a:rPr>
              <a:t>повышает интерес детей </a:t>
            </a:r>
          </a:p>
          <a:p>
            <a:pPr algn="ctr">
              <a:buNone/>
            </a:pPr>
            <a:r>
              <a:rPr lang="ru-RU" sz="1800" b="1" i="1" dirty="0" smtClean="0">
                <a:latin typeface="Times New Roman" pitchFamily="18" charset="0"/>
                <a:cs typeface="Times New Roman" pitchFamily="18" charset="0"/>
              </a:rPr>
              <a:t>к данному виду деятельности</a:t>
            </a:r>
            <a:r>
              <a:rPr lang="ru-RU" sz="1800" dirty="0" smtClean="0">
                <a:latin typeface="Times New Roman" pitchFamily="18" charset="0"/>
                <a:cs typeface="Times New Roman" pitchFamily="18" charset="0"/>
              </a:rPr>
              <a:t>.</a:t>
            </a:r>
            <a:endParaRPr lang="ru-RU" sz="1800" dirty="0"/>
          </a:p>
        </p:txBody>
      </p:sp>
      <p:sp>
        <p:nvSpPr>
          <p:cNvPr id="5" name="Прямоугольник 4"/>
          <p:cNvSpPr/>
          <p:nvPr/>
        </p:nvSpPr>
        <p:spPr>
          <a:xfrm>
            <a:off x="428596" y="1857364"/>
            <a:ext cx="1643074" cy="1231106"/>
          </a:xfrm>
          <a:prstGeom prst="rect">
            <a:avLst/>
          </a:prstGeom>
        </p:spPr>
        <p:txBody>
          <a:bodyPr wrap="square">
            <a:spAutoFit/>
          </a:bodyPr>
          <a:lstStyle/>
          <a:p>
            <a:pPr algn="ctr"/>
            <a:r>
              <a:rPr lang="ru-RU" sz="1600" dirty="0" smtClean="0">
                <a:latin typeface="Times New Roman" pitchFamily="18" charset="0"/>
                <a:cs typeface="Times New Roman" pitchFamily="18" charset="0"/>
              </a:rPr>
              <a:t>ПЕРЕСКАЗ РАССКАЗ ПО </a:t>
            </a:r>
            <a:r>
              <a:rPr lang="ru-RU" dirty="0" smtClean="0">
                <a:latin typeface="Times New Roman" pitchFamily="18" charset="0"/>
                <a:cs typeface="Times New Roman" pitchFamily="18" charset="0"/>
              </a:rPr>
              <a:t>СЮЖЕТНОЙ</a:t>
            </a:r>
            <a:endParaRPr lang="ru-RU" sz="1600" dirty="0" smtClean="0">
              <a:latin typeface="Times New Roman" pitchFamily="18" charset="0"/>
              <a:cs typeface="Times New Roman" pitchFamily="18" charset="0"/>
            </a:endParaRPr>
          </a:p>
          <a:p>
            <a:pPr algn="ctr"/>
            <a:r>
              <a:rPr lang="ru-RU" sz="2400" dirty="0" smtClean="0">
                <a:latin typeface="Times New Roman" pitchFamily="18" charset="0"/>
                <a:cs typeface="Times New Roman" pitchFamily="18" charset="0"/>
              </a:rPr>
              <a:t>картине</a:t>
            </a:r>
            <a:r>
              <a:rPr lang="ru-RU" sz="1600" dirty="0" smtClean="0">
                <a:latin typeface="Times New Roman" pitchFamily="18" charset="0"/>
                <a:cs typeface="Times New Roman" pitchFamily="18" charset="0"/>
              </a:rPr>
              <a:t> </a:t>
            </a:r>
            <a:endParaRPr lang="ru-RU" sz="1100" dirty="0"/>
          </a:p>
        </p:txBody>
      </p:sp>
      <p:sp>
        <p:nvSpPr>
          <p:cNvPr id="6" name="Прямоугольник 5"/>
          <p:cNvSpPr/>
          <p:nvPr/>
        </p:nvSpPr>
        <p:spPr>
          <a:xfrm>
            <a:off x="571472" y="3571876"/>
            <a:ext cx="1714512" cy="830997"/>
          </a:xfrm>
          <a:prstGeom prst="rect">
            <a:avLst/>
          </a:prstGeom>
        </p:spPr>
        <p:txBody>
          <a:bodyPr wrap="square">
            <a:spAutoFit/>
          </a:bodyPr>
          <a:lstStyle/>
          <a:p>
            <a:pPr algn="ctr"/>
            <a:r>
              <a:rPr lang="ru-RU" sz="1600" dirty="0" smtClean="0">
                <a:latin typeface="Times New Roman" pitchFamily="18" charset="0"/>
                <a:cs typeface="Times New Roman" pitchFamily="18" charset="0"/>
              </a:rPr>
              <a:t>СРАВНИТЕЛЬНОЕ ОПИСАНИЕ ПРЕДМЕТОВ </a:t>
            </a:r>
            <a:endParaRPr lang="ru-RU" sz="1600" dirty="0"/>
          </a:p>
        </p:txBody>
      </p:sp>
      <p:sp>
        <p:nvSpPr>
          <p:cNvPr id="7" name="Прямоугольник 6"/>
          <p:cNvSpPr/>
          <p:nvPr/>
        </p:nvSpPr>
        <p:spPr>
          <a:xfrm>
            <a:off x="5715008" y="5429264"/>
            <a:ext cx="2071686" cy="861774"/>
          </a:xfrm>
          <a:prstGeom prst="rect">
            <a:avLst/>
          </a:prstGeom>
        </p:spPr>
        <p:txBody>
          <a:bodyPr wrap="square">
            <a:spAutoFit/>
          </a:bodyPr>
          <a:lstStyle/>
          <a:p>
            <a:pPr algn="ctr"/>
            <a:r>
              <a:rPr lang="ru-RU" sz="1600" dirty="0" smtClean="0">
                <a:latin typeface="Times New Roman" pitchFamily="18" charset="0"/>
                <a:cs typeface="Times New Roman" pitchFamily="18" charset="0"/>
              </a:rPr>
              <a:t>СКАЗКА ПО СИЛУЭТНЫМ ИЗОБРАЖЕНИЯМ</a:t>
            </a:r>
            <a:r>
              <a:rPr lang="ru-RU" dirty="0" smtClean="0">
                <a:latin typeface="Times New Roman" pitchFamily="18" charset="0"/>
                <a:cs typeface="Times New Roman" pitchFamily="18" charset="0"/>
              </a:rPr>
              <a:t>. </a:t>
            </a:r>
            <a:endParaRPr lang="ru-RU" dirty="0"/>
          </a:p>
        </p:txBody>
      </p:sp>
      <p:sp>
        <p:nvSpPr>
          <p:cNvPr id="8" name="Прямоугольник 7"/>
          <p:cNvSpPr/>
          <p:nvPr/>
        </p:nvSpPr>
        <p:spPr>
          <a:xfrm>
            <a:off x="6858016" y="2214554"/>
            <a:ext cx="1554401" cy="584775"/>
          </a:xfrm>
          <a:prstGeom prst="rect">
            <a:avLst/>
          </a:prstGeom>
        </p:spPr>
        <p:txBody>
          <a:bodyPr wrap="square">
            <a:spAutoFit/>
          </a:bodyPr>
          <a:lstStyle/>
          <a:p>
            <a:pPr algn="ctr"/>
            <a:r>
              <a:rPr lang="ru-RU" sz="1600" dirty="0" smtClean="0">
                <a:latin typeface="Times New Roman" pitchFamily="18" charset="0"/>
                <a:cs typeface="Times New Roman" pitchFamily="18" charset="0"/>
              </a:rPr>
              <a:t>РАССКАЗ-ОПИСАНИЕ</a:t>
            </a:r>
            <a:endParaRPr lang="ru-RU" sz="1600" dirty="0"/>
          </a:p>
        </p:txBody>
      </p:sp>
      <p:sp>
        <p:nvSpPr>
          <p:cNvPr id="9" name="Прямоугольник 8"/>
          <p:cNvSpPr/>
          <p:nvPr/>
        </p:nvSpPr>
        <p:spPr>
          <a:xfrm>
            <a:off x="6500826" y="3571876"/>
            <a:ext cx="2214562" cy="1077218"/>
          </a:xfrm>
          <a:prstGeom prst="rect">
            <a:avLst/>
          </a:prstGeom>
        </p:spPr>
        <p:txBody>
          <a:bodyPr wrap="square">
            <a:spAutoFit/>
          </a:bodyPr>
          <a:lstStyle/>
          <a:p>
            <a:pPr algn="ctr"/>
            <a:r>
              <a:rPr lang="ru-RU" sz="1600" dirty="0" smtClean="0">
                <a:latin typeface="Times New Roman" pitchFamily="18" charset="0"/>
                <a:cs typeface="Times New Roman" pitchFamily="18" charset="0"/>
              </a:rPr>
              <a:t>СРАВНИТЕЛЬНОЕ ОПИСАНИЕ ПРЕДМЕТОВ ФРАГМЕНТАРНОЕ </a:t>
            </a:r>
            <a:endParaRPr lang="ru-RU" sz="1600" dirty="0"/>
          </a:p>
        </p:txBody>
      </p:sp>
      <p:sp>
        <p:nvSpPr>
          <p:cNvPr id="10" name="Прямоугольник 9"/>
          <p:cNvSpPr/>
          <p:nvPr/>
        </p:nvSpPr>
        <p:spPr>
          <a:xfrm>
            <a:off x="4143372" y="1643050"/>
            <a:ext cx="1164269" cy="830997"/>
          </a:xfrm>
          <a:prstGeom prst="rect">
            <a:avLst/>
          </a:prstGeom>
        </p:spPr>
        <p:txBody>
          <a:bodyPr wrap="square">
            <a:spAutoFit/>
          </a:bodyPr>
          <a:lstStyle/>
          <a:p>
            <a:pPr algn="ctr"/>
            <a:r>
              <a:rPr lang="ru-RU" sz="1600" dirty="0" smtClean="0">
                <a:latin typeface="Times New Roman" pitchFamily="18" charset="0"/>
                <a:cs typeface="Times New Roman" pitchFamily="18" charset="0"/>
              </a:rPr>
              <a:t>ТВОРЧЕСКИЙ РАССКАЗ</a:t>
            </a:r>
            <a:endParaRPr lang="ru-RU" dirty="0"/>
          </a:p>
        </p:txBody>
      </p:sp>
      <p:sp>
        <p:nvSpPr>
          <p:cNvPr id="11" name="Прямоугольник 10"/>
          <p:cNvSpPr/>
          <p:nvPr/>
        </p:nvSpPr>
        <p:spPr>
          <a:xfrm>
            <a:off x="2214546" y="5286388"/>
            <a:ext cx="1785934" cy="1077218"/>
          </a:xfrm>
          <a:prstGeom prst="rect">
            <a:avLst/>
          </a:prstGeom>
        </p:spPr>
        <p:txBody>
          <a:bodyPr wrap="square">
            <a:spAutoFit/>
          </a:bodyPr>
          <a:lstStyle/>
          <a:p>
            <a:pPr algn="ctr"/>
            <a:r>
              <a:rPr lang="ru-RU" sz="1600" dirty="0" smtClean="0">
                <a:latin typeface="Times New Roman" pitchFamily="18" charset="0"/>
                <a:cs typeface="Times New Roman" pitchFamily="18" charset="0"/>
              </a:rPr>
              <a:t>РАССКАЗЫВАНИЕ ПО ПЕЙЗАЖНОЙ КАРТИНЕ</a:t>
            </a:r>
            <a:endParaRPr lang="ru-RU" sz="1600" dirty="0"/>
          </a:p>
        </p:txBody>
      </p:sp>
      <p:cxnSp>
        <p:nvCxnSpPr>
          <p:cNvPr id="13" name="Прямая со стрелкой 12"/>
          <p:cNvCxnSpPr/>
          <p:nvPr/>
        </p:nvCxnSpPr>
        <p:spPr>
          <a:xfrm>
            <a:off x="5929322" y="3571876"/>
            <a:ext cx="714380" cy="14287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8" name="Прямая со стрелкой 17"/>
          <p:cNvCxnSpPr>
            <a:stCxn id="3" idx="0"/>
            <a:endCxn id="10" idx="2"/>
          </p:cNvCxnSpPr>
          <p:nvPr/>
        </p:nvCxnSpPr>
        <p:spPr>
          <a:xfrm rot="5400000" flipH="1" flipV="1">
            <a:off x="4564186" y="2624738"/>
            <a:ext cx="312011" cy="1063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6" name="Прямая со стрелкой 25"/>
          <p:cNvCxnSpPr/>
          <p:nvPr/>
        </p:nvCxnSpPr>
        <p:spPr>
          <a:xfrm flipV="1">
            <a:off x="5715008" y="2643182"/>
            <a:ext cx="1071570" cy="42862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9" name="Прямая со стрелкой 28"/>
          <p:cNvCxnSpPr>
            <a:endCxn id="5" idx="3"/>
          </p:cNvCxnSpPr>
          <p:nvPr/>
        </p:nvCxnSpPr>
        <p:spPr>
          <a:xfrm rot="10800000">
            <a:off x="2071670" y="2472918"/>
            <a:ext cx="1500198" cy="52745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4" name="Прямая со стрелкой 33"/>
          <p:cNvCxnSpPr/>
          <p:nvPr/>
        </p:nvCxnSpPr>
        <p:spPr>
          <a:xfrm>
            <a:off x="5072066" y="4500570"/>
            <a:ext cx="1357322" cy="92869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6" name="Прямая со стрелкой 35"/>
          <p:cNvCxnSpPr/>
          <p:nvPr/>
        </p:nvCxnSpPr>
        <p:spPr>
          <a:xfrm rot="10800000" flipV="1">
            <a:off x="2357422" y="3643312"/>
            <a:ext cx="1071570" cy="21431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1" name="Прямая со стрелкой 40"/>
          <p:cNvCxnSpPr/>
          <p:nvPr/>
        </p:nvCxnSpPr>
        <p:spPr>
          <a:xfrm rot="10800000" flipV="1">
            <a:off x="3286116" y="4572008"/>
            <a:ext cx="1143008" cy="64294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linds(horizontal)">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linds(horizontal)">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blinds(horizontal)">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5" presetClass="entr" presetSubtype="10" fill="hold" grpId="0" nodeType="clickEffect">
                                  <p:stCondLst>
                                    <p:cond delay="0"/>
                                  </p:stCondLst>
                                  <p:childTnLst>
                                    <p:set>
                                      <p:cBhvr>
                                        <p:cTn id="31" dur="1" fill="hold">
                                          <p:stCondLst>
                                            <p:cond delay="0"/>
                                          </p:stCondLst>
                                        </p:cTn>
                                        <p:tgtEl>
                                          <p:spTgt spid="5"/>
                                        </p:tgtEl>
                                        <p:attrNameLst>
                                          <p:attrName>style.visibility</p:attrName>
                                        </p:attrNameLst>
                                      </p:cBhvr>
                                      <p:to>
                                        <p:strVal val="visible"/>
                                      </p:to>
                                    </p:set>
                                    <p:animEffect transition="in" filter="checkerboard(across)">
                                      <p:cBhvr>
                                        <p:cTn id="32" dur="500"/>
                                        <p:tgtEl>
                                          <p:spTgt spid="5"/>
                                        </p:tgtEl>
                                      </p:cBhvr>
                                    </p:animEffect>
                                  </p:childTnLst>
                                </p:cTn>
                              </p:par>
                            </p:childTnLst>
                          </p:cTn>
                        </p:par>
                      </p:childTnLst>
                    </p:cTn>
                  </p:par>
                  <p:par>
                    <p:cTn id="33" fill="hold">
                      <p:stCondLst>
                        <p:cond delay="indefinite"/>
                      </p:stCondLst>
                      <p:childTnLst>
                        <p:par>
                          <p:cTn id="34" fill="hold">
                            <p:stCondLst>
                              <p:cond delay="0"/>
                            </p:stCondLst>
                            <p:childTnLst>
                              <p:par>
                                <p:cTn id="35" presetID="8" presetClass="entr" presetSubtype="16" fill="hold" grpId="0" nodeType="clickEffect">
                                  <p:stCondLst>
                                    <p:cond delay="0"/>
                                  </p:stCondLst>
                                  <p:childTnLst>
                                    <p:set>
                                      <p:cBhvr>
                                        <p:cTn id="36" dur="1" fill="hold">
                                          <p:stCondLst>
                                            <p:cond delay="0"/>
                                          </p:stCondLst>
                                        </p:cTn>
                                        <p:tgtEl>
                                          <p:spTgt spid="10"/>
                                        </p:tgtEl>
                                        <p:attrNameLst>
                                          <p:attrName>style.visibility</p:attrName>
                                        </p:attrNameLst>
                                      </p:cBhvr>
                                      <p:to>
                                        <p:strVal val="visible"/>
                                      </p:to>
                                    </p:set>
                                    <p:animEffect transition="in" filter="diamond(in)">
                                      <p:cBhvr>
                                        <p:cTn id="37" dur="2000"/>
                                        <p:tgtEl>
                                          <p:spTgt spid="10"/>
                                        </p:tgtEl>
                                      </p:cBhvr>
                                    </p:animEffect>
                                  </p:childTnLst>
                                </p:cTn>
                              </p:par>
                            </p:childTnLst>
                          </p:cTn>
                        </p:par>
                      </p:childTnLst>
                    </p:cTn>
                  </p:par>
                  <p:par>
                    <p:cTn id="38" fill="hold">
                      <p:stCondLst>
                        <p:cond delay="indefinite"/>
                      </p:stCondLst>
                      <p:childTnLst>
                        <p:par>
                          <p:cTn id="39" fill="hold">
                            <p:stCondLst>
                              <p:cond delay="0"/>
                            </p:stCondLst>
                            <p:childTnLst>
                              <p:par>
                                <p:cTn id="40" presetID="8" presetClass="entr" presetSubtype="16" fill="hold" grpId="0" nodeType="clickEffect">
                                  <p:stCondLst>
                                    <p:cond delay="0"/>
                                  </p:stCondLst>
                                  <p:childTnLst>
                                    <p:set>
                                      <p:cBhvr>
                                        <p:cTn id="41" dur="1" fill="hold">
                                          <p:stCondLst>
                                            <p:cond delay="0"/>
                                          </p:stCondLst>
                                        </p:cTn>
                                        <p:tgtEl>
                                          <p:spTgt spid="8"/>
                                        </p:tgtEl>
                                        <p:attrNameLst>
                                          <p:attrName>style.visibility</p:attrName>
                                        </p:attrNameLst>
                                      </p:cBhvr>
                                      <p:to>
                                        <p:strVal val="visible"/>
                                      </p:to>
                                    </p:set>
                                    <p:animEffect transition="in" filter="diamond(in)">
                                      <p:cBhvr>
                                        <p:cTn id="42" dur="2000"/>
                                        <p:tgtEl>
                                          <p:spTgt spid="8"/>
                                        </p:tgtEl>
                                      </p:cBhvr>
                                    </p:animEffect>
                                  </p:childTnLst>
                                </p:cTn>
                              </p:par>
                            </p:childTnLst>
                          </p:cTn>
                        </p:par>
                      </p:childTnLst>
                    </p:cTn>
                  </p:par>
                  <p:par>
                    <p:cTn id="43" fill="hold">
                      <p:stCondLst>
                        <p:cond delay="indefinite"/>
                      </p:stCondLst>
                      <p:childTnLst>
                        <p:par>
                          <p:cTn id="44" fill="hold">
                            <p:stCondLst>
                              <p:cond delay="0"/>
                            </p:stCondLst>
                            <p:childTnLst>
                              <p:par>
                                <p:cTn id="45" presetID="8" presetClass="entr" presetSubtype="16" fill="hold" grpId="0" nodeType="clickEffect">
                                  <p:stCondLst>
                                    <p:cond delay="0"/>
                                  </p:stCondLst>
                                  <p:childTnLst>
                                    <p:set>
                                      <p:cBhvr>
                                        <p:cTn id="46" dur="1" fill="hold">
                                          <p:stCondLst>
                                            <p:cond delay="0"/>
                                          </p:stCondLst>
                                        </p:cTn>
                                        <p:tgtEl>
                                          <p:spTgt spid="9"/>
                                        </p:tgtEl>
                                        <p:attrNameLst>
                                          <p:attrName>style.visibility</p:attrName>
                                        </p:attrNameLst>
                                      </p:cBhvr>
                                      <p:to>
                                        <p:strVal val="visible"/>
                                      </p:to>
                                    </p:set>
                                    <p:animEffect transition="in" filter="diamond(in)">
                                      <p:cBhvr>
                                        <p:cTn id="47" dur="2000"/>
                                        <p:tgtEl>
                                          <p:spTgt spid="9"/>
                                        </p:tgtEl>
                                      </p:cBhvr>
                                    </p:animEffect>
                                  </p:childTnLst>
                                </p:cTn>
                              </p:par>
                            </p:childTnLst>
                          </p:cTn>
                        </p:par>
                      </p:childTnLst>
                    </p:cTn>
                  </p:par>
                  <p:par>
                    <p:cTn id="48" fill="hold">
                      <p:stCondLst>
                        <p:cond delay="indefinite"/>
                      </p:stCondLst>
                      <p:childTnLst>
                        <p:par>
                          <p:cTn id="49" fill="hold">
                            <p:stCondLst>
                              <p:cond delay="0"/>
                            </p:stCondLst>
                            <p:childTnLst>
                              <p:par>
                                <p:cTn id="50" presetID="8" presetClass="entr" presetSubtype="16" fill="hold" grpId="0" nodeType="clickEffect">
                                  <p:stCondLst>
                                    <p:cond delay="0"/>
                                  </p:stCondLst>
                                  <p:childTnLst>
                                    <p:set>
                                      <p:cBhvr>
                                        <p:cTn id="51" dur="1" fill="hold">
                                          <p:stCondLst>
                                            <p:cond delay="0"/>
                                          </p:stCondLst>
                                        </p:cTn>
                                        <p:tgtEl>
                                          <p:spTgt spid="7"/>
                                        </p:tgtEl>
                                        <p:attrNameLst>
                                          <p:attrName>style.visibility</p:attrName>
                                        </p:attrNameLst>
                                      </p:cBhvr>
                                      <p:to>
                                        <p:strVal val="visible"/>
                                      </p:to>
                                    </p:set>
                                    <p:animEffect transition="in" filter="diamond(in)">
                                      <p:cBhvr>
                                        <p:cTn id="52" dur="2000"/>
                                        <p:tgtEl>
                                          <p:spTgt spid="7"/>
                                        </p:tgtEl>
                                      </p:cBhvr>
                                    </p:animEffect>
                                  </p:childTnLst>
                                </p:cTn>
                              </p:par>
                            </p:childTnLst>
                          </p:cTn>
                        </p:par>
                      </p:childTnLst>
                    </p:cTn>
                  </p:par>
                  <p:par>
                    <p:cTn id="53" fill="hold">
                      <p:stCondLst>
                        <p:cond delay="indefinite"/>
                      </p:stCondLst>
                      <p:childTnLst>
                        <p:par>
                          <p:cTn id="54" fill="hold">
                            <p:stCondLst>
                              <p:cond delay="0"/>
                            </p:stCondLst>
                            <p:childTnLst>
                              <p:par>
                                <p:cTn id="55" presetID="8" presetClass="entr" presetSubtype="16" fill="hold" grpId="0" nodeType="clickEffect">
                                  <p:stCondLst>
                                    <p:cond delay="0"/>
                                  </p:stCondLst>
                                  <p:childTnLst>
                                    <p:set>
                                      <p:cBhvr>
                                        <p:cTn id="56" dur="1" fill="hold">
                                          <p:stCondLst>
                                            <p:cond delay="0"/>
                                          </p:stCondLst>
                                        </p:cTn>
                                        <p:tgtEl>
                                          <p:spTgt spid="11"/>
                                        </p:tgtEl>
                                        <p:attrNameLst>
                                          <p:attrName>style.visibility</p:attrName>
                                        </p:attrNameLst>
                                      </p:cBhvr>
                                      <p:to>
                                        <p:strVal val="visible"/>
                                      </p:to>
                                    </p:set>
                                    <p:animEffect transition="in" filter="diamond(in)">
                                      <p:cBhvr>
                                        <p:cTn id="57" dur="2000"/>
                                        <p:tgtEl>
                                          <p:spTgt spid="11"/>
                                        </p:tgtEl>
                                      </p:cBhvr>
                                    </p:animEffect>
                                  </p:childTnLst>
                                </p:cTn>
                              </p:par>
                            </p:childTnLst>
                          </p:cTn>
                        </p:par>
                      </p:childTnLst>
                    </p:cTn>
                  </p:par>
                  <p:par>
                    <p:cTn id="58" fill="hold">
                      <p:stCondLst>
                        <p:cond delay="indefinite"/>
                      </p:stCondLst>
                      <p:childTnLst>
                        <p:par>
                          <p:cTn id="59" fill="hold">
                            <p:stCondLst>
                              <p:cond delay="0"/>
                            </p:stCondLst>
                            <p:childTnLst>
                              <p:par>
                                <p:cTn id="60" presetID="8" presetClass="entr" presetSubtype="16" fill="hold" grpId="0" nodeType="clickEffect">
                                  <p:stCondLst>
                                    <p:cond delay="0"/>
                                  </p:stCondLst>
                                  <p:childTnLst>
                                    <p:set>
                                      <p:cBhvr>
                                        <p:cTn id="61" dur="1" fill="hold">
                                          <p:stCondLst>
                                            <p:cond delay="0"/>
                                          </p:stCondLst>
                                        </p:cTn>
                                        <p:tgtEl>
                                          <p:spTgt spid="6"/>
                                        </p:tgtEl>
                                        <p:attrNameLst>
                                          <p:attrName>style.visibility</p:attrName>
                                        </p:attrNameLst>
                                      </p:cBhvr>
                                      <p:to>
                                        <p:strVal val="visible"/>
                                      </p:to>
                                    </p:set>
                                    <p:animEffect transition="in" filter="diamond(in)">
                                      <p:cBhvr>
                                        <p:cTn id="62"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5" grpId="0"/>
      <p:bldP spid="6" grpId="0"/>
      <p:bldP spid="7" grpId="0"/>
      <p:bldP spid="8" grpId="0"/>
      <p:bldP spid="9" grpId="0"/>
      <p:bldP spid="10" grpId="0"/>
      <p:bldP spid="11"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304800" y="785794"/>
            <a:ext cx="8686800" cy="5786478"/>
          </a:xfrm>
        </p:spPr>
        <p:txBody>
          <a:bodyPr>
            <a:normAutofit fontScale="25000" lnSpcReduction="20000"/>
          </a:bodyPr>
          <a:lstStyle/>
          <a:p>
            <a:pPr algn="just"/>
            <a:r>
              <a:rPr lang="ru-RU" sz="7200" dirty="0" smtClean="0">
                <a:latin typeface="Times New Roman" pitchFamily="18" charset="0"/>
                <a:cs typeface="Times New Roman" pitchFamily="18" charset="0"/>
              </a:rPr>
              <a:t>ПЕРЕСКАЗ Самым простым из видов связного высказывания считается пересказ. Пересказ предполагает умение выделить основные части услышанного текста, связать их между собой, а затем в соответствии с этой схемой составить рассказ. В качестве плана рассказа выступает наглядная модель. Работа по развитию навыка пересказа предполагает формирование следующих умений: усвоение принципа замещения, то есть умения обозначать персонажи и основные атрибуты художественного произведения заместителями; формирование умения передавать события при помощи заместителей (предметное моделирование); передача последовательности эпизодов в соответствие с расположением заместителей, и начинается с рассказывания знакомых коротких сказок, типа Репка, Колобок и т.п. Для того чтобы научить ребенка последовательно излагать сюжет сказки используются наглядные модели сказки. На первых порах дети учатся составлять модели, которые сопровождают чтение сказки логопедом. Например, логопед рассказывает детям сказку Репка, а дети постепенно выставляют символы-заместители героев сказки. На данном этапе необходимо добиваться, чтобы манипулирование элементами модели соответствовало фрагменту сказки, который звучит в данный момент. Элементами модели могут стать картинки с изображением персонажей сказки, затем они заменяются символами- заместителями (силуэтные изображения или геометрические фигуры). Постепенно дети от простого манипулирования элементами модели переходят к составлению пространственной динамичной модели, которая непосредственно служит планом пересказа. </a:t>
            </a:r>
          </a:p>
          <a:p>
            <a:endParaRPr lang="ru-RU"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normAutofit fontScale="85000" lnSpcReduction="20000"/>
          </a:bodyPr>
          <a:lstStyle/>
          <a:p>
            <a:r>
              <a:rPr lang="ru-RU" sz="2600" dirty="0" smtClean="0">
                <a:latin typeface="Times New Roman" pitchFamily="18" charset="0"/>
                <a:cs typeface="Times New Roman" pitchFamily="18" charset="0"/>
              </a:rPr>
              <a:t>РАССКАЗ ПО СЮЖЕТНОЙ КАРТИНЕ Значительные трудности возникают у детей при составлении рассказов по сюжетной картине. Рассказ по сюжетной картине требует от ребенка умения выделить основные действующие лица или объекты картины, проследить их взаимосвязь и взаимодействие, отметить особенности композиционного фона картины, а также умение додумать причины возникновения данной ситуации, то есть составить начало рассказа, и последствия ее – то есть конец рассказа. На практике рассказы, самостоятельно составленные детьми – это, в основном, простое перечисление действующих лиц или объектов картины. Работа по преодолению этих недостатков и формированию навыка рассказывания по картине состоит из 3-х этапов: выделение значимых для развития сюжета фрагментов картины; определение взаимосвязи между ними; объединение фрагментов в единый сюжет. </a:t>
            </a:r>
          </a:p>
          <a:p>
            <a:endParaRPr lang="ru-RU"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normAutofit fontScale="62500" lnSpcReduction="20000"/>
          </a:bodyPr>
          <a:lstStyle/>
          <a:p>
            <a:pPr algn="just"/>
            <a:r>
              <a:rPr lang="ru-RU" sz="3400" dirty="0" smtClean="0">
                <a:latin typeface="Times New Roman" pitchFamily="18" charset="0"/>
                <a:cs typeface="Times New Roman" pitchFamily="18" charset="0"/>
              </a:rPr>
              <a:t>РАССКАЗ-ОПИСАНИЕ пейзажной картины Особым видом связного высказывания являются рассказы- описания по пейзажной картине. Этот вид рассказа особенно сложен для детей. Если при пересказе и составлении рассказа по сюжетной картине основными элементами наглядной модели являются персонажи – живые объекты, то на пейзажных картинах они отсутствуют или несут второстепенную смысловую нагрузку. В данном случае в качестве элементов модели рассказа выступают объекты природы. Так как они, как правило, носят статичный характер, особое внимание уделяется описанию качеств данных объектов. Работа по таким картинам строится в несколько этапов: выделение значимых объектов картины; рассматривание их и подробное описание внешнего вида и свойств каждого объекта; определение взаимосвязи между отдельными объектами картины; объединение мини-рассказов в единый сюжет</a:t>
            </a:r>
            <a:r>
              <a:rPr lang="ru-RU" dirty="0" smtClean="0"/>
              <a:t>. </a:t>
            </a:r>
          </a:p>
          <a:p>
            <a:endParaRPr lang="ru-RU"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normAutofit fontScale="70000" lnSpcReduction="20000"/>
          </a:bodyPr>
          <a:lstStyle/>
          <a:p>
            <a:pPr algn="just"/>
            <a:r>
              <a:rPr lang="ru-RU" sz="3400" dirty="0" smtClean="0">
                <a:latin typeface="Times New Roman" pitchFamily="18" charset="0"/>
                <a:cs typeface="Times New Roman" pitchFamily="18" charset="0"/>
              </a:rPr>
              <a:t>ФРАГМЕНТАРНОЕ РАССКАЗЫВАНИЕ ПО ПЕЙЗАЖНОЙ КАРТИНЕ Для повышения эффективности работы по развитию навыка составления рассказов по картине можно порекомендовать прием фрагментарного рассказывания, когда дети сначала составляют рассказы об отдельных персонажах (фрагментах) картины, а затем объединяют их в единое высказывание. Картина, предложенная для составления рассказа, делится на 4 части, которые закрываются картонными прямоугольниками разного цвета. Ребенок, постепенно открывая каждую из 4 частей картины, рассказывает о каждом фрагменте, объединяя их в один сюжет. Работа над каждым из фрагментов проходит аналогично работе по составлению описания целой картины. Вариативность рассказов детей достигается за счет выбора ими цвета прямоугольника, который они открывают первым. </a:t>
            </a:r>
          </a:p>
          <a:p>
            <a:endParaRPr lang="ru-RU"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noAutofit/>
          </a:bodyPr>
          <a:lstStyle/>
          <a:p>
            <a:pPr algn="just"/>
            <a:r>
              <a:rPr lang="ru-RU" sz="2000" dirty="0" smtClean="0">
                <a:latin typeface="Times New Roman" pitchFamily="18" charset="0"/>
                <a:cs typeface="Times New Roman" pitchFamily="18" charset="0"/>
              </a:rPr>
              <a:t>ЛОГОПЕДИЧЕСКАЯ СКАЗКА Один из приемов обучения детей связному пересказу – работа с логопедическими сказками. Логопедическая сказка – это текст со сказочным содержанием, содержащий как можно большее количество одинаковых звуков (сказки В.Волиной, А.Цыферова и т.п.). К данному виду сказок относятся такие сказки, в тексте которых часто встречается автоматизируемый в связной речи звук или оппозиционные звуки, произношение которых требует дифференциации в самостоятельной речи детей. Использование в работе таких сказок позволяет решать наряду с задачами овладения навыком последовательного и связного пересказа задачи автоматизации в связной речи поставленных звуков. Работа с логопедической сказкой проходит следующим образом: логопед читает сказку ребенку; ребенок выкладывает модель сказки (картинную или состоящую из символов- заместителей, выбирая их произвольно); затем ребенок отвечает на вопросы по содержанию сказки; логопед моделирует фрагменты сказки, ребенок пересказывает текст, соответствующий данному фрагменту; ребенок пересказывает сказку по модели. </a:t>
            </a:r>
          </a:p>
          <a:p>
            <a:pPr algn="just"/>
            <a:endParaRPr lang="ru-RU" sz="20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a:p>
        </p:txBody>
      </p:sp>
      <p:sp>
        <p:nvSpPr>
          <p:cNvPr id="3" name="Подзаголовок 2"/>
          <p:cNvSpPr>
            <a:spLocks noGrp="1"/>
          </p:cNvSpPr>
          <p:nvPr>
            <p:ph type="subTitle" idx="1"/>
          </p:nvPr>
        </p:nvSpPr>
        <p:spPr/>
        <p:txBody>
          <a:bodyPr/>
          <a:lstStyle/>
          <a:p>
            <a:endParaRPr lang="ru-RU"/>
          </a:p>
        </p:txBody>
      </p:sp>
      <p:sp>
        <p:nvSpPr>
          <p:cNvPr id="4" name="Прямоугольник 3"/>
          <p:cNvSpPr/>
          <p:nvPr/>
        </p:nvSpPr>
        <p:spPr>
          <a:xfrm>
            <a:off x="428596" y="58847"/>
            <a:ext cx="8286808" cy="6001643"/>
          </a:xfrm>
          <a:prstGeom prst="rect">
            <a:avLst/>
          </a:prstGeom>
        </p:spPr>
        <p:txBody>
          <a:bodyPr wrap="square">
            <a:spAutoFit/>
          </a:bodyPr>
          <a:lstStyle/>
          <a:p>
            <a:pPr algn="just"/>
            <a:r>
              <a:rPr lang="ru-RU" sz="2400" dirty="0" smtClean="0">
                <a:latin typeface="Times New Roman" pitchFamily="18" charset="0"/>
                <a:cs typeface="Times New Roman" pitchFamily="18" charset="0"/>
              </a:rPr>
              <a:t>Дети дошкольного возраста, а тем более, имеющие речевые нарушения, как правило, отличаются недостаточно сформированным навыком построения связного высказывания. По результатам диагностики уровня </a:t>
            </a:r>
            <a:r>
              <a:rPr lang="ru-RU" sz="2400" dirty="0" err="1" smtClean="0">
                <a:latin typeface="Times New Roman" pitchFamily="18" charset="0"/>
                <a:cs typeface="Times New Roman" pitchFamily="18" charset="0"/>
              </a:rPr>
              <a:t>сформированности</a:t>
            </a:r>
            <a:r>
              <a:rPr lang="ru-RU" sz="2400" dirty="0" smtClean="0">
                <a:latin typeface="Times New Roman" pitchFamily="18" charset="0"/>
                <a:cs typeface="Times New Roman" pitchFamily="18" charset="0"/>
              </a:rPr>
              <a:t> данного навыка у детей можно отметить следующие недостатки: связные высказывания короткие; отличаются непоследовательностью, даже если ребенок передает содержание знакомого текста; состоят из отдельных фрагментов, логически не связанных между собой; уровень информативности высказывания очень низкий. Кроме того, большинство детей активно делятся своими впечатлениями от пережитых событий, но с неохотой берутся за составление рассказов по заданной теме. В основном, это происходит не оттого, что знания ребенка по данному вопросу недостаточны, а потому что он не может оформить их в связные речевые высказывания.</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normAutofit fontScale="62500" lnSpcReduction="20000"/>
          </a:bodyPr>
          <a:lstStyle/>
          <a:p>
            <a:pPr algn="just"/>
            <a:r>
              <a:rPr lang="ru-RU" dirty="0" smtClean="0"/>
              <a:t>СРАВНИТЕЛЬНОЕ ОПИСАНИЕ ПРЕДМЕТОВ В развитии навыка составления описательных рассказов большую помощь оказывает предварительное составление модели описания. В процессе обучения связной описательной речи моделирование может служить средством и программой анализа и фиксации закономерных свойств и отношений объекта или явления. Основу описательного рассказа составляют конкретные представления, накапливаемые в процессе исследования объекта описания. Элементами модели описательного рассказа становятся символы-заместители качественных характеристик объекта: принадлежность к родовидовому понятию; величина; цвет; форма; составляющие детали; качество поверхности; материал, из которого изготовлен объект (для неживых предметов); как он используется (какую пользу приносит)? за что нравится (не нравится)? </a:t>
            </a:r>
            <a:endParaRPr lang="ru-RU"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6" name="Содержимое 5" descr="E:\DCIM\102PHOTO\SAM_2682.JPG"/>
          <p:cNvPicPr>
            <a:picLocks noGrp="1"/>
          </p:cNvPicPr>
          <p:nvPr>
            <p:ph idx="1"/>
          </p:nvPr>
        </p:nvPicPr>
        <p:blipFill>
          <a:blip r:embed="rId2" cstate="print">
            <a:lum bright="10000"/>
          </a:blip>
          <a:srcRect l="3213" t="34624" r="65438" b="33946"/>
          <a:stretch>
            <a:fillRect/>
          </a:stretch>
        </p:blipFill>
        <p:spPr bwMode="auto">
          <a:xfrm rot="5400000">
            <a:off x="142844" y="571480"/>
            <a:ext cx="2071702" cy="1643074"/>
          </a:xfrm>
          <a:prstGeom prst="rect">
            <a:avLst/>
          </a:prstGeom>
          <a:noFill/>
          <a:ln w="9525">
            <a:noFill/>
            <a:miter lim="800000"/>
            <a:headEnd/>
            <a:tailEnd/>
          </a:ln>
        </p:spPr>
      </p:pic>
      <p:pic>
        <p:nvPicPr>
          <p:cNvPr id="7" name="Рисунок 6" descr="E:\DCIM\102PHOTO\SAM_2682.JPG"/>
          <p:cNvPicPr/>
          <p:nvPr/>
        </p:nvPicPr>
        <p:blipFill>
          <a:blip r:embed="rId2" cstate="print">
            <a:lum bright="10000"/>
          </a:blip>
          <a:srcRect l="34434" t="66699" r="33919"/>
          <a:stretch>
            <a:fillRect/>
          </a:stretch>
        </p:blipFill>
        <p:spPr bwMode="auto">
          <a:xfrm rot="5400000">
            <a:off x="2147261" y="1353145"/>
            <a:ext cx="2206272" cy="1643074"/>
          </a:xfrm>
          <a:prstGeom prst="rect">
            <a:avLst/>
          </a:prstGeom>
          <a:noFill/>
          <a:ln w="9525">
            <a:noFill/>
            <a:miter lim="800000"/>
            <a:headEnd/>
            <a:tailEnd/>
          </a:ln>
        </p:spPr>
      </p:pic>
      <p:pic>
        <p:nvPicPr>
          <p:cNvPr id="8" name="Рисунок 7" descr="E:\DCIM\102PHOTO\SAM_2682.JPG"/>
          <p:cNvPicPr/>
          <p:nvPr/>
        </p:nvPicPr>
        <p:blipFill>
          <a:blip r:embed="rId2" cstate="print"/>
          <a:srcRect l="34188" t="33163" r="34005" b="32916"/>
          <a:stretch>
            <a:fillRect/>
          </a:stretch>
        </p:blipFill>
        <p:spPr bwMode="auto">
          <a:xfrm rot="5400000">
            <a:off x="4571999" y="1357297"/>
            <a:ext cx="2000264" cy="1571637"/>
          </a:xfrm>
          <a:prstGeom prst="rect">
            <a:avLst/>
          </a:prstGeom>
          <a:noFill/>
          <a:ln w="9525">
            <a:noFill/>
            <a:miter lim="800000"/>
            <a:headEnd/>
            <a:tailEnd/>
          </a:ln>
        </p:spPr>
      </p:pic>
      <p:pic>
        <p:nvPicPr>
          <p:cNvPr id="9" name="Рисунок 8" descr="E:\DCIM\102PHOTO\SAM_2682.JPG"/>
          <p:cNvPicPr/>
          <p:nvPr/>
        </p:nvPicPr>
        <p:blipFill>
          <a:blip r:embed="rId2" cstate="print"/>
          <a:srcRect l="33025" r="34050" b="65938"/>
          <a:stretch>
            <a:fillRect/>
          </a:stretch>
        </p:blipFill>
        <p:spPr bwMode="auto">
          <a:xfrm rot="5400000">
            <a:off x="6750858" y="821512"/>
            <a:ext cx="2071702" cy="1571637"/>
          </a:xfrm>
          <a:prstGeom prst="rect">
            <a:avLst/>
          </a:prstGeom>
          <a:noFill/>
          <a:ln w="9525">
            <a:noFill/>
            <a:miter lim="800000"/>
            <a:headEnd/>
            <a:tailEnd/>
          </a:ln>
        </p:spPr>
      </p:pic>
      <p:pic>
        <p:nvPicPr>
          <p:cNvPr id="10" name="Рисунок 9" descr="E:\DCIM\102PHOTO\SAM_2682.JPG"/>
          <p:cNvPicPr/>
          <p:nvPr/>
        </p:nvPicPr>
        <p:blipFill>
          <a:blip r:embed="rId2" cstate="print"/>
          <a:srcRect l="65889" t="66354" r="1819" b="1197"/>
          <a:stretch>
            <a:fillRect/>
          </a:stretch>
        </p:blipFill>
        <p:spPr bwMode="auto">
          <a:xfrm rot="5400000">
            <a:off x="607191" y="3964788"/>
            <a:ext cx="2357453" cy="1857388"/>
          </a:xfrm>
          <a:prstGeom prst="rect">
            <a:avLst/>
          </a:prstGeom>
          <a:noFill/>
          <a:ln w="9525">
            <a:noFill/>
            <a:miter lim="800000"/>
            <a:headEnd/>
            <a:tailEnd/>
          </a:ln>
        </p:spPr>
      </p:pic>
      <p:pic>
        <p:nvPicPr>
          <p:cNvPr id="11" name="Рисунок 10" descr="E:\DCIM\102PHOTO\SAM_2682.JPG"/>
          <p:cNvPicPr/>
          <p:nvPr/>
        </p:nvPicPr>
        <p:blipFill>
          <a:blip r:embed="rId2" cstate="print">
            <a:lum/>
          </a:blip>
          <a:srcRect l="65420" t="33668" r="2203" b="32945"/>
          <a:stretch>
            <a:fillRect/>
          </a:stretch>
        </p:blipFill>
        <p:spPr bwMode="auto">
          <a:xfrm rot="5400000">
            <a:off x="3486600" y="4228651"/>
            <a:ext cx="2170800" cy="1714512"/>
          </a:xfrm>
          <a:prstGeom prst="rect">
            <a:avLst/>
          </a:prstGeom>
          <a:noFill/>
          <a:ln w="9525">
            <a:noFill/>
            <a:miter lim="800000"/>
            <a:headEnd/>
            <a:tailEnd/>
          </a:ln>
        </p:spPr>
      </p:pic>
      <p:pic>
        <p:nvPicPr>
          <p:cNvPr id="12" name="Рисунок 11" descr="E:\DCIM\102PHOTO\SAM_2682.JPG"/>
          <p:cNvPicPr/>
          <p:nvPr/>
        </p:nvPicPr>
        <p:blipFill>
          <a:blip r:embed="rId2" cstate="print">
            <a:lum/>
          </a:blip>
          <a:srcRect l="65185" r="1931" b="66696"/>
          <a:stretch>
            <a:fillRect/>
          </a:stretch>
        </p:blipFill>
        <p:spPr bwMode="auto">
          <a:xfrm rot="5400000">
            <a:off x="6000760" y="3714752"/>
            <a:ext cx="2286016" cy="1714511"/>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diamond(in)">
                                      <p:cBhvr>
                                        <p:cTn id="7" dur="20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diamond(in)">
                                      <p:cBhvr>
                                        <p:cTn id="12" dur="20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8" presetClass="entr" presetSubtype="16" fill="hold"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diamond(in)">
                                      <p:cBhvr>
                                        <p:cTn id="17" dur="2000"/>
                                        <p:tgtEl>
                                          <p:spTgt spid="8"/>
                                        </p:tgtEl>
                                      </p:cBhvr>
                                    </p:animEffect>
                                  </p:childTnLst>
                                </p:cTn>
                              </p:par>
                            </p:childTnLst>
                          </p:cTn>
                        </p:par>
                      </p:childTnLst>
                    </p:cTn>
                  </p:par>
                  <p:par>
                    <p:cTn id="18" fill="hold">
                      <p:stCondLst>
                        <p:cond delay="indefinite"/>
                      </p:stCondLst>
                      <p:childTnLst>
                        <p:par>
                          <p:cTn id="19" fill="hold">
                            <p:stCondLst>
                              <p:cond delay="0"/>
                            </p:stCondLst>
                            <p:childTnLst>
                              <p:par>
                                <p:cTn id="20" presetID="8" presetClass="entr" presetSubtype="16" fill="hold" nodeType="click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diamond(in)">
                                      <p:cBhvr>
                                        <p:cTn id="22" dur="2000"/>
                                        <p:tgtEl>
                                          <p:spTgt spid="9"/>
                                        </p:tgtEl>
                                      </p:cBhvr>
                                    </p:animEffect>
                                  </p:childTnLst>
                                </p:cTn>
                              </p:par>
                            </p:childTnLst>
                          </p:cTn>
                        </p:par>
                      </p:childTnLst>
                    </p:cTn>
                  </p:par>
                  <p:par>
                    <p:cTn id="23" fill="hold">
                      <p:stCondLst>
                        <p:cond delay="indefinite"/>
                      </p:stCondLst>
                      <p:childTnLst>
                        <p:par>
                          <p:cTn id="24" fill="hold">
                            <p:stCondLst>
                              <p:cond delay="0"/>
                            </p:stCondLst>
                            <p:childTnLst>
                              <p:par>
                                <p:cTn id="25" presetID="8" presetClass="entr" presetSubtype="16" fill="hold" nodeType="click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diamond(in)">
                                      <p:cBhvr>
                                        <p:cTn id="27" dur="2000"/>
                                        <p:tgtEl>
                                          <p:spTgt spid="10"/>
                                        </p:tgtEl>
                                      </p:cBhvr>
                                    </p:animEffect>
                                  </p:childTnLst>
                                </p:cTn>
                              </p:par>
                            </p:childTnLst>
                          </p:cTn>
                        </p:par>
                      </p:childTnLst>
                    </p:cTn>
                  </p:par>
                  <p:par>
                    <p:cTn id="28" fill="hold">
                      <p:stCondLst>
                        <p:cond delay="indefinite"/>
                      </p:stCondLst>
                      <p:childTnLst>
                        <p:par>
                          <p:cTn id="29" fill="hold">
                            <p:stCondLst>
                              <p:cond delay="0"/>
                            </p:stCondLst>
                            <p:childTnLst>
                              <p:par>
                                <p:cTn id="30" presetID="8" presetClass="entr" presetSubtype="16" fill="hold" nodeType="click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diamond(in)">
                                      <p:cBhvr>
                                        <p:cTn id="32" dur="2000"/>
                                        <p:tgtEl>
                                          <p:spTgt spid="11"/>
                                        </p:tgtEl>
                                      </p:cBhvr>
                                    </p:animEffect>
                                  </p:childTnLst>
                                </p:cTn>
                              </p:par>
                            </p:childTnLst>
                          </p:cTn>
                        </p:par>
                      </p:childTnLst>
                    </p:cTn>
                  </p:par>
                  <p:par>
                    <p:cTn id="33" fill="hold">
                      <p:stCondLst>
                        <p:cond delay="indefinite"/>
                      </p:stCondLst>
                      <p:childTnLst>
                        <p:par>
                          <p:cTn id="34" fill="hold">
                            <p:stCondLst>
                              <p:cond delay="0"/>
                            </p:stCondLst>
                            <p:childTnLst>
                              <p:par>
                                <p:cTn id="35" presetID="8" presetClass="entr" presetSubtype="16" fill="hold" nodeType="clickEffect">
                                  <p:stCondLst>
                                    <p:cond delay="0"/>
                                  </p:stCondLst>
                                  <p:childTnLst>
                                    <p:set>
                                      <p:cBhvr>
                                        <p:cTn id="36" dur="1" fill="hold">
                                          <p:stCondLst>
                                            <p:cond delay="0"/>
                                          </p:stCondLst>
                                        </p:cTn>
                                        <p:tgtEl>
                                          <p:spTgt spid="12"/>
                                        </p:tgtEl>
                                        <p:attrNameLst>
                                          <p:attrName>style.visibility</p:attrName>
                                        </p:attrNameLst>
                                      </p:cBhvr>
                                      <p:to>
                                        <p:strVal val="visible"/>
                                      </p:to>
                                    </p:set>
                                    <p:animEffect transition="in" filter="diamond(in)">
                                      <p:cBhvr>
                                        <p:cTn id="37" dur="2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normAutofit fontScale="40000" lnSpcReduction="20000"/>
          </a:bodyPr>
          <a:lstStyle/>
          <a:p>
            <a:pPr algn="just"/>
            <a:r>
              <a:rPr lang="ru-RU" sz="4500" dirty="0" smtClean="0">
                <a:latin typeface="Times New Roman" pitchFamily="18" charset="0"/>
                <a:cs typeface="Times New Roman" pitchFamily="18" charset="0"/>
              </a:rPr>
              <a:t>ТВОРЧЕСКИЙ РАССКАЗ Часто наглядная модель служит средством преодоления страха ребенка перед построением творческих связных рассказов. Это умение противоположно навыку составления пересказов. Переходными упражнениями от моделирования пересказа к составлению творческих рассказов могут быть следующие: угадывание эпизода по демонстрации действия; рассказывание по демонстрации действия взрослым; Последовательность работы по формированию навыка составления связного творческого высказывания следующая: ребенку предлагается придумать ситуацию, которая могла бы произойти с конкретными персонажами в определенном месте, модель рассказа (сказки) задается логопедом; логопед предлагает конкретные персонажи рассказа, а пространственное оформление модели ребенок придумывает самостоятельно; конкретные персонажи заменяются их силуэтными изображениями, что позволяет ребенку проявить творчество в характерологическом оформлении героев рассказа; ребенку предлагается составить рассказ или сказку по модели, элементами которой являются неопределенные заместители персонажей рассказа – геометрические фигуры, </a:t>
            </a:r>
          </a:p>
          <a:p>
            <a:endParaRPr lang="ru-RU"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t>Сказка «царевна лягушка»</a:t>
            </a:r>
            <a:endParaRPr lang="ru-RU" dirty="0"/>
          </a:p>
        </p:txBody>
      </p:sp>
      <p:pic>
        <p:nvPicPr>
          <p:cNvPr id="4" name="Содержимое 3" descr="E:\DCIM\102PHOTO\SAM_2684.JPG"/>
          <p:cNvPicPr>
            <a:picLocks noGrp="1"/>
          </p:cNvPicPr>
          <p:nvPr>
            <p:ph idx="1"/>
          </p:nvPr>
        </p:nvPicPr>
        <p:blipFill>
          <a:blip r:embed="rId2" cstate="print"/>
          <a:srcRect/>
          <a:stretch>
            <a:fillRect/>
          </a:stretch>
        </p:blipFill>
        <p:spPr bwMode="auto">
          <a:xfrm>
            <a:off x="285720" y="1714488"/>
            <a:ext cx="4214842" cy="3071834"/>
          </a:xfrm>
          <a:prstGeom prst="rect">
            <a:avLst/>
          </a:prstGeom>
          <a:noFill/>
          <a:ln w="9525">
            <a:noFill/>
            <a:miter lim="800000"/>
            <a:headEnd/>
            <a:tailEnd/>
          </a:ln>
        </p:spPr>
      </p:pic>
      <p:pic>
        <p:nvPicPr>
          <p:cNvPr id="5" name="Рисунок 4" descr="E:\DCIM\102PHOTO\SAM_2683.JPG"/>
          <p:cNvPicPr/>
          <p:nvPr/>
        </p:nvPicPr>
        <p:blipFill>
          <a:blip r:embed="rId3" cstate="print"/>
          <a:srcRect/>
          <a:stretch>
            <a:fillRect/>
          </a:stretch>
        </p:blipFill>
        <p:spPr bwMode="auto">
          <a:xfrm>
            <a:off x="4714876" y="2857496"/>
            <a:ext cx="4214842" cy="35719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457200" y="1571612"/>
            <a:ext cx="8686800" cy="4525963"/>
          </a:xfrm>
        </p:spPr>
        <p:txBody>
          <a:bodyPr>
            <a:normAutofit fontScale="62500" lnSpcReduction="20000"/>
          </a:bodyPr>
          <a:lstStyle/>
          <a:p>
            <a:pPr algn="just"/>
            <a:r>
              <a:rPr lang="ru-RU" dirty="0" smtClean="0">
                <a:latin typeface="Times New Roman" pitchFamily="18" charset="0"/>
                <a:cs typeface="Times New Roman" pitchFamily="18" charset="0"/>
              </a:rPr>
              <a:t>ТВОРЧЕСКАЯ СКАЗКА ПО СИЛУЭТНЫМ ИЗОБРАЖЕНИЯМ Одним из приемов развития навыка творческого рассказывания является обучение детей составлению сказок по силуэтным изображениям. В качестве элементов модели ребенку предъявляются силуэты животных, растений, людей или природных явлений (снег, дождь и т.п.) Логопед задает начало сказки и предлагает продолжить ее, опираясь на силуэтные изображения По мере овладения навыком моделирования дети используют вместо развернутой предметной модели обобщенную, содержащую только ключевые моменты. Происходит свертывание модели, переход ее в заместитель. Элементами модели-заместителя являются схематичные зарисовки, </a:t>
            </a:r>
            <a:r>
              <a:rPr lang="ru-RU" dirty="0" smtClean="0">
                <a:latin typeface="Times New Roman" pitchFamily="18" charset="0"/>
                <a:cs typeface="Times New Roman" pitchFamily="18" charset="0"/>
                <a:hlinkClick r:id="rId2" tooltip="сделанные детьми"/>
              </a:rPr>
              <a:t>сделанные детьми</a:t>
            </a:r>
            <a:r>
              <a:rPr lang="ru-RU" dirty="0" smtClean="0">
                <a:latin typeface="Times New Roman" pitchFamily="18" charset="0"/>
                <a:cs typeface="Times New Roman" pitchFamily="18" charset="0"/>
              </a:rPr>
              <a:t> по ходу слушания рассказа. Количество элементов модели сначала определяется логопедом, а затем, по мере усвоения навыка, самим ребенком – осуществляется переход от подробного пересказа к краткому. Модель-заместитель служит также планом при составлении творческого рассказа. В этом случае ребенок производит действия обратные, производимым при пересказе: пересказ – слушание текста - составление модели - пересказ текста по модели; творческий рассказ – составление модели рассказа – рассказ по модели. </a:t>
            </a:r>
          </a:p>
          <a:p>
            <a:endParaRPr lang="ru-RU"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Содержимое 3" descr="E:\DCIM\102PHOTO\SAM_2679.JPG"/>
          <p:cNvPicPr>
            <a:picLocks noGrp="1"/>
          </p:cNvPicPr>
          <p:nvPr>
            <p:ph idx="1"/>
          </p:nvPr>
        </p:nvPicPr>
        <p:blipFill>
          <a:blip r:embed="rId2" cstate="print">
            <a:lum/>
          </a:blip>
          <a:srcRect/>
          <a:stretch>
            <a:fillRect/>
          </a:stretch>
        </p:blipFill>
        <p:spPr bwMode="auto">
          <a:xfrm>
            <a:off x="500034" y="1000108"/>
            <a:ext cx="3690851" cy="3391593"/>
          </a:xfrm>
          <a:prstGeom prst="rect">
            <a:avLst/>
          </a:prstGeom>
          <a:noFill/>
          <a:ln w="9525">
            <a:noFill/>
            <a:miter lim="800000"/>
            <a:headEnd/>
            <a:tailEnd/>
          </a:ln>
        </p:spPr>
      </p:pic>
      <p:pic>
        <p:nvPicPr>
          <p:cNvPr id="5" name="Рисунок 4" descr="E:\DCIM\102PHOTO\SAM_2681.JPG"/>
          <p:cNvPicPr/>
          <p:nvPr/>
        </p:nvPicPr>
        <p:blipFill>
          <a:blip r:embed="rId3" cstate="print">
            <a:lum contrast="20000"/>
          </a:blip>
          <a:srcRect/>
          <a:stretch>
            <a:fillRect/>
          </a:stretch>
        </p:blipFill>
        <p:spPr bwMode="auto">
          <a:xfrm>
            <a:off x="4357686" y="2643182"/>
            <a:ext cx="4484416" cy="3363311"/>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pPr algn="ctr"/>
            <a:r>
              <a:rPr lang="ru-RU" dirty="0" smtClean="0"/>
              <a:t>Примерные виды работ </a:t>
            </a:r>
          </a:p>
          <a:p>
            <a:endParaRPr lang="ru-RU"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normAutofit fontScale="85000" lnSpcReduction="20000"/>
          </a:bodyPr>
          <a:lstStyle/>
          <a:p>
            <a:pPr algn="just"/>
            <a:r>
              <a:rPr lang="ru-RU" dirty="0" smtClean="0">
                <a:latin typeface="Times New Roman" pitchFamily="18" charset="0"/>
                <a:cs typeface="Times New Roman" pitchFamily="18" charset="0"/>
              </a:rPr>
              <a:t>Представленные приемы работы позволяют повысить эффективность коррекции речи дошкольников, страдающих ее недоразвитием, но могут быть использованы и в работе с детьми, не имеющими недостатков в развитии как средство повышения интереса к данному виду деятельности и оптимизации процесса развития навыка связной речи детей дошкольного возраста. Постепенно овладевая всеми видами связного высказывания с помощью моделирования, дети учатся планировать свою речь. Желаю Вам успехов, творчества и педагогического оптимизма в развитии связной речи </a:t>
            </a:r>
          </a:p>
          <a:p>
            <a:endParaRPr lang="ru-RU"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a:p>
        </p:txBody>
      </p:sp>
      <p:sp>
        <p:nvSpPr>
          <p:cNvPr id="3" name="Подзаголовок 2"/>
          <p:cNvSpPr>
            <a:spLocks noGrp="1"/>
          </p:cNvSpPr>
          <p:nvPr>
            <p:ph type="subTitle" idx="1"/>
          </p:nvPr>
        </p:nvSpPr>
        <p:spPr/>
        <p:txBody>
          <a:bodyPr/>
          <a:lstStyle/>
          <a:p>
            <a:endParaRPr lang="ru-RU"/>
          </a:p>
        </p:txBody>
      </p:sp>
      <p:pic>
        <p:nvPicPr>
          <p:cNvPr id="4" name="Рисунок 3" descr="Archives for Июль 2011 - Скачать бесплатно шаблоны для Фотош…"/>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
        <p:nvSpPr>
          <p:cNvPr id="5" name="Прямоугольник 4"/>
          <p:cNvSpPr/>
          <p:nvPr/>
        </p:nvSpPr>
        <p:spPr>
          <a:xfrm>
            <a:off x="1214414" y="928670"/>
            <a:ext cx="6858048" cy="1754326"/>
          </a:xfrm>
          <a:prstGeom prst="rect">
            <a:avLst/>
          </a:prstGeom>
        </p:spPr>
        <p:txBody>
          <a:bodyPr wrap="square">
            <a:spAutoFit/>
          </a:bodyPr>
          <a:lstStyle/>
          <a:p>
            <a:pPr algn="just"/>
            <a:r>
              <a:rPr lang="ru-RU" dirty="0" smtClean="0">
                <a:latin typeface="Times New Roman" pitchFamily="18" charset="0"/>
                <a:cs typeface="Times New Roman" pitchFamily="18" charset="0"/>
              </a:rPr>
              <a:t>Одним из способов планирования связного высказывания может служить ПРИЕМ НАГЛЯДНОГО МОДЕЛИРОВАНИЯ. Использование приема наглядного моделирования дает возможность: самостоятельного анализа ситуации или объекта; развития </a:t>
            </a:r>
            <a:r>
              <a:rPr lang="ru-RU" dirty="0" err="1" smtClean="0">
                <a:latin typeface="Times New Roman" pitchFamily="18" charset="0"/>
                <a:cs typeface="Times New Roman" pitchFamily="18" charset="0"/>
              </a:rPr>
              <a:t>децентрации</a:t>
            </a:r>
            <a:r>
              <a:rPr lang="ru-RU" dirty="0" smtClean="0">
                <a:latin typeface="Times New Roman" pitchFamily="18" charset="0"/>
                <a:cs typeface="Times New Roman" pitchFamily="18" charset="0"/>
              </a:rPr>
              <a:t> (умения менять точку отсчета); развития замыслов-идей будущего продукта. </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normAutofit/>
          </a:bodyPr>
          <a:lstStyle/>
          <a:p>
            <a:pPr algn="just"/>
            <a:r>
              <a:rPr lang="ru-RU" dirty="0" smtClean="0">
                <a:latin typeface="Times New Roman" pitchFamily="18" charset="0"/>
                <a:cs typeface="Times New Roman" pitchFamily="18" charset="0"/>
              </a:rPr>
              <a:t>Одним из способов планирования связного высказывания может служить ПРИЕМ НАГЛЯДНОГО МОДЕЛИРОВАНИЯ. Использование приема наглядного моделирования дает возможность: самостоятельного анализа ситуации или объекта; развития </a:t>
            </a:r>
            <a:r>
              <a:rPr lang="ru-RU" dirty="0" err="1" smtClean="0">
                <a:latin typeface="Times New Roman" pitchFamily="18" charset="0"/>
                <a:cs typeface="Times New Roman" pitchFamily="18" charset="0"/>
              </a:rPr>
              <a:t>децентрации</a:t>
            </a:r>
            <a:r>
              <a:rPr lang="ru-RU" dirty="0" smtClean="0">
                <a:latin typeface="Times New Roman" pitchFamily="18" charset="0"/>
                <a:cs typeface="Times New Roman" pitchFamily="18" charset="0"/>
              </a:rPr>
              <a:t> (умения менять точку отсчета); развития замыслов-идей будущего продукта. </a:t>
            </a:r>
          </a:p>
          <a:p>
            <a:endParaRPr lang="ru-RU" dirty="0"/>
          </a:p>
        </p:txBody>
      </p:sp>
      <p:sp>
        <p:nvSpPr>
          <p:cNvPr id="7" name="Прямоугольник 6"/>
          <p:cNvSpPr/>
          <p:nvPr/>
        </p:nvSpPr>
        <p:spPr>
          <a:xfrm>
            <a:off x="1571604" y="3000372"/>
            <a:ext cx="6286544" cy="1754326"/>
          </a:xfrm>
          <a:prstGeom prst="rect">
            <a:avLst/>
          </a:prstGeom>
        </p:spPr>
        <p:txBody>
          <a:bodyPr wrap="square">
            <a:spAutoFit/>
          </a:bodyPr>
          <a:lstStyle/>
          <a:p>
            <a:pPr algn="just"/>
            <a:r>
              <a:rPr lang="ru-RU" dirty="0" smtClean="0">
                <a:latin typeface="Times New Roman" pitchFamily="18" charset="0"/>
                <a:cs typeface="Times New Roman" pitchFamily="18" charset="0"/>
              </a:rPr>
              <a:t>Одним из способов планирования связного высказывания может служить ПРИЕМ НАГЛЯДНОГО МОДЕЛИРОВАНИЯ. Использование приема наглядного моделирования дает возможность: самостоятельного анализа ситуации или объекта; развития </a:t>
            </a:r>
            <a:r>
              <a:rPr lang="ru-RU" dirty="0" err="1" smtClean="0">
                <a:latin typeface="Times New Roman" pitchFamily="18" charset="0"/>
                <a:cs typeface="Times New Roman" pitchFamily="18" charset="0"/>
              </a:rPr>
              <a:t>децентрации</a:t>
            </a:r>
            <a:r>
              <a:rPr lang="ru-RU" dirty="0" smtClean="0">
                <a:latin typeface="Times New Roman" pitchFamily="18" charset="0"/>
                <a:cs typeface="Times New Roman" pitchFamily="18" charset="0"/>
              </a:rPr>
              <a:t> (умения менять точку отсчета); развития замыслов-идей будущего продукта. </a:t>
            </a:r>
          </a:p>
        </p:txBody>
      </p:sp>
      <p:pic>
        <p:nvPicPr>
          <p:cNvPr id="8" name="Рисунок 7" descr="Проходной балл 2014 Проходной балл Поступаем вместе!"/>
          <p:cNvPicPr/>
          <p:nvPr/>
        </p:nvPicPr>
        <p:blipFill>
          <a:blip r:embed="rId2"/>
          <a:srcRect b="15234"/>
          <a:stretch>
            <a:fillRect/>
          </a:stretch>
        </p:blipFill>
        <p:spPr bwMode="auto">
          <a:xfrm>
            <a:off x="0" y="0"/>
            <a:ext cx="9143999" cy="6858000"/>
          </a:xfrm>
          <a:prstGeom prst="rect">
            <a:avLst/>
          </a:prstGeom>
          <a:noFill/>
          <a:ln w="9525">
            <a:noFill/>
            <a:miter lim="800000"/>
            <a:headEnd/>
            <a:tailEnd/>
          </a:ln>
        </p:spPr>
      </p:pic>
      <p:sp>
        <p:nvSpPr>
          <p:cNvPr id="9" name="Прямоугольник 8"/>
          <p:cNvSpPr/>
          <p:nvPr/>
        </p:nvSpPr>
        <p:spPr>
          <a:xfrm>
            <a:off x="357158" y="357165"/>
            <a:ext cx="8572560" cy="1477328"/>
          </a:xfrm>
          <a:prstGeom prst="rect">
            <a:avLst/>
          </a:prstGeom>
        </p:spPr>
        <p:txBody>
          <a:bodyPr wrap="square">
            <a:spAutoFit/>
          </a:bodyPr>
          <a:lstStyle/>
          <a:p>
            <a:pPr algn="just"/>
            <a:r>
              <a:rPr lang="ru-RU" dirty="0" smtClean="0">
                <a:latin typeface="Times New Roman" pitchFamily="18" charset="0"/>
                <a:cs typeface="Times New Roman" pitchFamily="18" charset="0"/>
              </a:rPr>
              <a:t>Одним из способов планирования связного высказывания может служить ПРИЕМ НАГЛЯДНОГО МОДЕЛИРОВАНИЯ. Использование приема наглядного моделирования дает возможность: самостоятельного анализа ситуации или объекта; развития </a:t>
            </a:r>
            <a:r>
              <a:rPr lang="ru-RU" dirty="0" err="1" smtClean="0">
                <a:latin typeface="Times New Roman" pitchFamily="18" charset="0"/>
                <a:cs typeface="Times New Roman" pitchFamily="18" charset="0"/>
              </a:rPr>
              <a:t>децентрации</a:t>
            </a:r>
            <a:r>
              <a:rPr lang="ru-RU" dirty="0" smtClean="0">
                <a:latin typeface="Times New Roman" pitchFamily="18" charset="0"/>
                <a:cs typeface="Times New Roman" pitchFamily="18" charset="0"/>
              </a:rPr>
              <a:t> (умения менять точку отсчета); развития замыслов-идей будущего продукта. </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pPr algn="just"/>
            <a:r>
              <a:rPr lang="ru-RU" dirty="0" smtClean="0">
                <a:latin typeface="Times New Roman" pitchFamily="18" charset="0"/>
                <a:cs typeface="Times New Roman" pitchFamily="18" charset="0"/>
              </a:rPr>
              <a:t>Прием наглядного моделирования может быть использован в работе над всеми видами связного монологического высказывания: пересказ; составление рассказов по картине и серии картин; описательный рассказ; творческий рассказ. </a:t>
            </a:r>
          </a:p>
          <a:p>
            <a:pPr algn="just"/>
            <a:endParaRPr lang="ru-RU" dirty="0">
              <a:latin typeface="Times New Roman" pitchFamily="18" charset="0"/>
              <a:cs typeface="Times New Roman" pitchFamily="18" charset="0"/>
            </a:endParaRPr>
          </a:p>
        </p:txBody>
      </p:sp>
      <p:pic>
        <p:nvPicPr>
          <p:cNvPr id="4" name="Рисунок 3" descr="Портфолио дошкольника консультации для родителей - Каталог п…"/>
          <p:cNvPicPr/>
          <p:nvPr/>
        </p:nvPicPr>
        <p:blipFill>
          <a:blip r:embed="rId2"/>
          <a:srcRect t="9691" b="13245"/>
          <a:stretch>
            <a:fillRect/>
          </a:stretch>
        </p:blipFill>
        <p:spPr bwMode="auto">
          <a:xfrm>
            <a:off x="0" y="0"/>
            <a:ext cx="9144000" cy="6858000"/>
          </a:xfrm>
          <a:prstGeom prst="rect">
            <a:avLst/>
          </a:prstGeom>
          <a:noFill/>
          <a:ln w="9525">
            <a:noFill/>
            <a:miter lim="800000"/>
            <a:headEnd/>
            <a:tailEnd/>
          </a:ln>
        </p:spPr>
      </p:pic>
      <p:sp>
        <p:nvSpPr>
          <p:cNvPr id="5" name="Прямоугольник 4"/>
          <p:cNvSpPr/>
          <p:nvPr/>
        </p:nvSpPr>
        <p:spPr>
          <a:xfrm>
            <a:off x="642910" y="285728"/>
            <a:ext cx="7858180" cy="1938992"/>
          </a:xfrm>
          <a:prstGeom prst="rect">
            <a:avLst/>
          </a:prstGeom>
        </p:spPr>
        <p:txBody>
          <a:bodyPr wrap="square">
            <a:spAutoFit/>
          </a:bodyPr>
          <a:lstStyle/>
          <a:p>
            <a:pPr algn="just"/>
            <a:r>
              <a:rPr lang="ru-RU" sz="2400" dirty="0" smtClean="0">
                <a:latin typeface="Times New Roman" pitchFamily="18" charset="0"/>
                <a:cs typeface="Times New Roman" pitchFamily="18" charset="0"/>
              </a:rPr>
              <a:t>Прием наглядного моделирования может быть использован в работе над всеми видами связного монологического высказывания: пересказ; составление рассказов по картине и серии картин; описательный рассказ; творческий рассказ. </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pPr algn="just"/>
            <a:r>
              <a:rPr lang="ru-RU" dirty="0" smtClean="0">
                <a:latin typeface="Times New Roman" pitchFamily="18" charset="0"/>
                <a:cs typeface="Times New Roman" pitchFamily="18" charset="0"/>
              </a:rPr>
              <a:t>В ходе использования приема наглядного моделирования дети знакомятся с графическим способом предоставления информации - моделью. В качестве условных заместителей (элементов модели) могут выступать символы разнообразного характера: </a:t>
            </a:r>
          </a:p>
          <a:p>
            <a:endParaRPr lang="ru-RU" dirty="0"/>
          </a:p>
        </p:txBody>
      </p:sp>
      <p:pic>
        <p:nvPicPr>
          <p:cNvPr id="4" name="Рисунок 3" descr="Archives for Июль 2011 - Скачать бесплатно шаблоны для Фотош…"/>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
        <p:nvSpPr>
          <p:cNvPr id="7" name="Прямоугольник 6"/>
          <p:cNvSpPr/>
          <p:nvPr/>
        </p:nvSpPr>
        <p:spPr>
          <a:xfrm>
            <a:off x="1500166" y="857232"/>
            <a:ext cx="6215106" cy="2677656"/>
          </a:xfrm>
          <a:prstGeom prst="rect">
            <a:avLst/>
          </a:prstGeom>
        </p:spPr>
        <p:txBody>
          <a:bodyPr wrap="square">
            <a:spAutoFit/>
          </a:bodyPr>
          <a:lstStyle/>
          <a:p>
            <a:pPr algn="just"/>
            <a:r>
              <a:rPr lang="ru-RU" sz="2400" dirty="0" smtClean="0">
                <a:latin typeface="Times New Roman" pitchFamily="18" charset="0"/>
                <a:cs typeface="Times New Roman" pitchFamily="18" charset="0"/>
              </a:rPr>
              <a:t>В ходе использования приема наглядного моделирования дети знакомятся с графическим способом предоставления информации - моделью. В качестве условных заместителей (элементов модели) могут выступать символы разнообразного характера: </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dirty="0"/>
          </a:p>
        </p:txBody>
      </p:sp>
      <p:sp>
        <p:nvSpPr>
          <p:cNvPr id="4" name="Овал 3"/>
          <p:cNvSpPr/>
          <p:nvPr/>
        </p:nvSpPr>
        <p:spPr>
          <a:xfrm>
            <a:off x="428596" y="2643182"/>
            <a:ext cx="2571768" cy="235745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t>Геометрические фигуры</a:t>
            </a:r>
            <a:endParaRPr lang="ru-RU" dirty="0"/>
          </a:p>
        </p:txBody>
      </p:sp>
      <p:sp>
        <p:nvSpPr>
          <p:cNvPr id="7" name="Овал 6"/>
          <p:cNvSpPr/>
          <p:nvPr/>
        </p:nvSpPr>
        <p:spPr>
          <a:xfrm>
            <a:off x="3357554" y="1214422"/>
            <a:ext cx="2643206" cy="250033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t>Силуэты, контуры, пиктограммы</a:t>
            </a:r>
            <a:endParaRPr lang="ru-RU" dirty="0"/>
          </a:p>
        </p:txBody>
      </p:sp>
      <p:sp>
        <p:nvSpPr>
          <p:cNvPr id="8" name="Овал 7"/>
          <p:cNvSpPr/>
          <p:nvPr/>
        </p:nvSpPr>
        <p:spPr>
          <a:xfrm>
            <a:off x="6215074" y="2500306"/>
            <a:ext cx="2643206" cy="242889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t>Планы, условные обозначения</a:t>
            </a:r>
            <a:endParaRPr lang="ru-RU" dirty="0"/>
          </a:p>
        </p:txBody>
      </p:sp>
      <p:sp>
        <p:nvSpPr>
          <p:cNvPr id="9" name="Овал 8"/>
          <p:cNvSpPr/>
          <p:nvPr/>
        </p:nvSpPr>
        <p:spPr>
          <a:xfrm>
            <a:off x="3286116" y="4143380"/>
            <a:ext cx="2643206" cy="235745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t>Приём фрагментарного высказывания</a:t>
            </a:r>
            <a:endParaRPr lang="ru-RU" dirty="0"/>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ppt_x"/>
                                          </p:val>
                                        </p:tav>
                                        <p:tav tm="100000">
                                          <p:val>
                                            <p:strVal val="#ppt_x"/>
                                          </p:val>
                                        </p:tav>
                                      </p:tavLst>
                                    </p:anim>
                                    <p:anim calcmode="lin" valueType="num">
                                      <p:cBhvr additive="base">
                                        <p:cTn id="14"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500" fill="hold"/>
                                        <p:tgtEl>
                                          <p:spTgt spid="8"/>
                                        </p:tgtEl>
                                        <p:attrNameLst>
                                          <p:attrName>ppt_x</p:attrName>
                                        </p:attrNameLst>
                                      </p:cBhvr>
                                      <p:tavLst>
                                        <p:tav tm="0">
                                          <p:val>
                                            <p:strVal val="#ppt_x"/>
                                          </p:val>
                                        </p:tav>
                                        <p:tav tm="100000">
                                          <p:val>
                                            <p:strVal val="#ppt_x"/>
                                          </p:val>
                                        </p:tav>
                                      </p:tavLst>
                                    </p:anim>
                                    <p:anim calcmode="lin" valueType="num">
                                      <p:cBhvr additive="base">
                                        <p:cTn id="20"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9"/>
                                        </p:tgtEl>
                                        <p:attrNameLst>
                                          <p:attrName>style.visibility</p:attrName>
                                        </p:attrNameLst>
                                      </p:cBhvr>
                                      <p:to>
                                        <p:strVal val="visible"/>
                                      </p:to>
                                    </p:set>
                                    <p:anim calcmode="lin" valueType="num">
                                      <p:cBhvr additive="base">
                                        <p:cTn id="25" dur="500" fill="hold"/>
                                        <p:tgtEl>
                                          <p:spTgt spid="9"/>
                                        </p:tgtEl>
                                        <p:attrNameLst>
                                          <p:attrName>ppt_x</p:attrName>
                                        </p:attrNameLst>
                                      </p:cBhvr>
                                      <p:tavLst>
                                        <p:tav tm="0">
                                          <p:val>
                                            <p:strVal val="#ppt_x"/>
                                          </p:val>
                                        </p:tav>
                                        <p:tav tm="100000">
                                          <p:val>
                                            <p:strVal val="#ppt_x"/>
                                          </p:val>
                                        </p:tav>
                                      </p:tavLst>
                                    </p:anim>
                                    <p:anim calcmode="lin" valueType="num">
                                      <p:cBhvr additive="base">
                                        <p:cTn id="26"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7" grpId="0" animBg="1"/>
      <p:bldP spid="8" grpId="0" animBg="1"/>
      <p:bldP spid="9"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normAutofit fontScale="92500" lnSpcReduction="10000"/>
          </a:bodyPr>
          <a:lstStyle/>
          <a:p>
            <a:pPr algn="just"/>
            <a:r>
              <a:rPr lang="ru-RU" dirty="0" smtClean="0">
                <a:latin typeface="Times New Roman" pitchFamily="18" charset="0"/>
                <a:cs typeface="Times New Roman" pitchFamily="18" charset="0"/>
              </a:rPr>
              <a:t>В качестве символов-заместителей на начальном этапе работы используются геометрические фигуры, своей формой и цветом напоминающие замещаемый предмет. Например, зеленый треугольник – елочка, серый кружок – мышонок и т.п. На последующих этапах дети выбирают заместители, без учета внешних признаков объекта. В этом случае они ориентируются на качественные характеристики объекта (злой, добрый, трусливый и т. п.). </a:t>
            </a:r>
          </a:p>
          <a:p>
            <a:endParaRPr lang="ru-RU"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Трек">
  <a:themeElements>
    <a:clrScheme name="Трек">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Яркая">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Трек">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159</TotalTime>
  <Words>1813</Words>
  <PresentationFormat>Экран (4:3)</PresentationFormat>
  <Paragraphs>43</Paragraphs>
  <Slides>28</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28</vt:i4>
      </vt:variant>
    </vt:vector>
  </HeadingPairs>
  <TitlesOfParts>
    <vt:vector size="29" baseType="lpstr">
      <vt:lpstr>Трек</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В основу легла сказка  «Машенька и медведь»</vt:lpstr>
      <vt:lpstr>Слайд 13</vt:lpstr>
      <vt:lpstr>Слайд 14</vt:lpstr>
      <vt:lpstr>Слайд 15</vt:lpstr>
      <vt:lpstr>Слайд 16</vt:lpstr>
      <vt:lpstr>Слайд 17</vt:lpstr>
      <vt:lpstr>Слайд 18</vt:lpstr>
      <vt:lpstr>Слайд 19</vt:lpstr>
      <vt:lpstr>Слайд 20</vt:lpstr>
      <vt:lpstr>Слайд 21</vt:lpstr>
      <vt:lpstr>Слайд 22</vt:lpstr>
      <vt:lpstr>Сказка «царевна лягушка»</vt:lpstr>
      <vt:lpstr>Слайд 24</vt:lpstr>
      <vt:lpstr>Слайд 25</vt:lpstr>
      <vt:lpstr>Слайд 26</vt:lpstr>
      <vt:lpstr>Слайд 27</vt:lpstr>
      <vt:lpstr>Слайд 28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детский сад</dc:creator>
  <cp:lastModifiedBy>ds18plast@mail.ru</cp:lastModifiedBy>
  <cp:revision>19</cp:revision>
  <dcterms:created xsi:type="dcterms:W3CDTF">2015-03-23T05:34:26Z</dcterms:created>
  <dcterms:modified xsi:type="dcterms:W3CDTF">2015-03-26T03:14:58Z</dcterms:modified>
</cp:coreProperties>
</file>