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68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276" autoAdjust="0"/>
  </p:normalViewPr>
  <p:slideViewPr>
    <p:cSldViewPr>
      <p:cViewPr varScale="1">
        <p:scale>
          <a:sx n="95" d="100"/>
          <a:sy n="95" d="100"/>
        </p:scale>
        <p:origin x="-4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486895-FF32-4D34-A0BB-8416E1B19C6C}" type="datetimeFigureOut">
              <a:rPr lang="ru-RU" smtClean="0"/>
              <a:t>30.04.2015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E7B2F8-D721-4F6E-873C-5C4FFA6373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563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E7B2F8-D721-4F6E-873C-5C4FFA6373BD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2CC1D-93FD-4DEB-BDAA-6F7D165D76BF}" type="datetimeFigureOut">
              <a:rPr lang="ru-RU" smtClean="0"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1EDBD-9850-4A60-8488-9E9AF36AA6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2CC1D-93FD-4DEB-BDAA-6F7D165D76BF}" type="datetimeFigureOut">
              <a:rPr lang="ru-RU" smtClean="0"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1EDBD-9850-4A60-8488-9E9AF36AA6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2CC1D-93FD-4DEB-BDAA-6F7D165D76BF}" type="datetimeFigureOut">
              <a:rPr lang="ru-RU" smtClean="0"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1EDBD-9850-4A60-8488-9E9AF36AA6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2CC1D-93FD-4DEB-BDAA-6F7D165D76BF}" type="datetimeFigureOut">
              <a:rPr lang="ru-RU" smtClean="0"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1EDBD-9850-4A60-8488-9E9AF36AA6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2CC1D-93FD-4DEB-BDAA-6F7D165D76BF}" type="datetimeFigureOut">
              <a:rPr lang="ru-RU" smtClean="0"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1EDBD-9850-4A60-8488-9E9AF36AA6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2CC1D-93FD-4DEB-BDAA-6F7D165D76BF}" type="datetimeFigureOut">
              <a:rPr lang="ru-RU" smtClean="0"/>
              <a:t>30.04.2015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1EDBD-9850-4A60-8488-9E9AF36AA6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2CC1D-93FD-4DEB-BDAA-6F7D165D76BF}" type="datetimeFigureOut">
              <a:rPr lang="ru-RU" smtClean="0"/>
              <a:t>30.04.2015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1EDBD-9850-4A60-8488-9E9AF36AA6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2CC1D-93FD-4DEB-BDAA-6F7D165D76BF}" type="datetimeFigureOut">
              <a:rPr lang="ru-RU" smtClean="0"/>
              <a:t>30.04.2015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1EDBD-9850-4A60-8488-9E9AF36AA6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2CC1D-93FD-4DEB-BDAA-6F7D165D76BF}" type="datetimeFigureOut">
              <a:rPr lang="ru-RU" smtClean="0"/>
              <a:t>30.04.2015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1EDBD-9850-4A60-8488-9E9AF36AA6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2CC1D-93FD-4DEB-BDAA-6F7D165D76BF}" type="datetimeFigureOut">
              <a:rPr lang="ru-RU" smtClean="0"/>
              <a:t>30.04.2015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1EDBD-9850-4A60-8488-9E9AF36AA6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2CC1D-93FD-4DEB-BDAA-6F7D165D76BF}" type="datetimeFigureOut">
              <a:rPr lang="ru-RU" smtClean="0"/>
              <a:t>30.04.2015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1EDBD-9850-4A60-8488-9E9AF36AA6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2CC1D-93FD-4DEB-BDAA-6F7D165D76BF}" type="datetimeFigureOut">
              <a:rPr lang="ru-RU" smtClean="0"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21EDBD-9850-4A60-8488-9E9AF36AA63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                         Актуальность проблемы</a:t>
            </a:r>
            <a:endParaRPr lang="ru-RU" sz="3200" dirty="0"/>
          </a:p>
        </p:txBody>
      </p:sp>
      <p:pic>
        <p:nvPicPr>
          <p:cNvPr id="5" name="Содержимое 4" descr="карандашик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flipH="1">
            <a:off x="-1643106" y="0"/>
            <a:ext cx="1285916" cy="2428868"/>
          </a:xfrm>
          <a:blipFill>
            <a:blip r:embed="rId4"/>
            <a:tile tx="0" ty="0" sx="100000" sy="100000" flip="none" algn="tl"/>
          </a:blipFill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42918"/>
            <a:ext cx="9358346" cy="6500858"/>
          </a:xfrm>
        </p:spPr>
        <p:txBody>
          <a:bodyPr>
            <a:noAutofit/>
          </a:bodyPr>
          <a:lstStyle/>
          <a:p>
            <a:endParaRPr lang="ru-RU" dirty="0"/>
          </a:p>
          <a:p>
            <a:r>
              <a:rPr lang="ru-RU" sz="1600" dirty="0"/>
              <a:t>На  сегодняшний  день  в  соответствии  с  Федеральными государственными   требованиями  направление  «Физическое  развитие», включающее образовательные области «Здоровье», «Физическая культура», занимает  ведущее  место  в  воспитательно-образовательном  процессе </a:t>
            </a:r>
            <a:r>
              <a:rPr lang="ru-RU" sz="1600" dirty="0" smtClean="0"/>
              <a:t>      дошкольников</a:t>
            </a:r>
            <a:r>
              <a:rPr lang="ru-RU" sz="1600" dirty="0"/>
              <a:t>. И это не случайно.  XXI  век  начался  в  России  с  резкого  ухудшения </a:t>
            </a:r>
            <a:r>
              <a:rPr lang="ru-RU" sz="1600" dirty="0" smtClean="0"/>
              <a:t>показателя  здоровь</a:t>
            </a:r>
            <a:r>
              <a:rPr lang="ru-RU" sz="1600" dirty="0"/>
              <a:t>я</a:t>
            </a:r>
            <a:r>
              <a:rPr lang="ru-RU" sz="1600" dirty="0" smtClean="0"/>
              <a:t> дошкольника</a:t>
            </a:r>
            <a:r>
              <a:rPr lang="ru-RU" sz="1600" dirty="0"/>
              <a:t>: на 8,1% снизилось число здоровых детей, на 6,75 %  увеличилось число детей с нарушениями в физическом развитии, предрасположенностью к патологии, на  1,5% возросла  численность  детей  3  группы  здоровья  с  выраженными отклонениями и хроническими заболеваниями.   Педагог-новатор  в  дошкольном  образовании  по  проблемам  здоровья современного ребенка Вера </a:t>
            </a:r>
            <a:r>
              <a:rPr lang="ru-RU" sz="1600" dirty="0" err="1"/>
              <a:t>Алямовская</a:t>
            </a:r>
            <a:r>
              <a:rPr lang="ru-RU" sz="1600" dirty="0"/>
              <a:t> отмечает: «Хотя  много  лет  в  практике  дошкольного  образования  проповедуется необходимость комплексного подхода к оздоровлению детей, эта проблема до сих пор должным образом не решена» С каждым годом возрастает процент детей, имеющих отклонения в здоровье, наблюдается тенденция непрерывного роста общего уровня заболевания среди детей дошкольного возраста. Это связано с множеством негативных явлений современной жизни: непростыми социально-экономическими условиями, экологическим неблагополучием, низким уровнем развития института брака и семьи; массовым распространение алкоголизма, курения, наркомании; слабой системой здравоохранения и воспитательной базы образовательного учреждения и семьи. От уровня психического и физического положения населения, от состояния его здоровья зависит благополучие общества в целом, поэтому проблема формирования представлений детей о здоровом образе жизни детей представляется в современном обществе актуальной .</a:t>
            </a:r>
            <a:r>
              <a:rPr lang="ru-RU" sz="1600" dirty="0" smtClean="0"/>
              <a:t>Отношение </a:t>
            </a:r>
            <a:r>
              <a:rPr lang="ru-RU" sz="1600" dirty="0"/>
              <a:t>ребенка к своему здоровью является фундаментом, на котором можно будет выстроить  потребность в здоровом образе жизни. Эта потребность зарождается и развивается в процессе осознания ребенком себя как человека и личности. </a:t>
            </a:r>
            <a:r>
              <a:rPr lang="ru-RU" sz="1600" b="1" dirty="0"/>
              <a:t>Отношение ребенка к здоровью напрямую зависит от </a:t>
            </a:r>
            <a:r>
              <a:rPr lang="ru-RU" sz="1600" b="1" dirty="0" err="1"/>
              <a:t>сформированности</a:t>
            </a:r>
            <a:r>
              <a:rPr lang="ru-RU" sz="1600" b="1" dirty="0"/>
              <a:t> в его сознании этого понятия. </a:t>
            </a:r>
            <a:endParaRPr lang="ru-RU" sz="1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8458200" cy="857231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 Технологии обучения здоровому образу жизни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214422"/>
            <a:ext cx="6400800" cy="4424378"/>
          </a:xfrm>
        </p:spPr>
        <p:txBody>
          <a:bodyPr>
            <a:normAutofit/>
          </a:bodyPr>
          <a:lstStyle/>
          <a:p>
            <a:pPr fontAlgn="base"/>
            <a:r>
              <a:rPr lang="ru-RU" sz="2000" b="1" dirty="0">
                <a:solidFill>
                  <a:schemeClr val="tx1"/>
                </a:solidFill>
              </a:rPr>
              <a:t> </a:t>
            </a:r>
            <a:r>
              <a:rPr lang="ru-RU" sz="2000" dirty="0">
                <a:solidFill>
                  <a:schemeClr val="tx1"/>
                </a:solidFill>
              </a:rPr>
              <a:t>Физкультурное </a:t>
            </a:r>
            <a:r>
              <a:rPr lang="ru-RU" sz="2000" dirty="0" smtClean="0">
                <a:solidFill>
                  <a:schemeClr val="tx1"/>
                </a:solidFill>
              </a:rPr>
              <a:t>занятие</a:t>
            </a:r>
          </a:p>
          <a:p>
            <a:pPr fontAlgn="base"/>
            <a:endParaRPr lang="ru-RU" sz="2000" dirty="0" smtClean="0">
              <a:solidFill>
                <a:schemeClr val="tx1"/>
              </a:solidFill>
            </a:endParaRPr>
          </a:p>
          <a:p>
            <a:pPr fontAlgn="base"/>
            <a:r>
              <a:rPr lang="ru-RU" sz="2000" dirty="0" err="1" smtClean="0">
                <a:solidFill>
                  <a:schemeClr val="tx1"/>
                </a:solidFill>
              </a:rPr>
              <a:t>игротреннинги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>
                <a:solidFill>
                  <a:schemeClr val="tx1"/>
                </a:solidFill>
              </a:rPr>
              <a:t>и </a:t>
            </a:r>
            <a:r>
              <a:rPr lang="ru-RU" sz="2000" dirty="0" err="1" smtClean="0">
                <a:solidFill>
                  <a:schemeClr val="tx1"/>
                </a:solidFill>
              </a:rPr>
              <a:t>игротерапия</a:t>
            </a:r>
            <a:endParaRPr lang="ru-RU" sz="2000" dirty="0" smtClean="0">
              <a:solidFill>
                <a:schemeClr val="tx1"/>
              </a:solidFill>
            </a:endParaRPr>
          </a:p>
          <a:p>
            <a:pPr fontAlgn="base"/>
            <a:endParaRPr lang="ru-RU" sz="2000" dirty="0">
              <a:solidFill>
                <a:schemeClr val="tx1"/>
              </a:solidFill>
            </a:endParaRPr>
          </a:p>
          <a:p>
            <a:pPr fontAlgn="base"/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коммуникативные игры</a:t>
            </a:r>
          </a:p>
          <a:p>
            <a:pPr fontAlgn="base"/>
            <a:endParaRPr lang="ru-RU" sz="2000" dirty="0">
              <a:solidFill>
                <a:schemeClr val="tx1"/>
              </a:solidFill>
            </a:endParaRPr>
          </a:p>
          <a:p>
            <a:pPr fontAlgn="base"/>
            <a:r>
              <a:rPr lang="ru-RU" sz="2000" dirty="0">
                <a:solidFill>
                  <a:schemeClr val="tx1"/>
                </a:solidFill>
              </a:rPr>
              <a:t> занятия из серии «</a:t>
            </a:r>
            <a:r>
              <a:rPr lang="ru-RU" sz="2000" dirty="0" smtClean="0">
                <a:solidFill>
                  <a:schemeClr val="tx1"/>
                </a:solidFill>
              </a:rPr>
              <a:t>Здоровье»</a:t>
            </a:r>
          </a:p>
          <a:p>
            <a:pPr fontAlgn="base"/>
            <a:endParaRPr lang="ru-RU" sz="2000" dirty="0">
              <a:solidFill>
                <a:schemeClr val="tx1"/>
              </a:solidFill>
            </a:endParaRPr>
          </a:p>
          <a:p>
            <a:pPr fontAlgn="base"/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</a:rPr>
              <a:t>самомассаж</a:t>
            </a:r>
            <a:endParaRPr lang="ru-RU" sz="2000" dirty="0" smtClean="0">
              <a:solidFill>
                <a:schemeClr val="tx1"/>
              </a:solidFill>
            </a:endParaRPr>
          </a:p>
          <a:p>
            <a:pPr fontAlgn="base"/>
            <a:endParaRPr lang="ru-RU" sz="2000" dirty="0" smtClean="0">
              <a:solidFill>
                <a:schemeClr val="tx1"/>
              </a:solidFill>
            </a:endParaRPr>
          </a:p>
          <a:p>
            <a:pPr fontAlgn="base"/>
            <a:r>
              <a:rPr lang="ru-RU" sz="2000" dirty="0" smtClean="0">
                <a:solidFill>
                  <a:schemeClr val="tx1"/>
                </a:solidFill>
              </a:rPr>
              <a:t>точечный массаж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4286248" y="642918"/>
            <a:ext cx="428628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7148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                       Коррекционные технологии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85918" y="571480"/>
            <a:ext cx="7358082" cy="5715040"/>
          </a:xfrm>
        </p:spPr>
        <p:txBody>
          <a:bodyPr>
            <a:noAutofit/>
          </a:bodyPr>
          <a:lstStyle/>
          <a:p>
            <a:pPr fontAlgn="base"/>
            <a:r>
              <a:rPr lang="ru-RU" sz="1800" dirty="0">
                <a:solidFill>
                  <a:schemeClr val="tx1"/>
                </a:solidFill>
              </a:rPr>
              <a:t> </a:t>
            </a:r>
          </a:p>
          <a:p>
            <a:pPr fontAlgn="base"/>
            <a:r>
              <a:rPr lang="ru-RU" sz="1800" b="1" dirty="0" smtClean="0">
                <a:solidFill>
                  <a:schemeClr val="tx1"/>
                </a:solidFill>
              </a:rPr>
              <a:t>технологии </a:t>
            </a:r>
            <a:r>
              <a:rPr lang="ru-RU" sz="1800" b="1" dirty="0">
                <a:solidFill>
                  <a:schemeClr val="tx1"/>
                </a:solidFill>
              </a:rPr>
              <a:t>музыкального воздействия</a:t>
            </a:r>
            <a:r>
              <a:rPr lang="ru-RU" sz="1800" dirty="0" smtClean="0">
                <a:solidFill>
                  <a:schemeClr val="tx1"/>
                </a:solidFill>
              </a:rPr>
              <a:t>.</a:t>
            </a:r>
            <a:r>
              <a:rPr lang="ru-RU" sz="1800" u="sng" dirty="0">
                <a:solidFill>
                  <a:schemeClr val="tx1"/>
                </a:solidFill>
              </a:rPr>
              <a:t> </a:t>
            </a:r>
            <a:endParaRPr lang="ru-RU" sz="1800" u="sng" dirty="0" smtClean="0">
              <a:solidFill>
                <a:schemeClr val="tx1"/>
              </a:solidFill>
            </a:endParaRPr>
          </a:p>
          <a:p>
            <a:pPr fontAlgn="base"/>
            <a:endParaRPr lang="ru-RU" sz="1800" dirty="0">
              <a:solidFill>
                <a:schemeClr val="tx1"/>
              </a:solidFill>
            </a:endParaRPr>
          </a:p>
          <a:p>
            <a:pPr fontAlgn="base"/>
            <a:r>
              <a:rPr lang="ru-RU" sz="1800" dirty="0">
                <a:solidFill>
                  <a:schemeClr val="tx1"/>
                </a:solidFill>
              </a:rPr>
              <a:t> </a:t>
            </a:r>
            <a:r>
              <a:rPr lang="ru-RU" sz="1800" b="1" dirty="0" err="1" smtClean="0">
                <a:solidFill>
                  <a:schemeClr val="tx1"/>
                </a:solidFill>
              </a:rPr>
              <a:t>Арттерапия</a:t>
            </a:r>
            <a:endParaRPr lang="ru-RU" sz="1800" dirty="0" smtClean="0">
              <a:solidFill>
                <a:schemeClr val="tx1"/>
              </a:solidFill>
            </a:endParaRPr>
          </a:p>
          <a:p>
            <a:pPr fontAlgn="base"/>
            <a:endParaRPr lang="ru-RU" sz="1800" dirty="0">
              <a:solidFill>
                <a:schemeClr val="tx1"/>
              </a:solidFill>
            </a:endParaRPr>
          </a:p>
          <a:p>
            <a:pPr fontAlgn="base"/>
            <a:r>
              <a:rPr lang="ru-RU" sz="1800" b="1" dirty="0" err="1">
                <a:solidFill>
                  <a:schemeClr val="tx1"/>
                </a:solidFill>
              </a:rPr>
              <a:t>сказкотерапия</a:t>
            </a:r>
            <a:r>
              <a:rPr lang="ru-RU" sz="1800" b="1" dirty="0">
                <a:solidFill>
                  <a:schemeClr val="tx1"/>
                </a:solidFill>
              </a:rPr>
              <a:t> </a:t>
            </a:r>
          </a:p>
          <a:p>
            <a:pPr fontAlgn="base"/>
            <a:r>
              <a:rPr lang="ru-RU" sz="1800" b="1" dirty="0" smtClean="0">
                <a:solidFill>
                  <a:schemeClr val="tx1"/>
                </a:solidFill>
              </a:rPr>
              <a:t>технологии </a:t>
            </a:r>
            <a:r>
              <a:rPr lang="ru-RU" sz="1800" b="1" dirty="0">
                <a:solidFill>
                  <a:schemeClr val="tx1"/>
                </a:solidFill>
              </a:rPr>
              <a:t>воздействия цветом</a:t>
            </a:r>
            <a:r>
              <a:rPr lang="ru-RU" sz="1800" dirty="0">
                <a:solidFill>
                  <a:schemeClr val="tx1"/>
                </a:solidFill>
              </a:rPr>
              <a:t> </a:t>
            </a:r>
            <a:endParaRPr lang="ru-RU" sz="1800" dirty="0" smtClean="0">
              <a:solidFill>
                <a:schemeClr val="tx1"/>
              </a:solidFill>
            </a:endParaRPr>
          </a:p>
          <a:p>
            <a:pPr fontAlgn="base"/>
            <a:endParaRPr lang="ru-RU" sz="1800" dirty="0">
              <a:solidFill>
                <a:schemeClr val="tx1"/>
              </a:solidFill>
            </a:endParaRPr>
          </a:p>
          <a:p>
            <a:pPr fontAlgn="base"/>
            <a:r>
              <a:rPr lang="ru-RU" sz="1800" dirty="0">
                <a:solidFill>
                  <a:schemeClr val="tx1"/>
                </a:solidFill>
              </a:rPr>
              <a:t> </a:t>
            </a:r>
            <a:r>
              <a:rPr lang="ru-RU" sz="1800" b="1" dirty="0">
                <a:solidFill>
                  <a:schemeClr val="tx1"/>
                </a:solidFill>
              </a:rPr>
              <a:t>технологии коррекции </a:t>
            </a:r>
            <a:r>
              <a:rPr lang="ru-RU" sz="1800" b="1" dirty="0" smtClean="0">
                <a:solidFill>
                  <a:schemeClr val="tx1"/>
                </a:solidFill>
              </a:rPr>
              <a:t>поведения</a:t>
            </a:r>
          </a:p>
          <a:p>
            <a:pPr fontAlgn="base"/>
            <a:r>
              <a:rPr lang="ru-RU" sz="1800" u="sng" dirty="0">
                <a:solidFill>
                  <a:schemeClr val="tx1"/>
                </a:solidFill>
              </a:rPr>
              <a:t> </a:t>
            </a:r>
            <a:endParaRPr lang="ru-RU" sz="1800" dirty="0">
              <a:solidFill>
                <a:schemeClr val="tx1"/>
              </a:solidFill>
            </a:endParaRPr>
          </a:p>
          <a:p>
            <a:pPr fontAlgn="base">
              <a:buFontTx/>
              <a:buChar char="-"/>
            </a:pPr>
            <a:r>
              <a:rPr lang="ru-RU" sz="1800" b="1" dirty="0" err="1" smtClean="0">
                <a:solidFill>
                  <a:schemeClr val="tx1"/>
                </a:solidFill>
              </a:rPr>
              <a:t>Психогимнастика</a:t>
            </a:r>
            <a:endParaRPr lang="ru-RU" sz="1800" b="1" dirty="0" smtClean="0">
              <a:solidFill>
                <a:schemeClr val="tx1"/>
              </a:solidFill>
            </a:endParaRPr>
          </a:p>
          <a:p>
            <a:pPr fontAlgn="base">
              <a:buFontTx/>
              <a:buChar char="-"/>
            </a:pPr>
            <a:endParaRPr lang="ru-RU" sz="1800" dirty="0">
              <a:solidFill>
                <a:schemeClr val="tx1"/>
              </a:solidFill>
            </a:endParaRPr>
          </a:p>
          <a:p>
            <a:pPr fontAlgn="base"/>
            <a:r>
              <a:rPr lang="ru-RU" sz="1800" dirty="0">
                <a:solidFill>
                  <a:schemeClr val="tx1"/>
                </a:solidFill>
              </a:rPr>
              <a:t>  </a:t>
            </a:r>
            <a:r>
              <a:rPr lang="ru-RU" sz="1800" b="1" dirty="0">
                <a:solidFill>
                  <a:schemeClr val="tx1"/>
                </a:solidFill>
              </a:rPr>
              <a:t>Фонетическая </a:t>
            </a:r>
            <a:r>
              <a:rPr lang="ru-RU" sz="1800" b="1" dirty="0" smtClean="0">
                <a:solidFill>
                  <a:schemeClr val="tx1"/>
                </a:solidFill>
              </a:rPr>
              <a:t>ритмика</a:t>
            </a:r>
          </a:p>
          <a:p>
            <a:pPr fontAlgn="base"/>
            <a:endParaRPr lang="ru-RU" sz="1800" b="1" dirty="0" smtClean="0">
              <a:solidFill>
                <a:schemeClr val="tx1"/>
              </a:solidFill>
            </a:endParaRPr>
          </a:p>
          <a:p>
            <a:pPr fontAlgn="base"/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b="1" dirty="0" smtClean="0">
                <a:solidFill>
                  <a:schemeClr val="tx1"/>
                </a:solidFill>
              </a:rPr>
              <a:t>Логопедическая ритмика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4143372" y="571480"/>
            <a:ext cx="857256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406901"/>
            <a:ext cx="9144000" cy="10223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Используемые </a:t>
            </a:r>
            <a:r>
              <a:rPr lang="ru-RU" dirty="0"/>
              <a:t>в комплексе </a:t>
            </a:r>
            <a:r>
              <a:rPr lang="ru-RU" dirty="0" smtClean="0"/>
              <a:t>           </a:t>
            </a:r>
            <a:r>
              <a:rPr lang="ru-RU" dirty="0" err="1" smtClean="0"/>
              <a:t>здоровьесберегающие</a:t>
            </a:r>
            <a:r>
              <a:rPr lang="ru-RU" dirty="0" smtClean="0"/>
              <a:t> </a:t>
            </a:r>
            <a:r>
              <a:rPr lang="ru-RU" dirty="0"/>
              <a:t>технологии в итоге формируют у ребенка стойкую мотивацию на здоровый образ жизни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4406900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chemeClr val="tx1"/>
                </a:solidFill>
              </a:rPr>
              <a:t>Таким образом, очень важно, чтобы каждая из рассмотренных технологий имела оздоровительную направленность, а используемая в комплексе </a:t>
            </a:r>
            <a:r>
              <a:rPr lang="ru-RU" dirty="0" err="1">
                <a:solidFill>
                  <a:schemeClr val="tx1"/>
                </a:solidFill>
              </a:rPr>
              <a:t>здо-ровьесберегающая</a:t>
            </a:r>
            <a:r>
              <a:rPr lang="ru-RU" dirty="0">
                <a:solidFill>
                  <a:schemeClr val="tx1"/>
                </a:solidFill>
              </a:rPr>
              <a:t> деятельность в итоге сформировала бы у ребенка стойкую мотивацию на здоровый образ жизни, полноценное и </a:t>
            </a:r>
            <a:r>
              <a:rPr lang="ru-RU" dirty="0" err="1">
                <a:solidFill>
                  <a:schemeClr val="tx1"/>
                </a:solidFill>
              </a:rPr>
              <a:t>неосложненное</a:t>
            </a:r>
            <a:r>
              <a:rPr lang="ru-RU" dirty="0">
                <a:solidFill>
                  <a:schemeClr val="tx1"/>
                </a:solidFill>
              </a:rPr>
              <a:t> развитие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Применение в работе ДОУ </a:t>
            </a:r>
            <a:r>
              <a:rPr lang="ru-RU" dirty="0" err="1">
                <a:solidFill>
                  <a:schemeClr val="tx1"/>
                </a:solidFill>
              </a:rPr>
              <a:t>здоровьесберегающих</a:t>
            </a:r>
            <a:r>
              <a:rPr lang="ru-RU" dirty="0">
                <a:solidFill>
                  <a:schemeClr val="tx1"/>
                </a:solidFill>
              </a:rPr>
              <a:t> педагогических технологий повысит результативность воспитательно-образовательного процесса, сформирует у педагогов и родителей ценностные ориентации, направленные на сохранение и укрепление здоровья воспитанников, если будут созданы условия для возможности корректировки технологий, в зависимости от конкретных условий и специализации ДОУ; если, опираясь на статистический мониторинг здоровья детей, будут внесены необходимые поправки в интенсивность технологических воздействий, обеспечен индивидуальный подход к каждому ребенку; будут сформированы положительные мотивации у педагогов ДОУ и родителей детей.</a:t>
            </a:r>
          </a:p>
          <a:p>
            <a:r>
              <a:rPr lang="ru-RU" dirty="0">
                <a:solidFill>
                  <a:schemeClr val="tx1"/>
                </a:solidFill>
              </a:rPr>
              <a:t> 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23928" y="2130425"/>
            <a:ext cx="2304256" cy="1470025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ЗОЖ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6309320"/>
            <a:ext cx="4320480" cy="288032"/>
          </a:xfrm>
        </p:spPr>
        <p:txBody>
          <a:bodyPr>
            <a:normAutofit fontScale="92500" lnSpcReduction="20000"/>
          </a:bodyPr>
          <a:lstStyle/>
          <a:p>
            <a:r>
              <a:rPr lang="ru-RU" sz="1600" i="1" dirty="0" smtClean="0">
                <a:solidFill>
                  <a:schemeClr val="tx1"/>
                </a:solidFill>
              </a:rPr>
              <a:t>Презентация подготовлена Лебедевой Г.Р.</a:t>
            </a:r>
            <a:endParaRPr lang="ru-RU" sz="1600" i="1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08369"/>
            <a:ext cx="1779587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4979" y="4016375"/>
            <a:ext cx="1779587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4076" y="4669551"/>
            <a:ext cx="1779587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789040"/>
            <a:ext cx="1779587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76672"/>
            <a:ext cx="1779587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1" y="821915"/>
            <a:ext cx="1779587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43392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3" y="214290"/>
            <a:ext cx="7858148" cy="116205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                           Здоровье</a:t>
            </a:r>
            <a:endParaRPr lang="ru-RU" sz="3200" dirty="0"/>
          </a:p>
        </p:txBody>
      </p:sp>
      <p:pic>
        <p:nvPicPr>
          <p:cNvPr id="5" name="Содержимое 4" descr="карандаши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85852" cy="264315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85852" y="1428736"/>
            <a:ext cx="7858148" cy="5429264"/>
          </a:xfrm>
          <a:blipFill>
            <a:blip r:embed="rId3"/>
            <a:tile tx="0" ty="0" sx="100000" sy="100000" flip="none" algn="tl"/>
          </a:blipFill>
        </p:spPr>
        <p:txBody>
          <a:bodyPr>
            <a:normAutofit/>
          </a:bodyPr>
          <a:lstStyle/>
          <a:p>
            <a:endParaRPr lang="ru-RU" b="1" dirty="0" smtClean="0"/>
          </a:p>
          <a:p>
            <a:endParaRPr lang="ru-RU" b="1" dirty="0"/>
          </a:p>
          <a:p>
            <a:r>
              <a:rPr lang="ru-RU" sz="1600" b="1" dirty="0" smtClean="0"/>
              <a:t>Здоровье </a:t>
            </a:r>
            <a:r>
              <a:rPr lang="ru-RU" sz="1600" b="1" dirty="0"/>
              <a:t>является состоянием полного физического, душевного и социального благополучия, а не только отсутствием болезней и физических дефектов</a:t>
            </a:r>
            <a:r>
              <a:rPr lang="ru-RU" sz="1600" b="1" dirty="0" smtClean="0"/>
              <a:t>».</a:t>
            </a:r>
          </a:p>
          <a:p>
            <a:endParaRPr lang="ru-RU" b="1" dirty="0"/>
          </a:p>
          <a:p>
            <a:endParaRPr lang="ru-RU" b="1" dirty="0" smtClean="0"/>
          </a:p>
          <a:p>
            <a:endParaRPr lang="ru-RU" dirty="0"/>
          </a:p>
          <a:p>
            <a:r>
              <a:rPr lang="ru-RU" dirty="0"/>
              <a:t>Здоровье человека закладывается в детстве </a:t>
            </a:r>
            <a:r>
              <a:rPr lang="ru-RU" dirty="0" smtClean="0"/>
              <a:t>.Оно </a:t>
            </a:r>
            <a:r>
              <a:rPr lang="ru-RU" dirty="0"/>
              <a:t>обусловливается на 50% - образом жизни, </a:t>
            </a:r>
            <a:endParaRPr lang="ru-RU" dirty="0" smtClean="0"/>
          </a:p>
          <a:p>
            <a:r>
              <a:rPr lang="ru-RU" dirty="0" smtClean="0"/>
              <a:t>на </a:t>
            </a:r>
            <a:r>
              <a:rPr lang="ru-RU" dirty="0"/>
              <a:t>20% - наследственностью, </a:t>
            </a:r>
            <a:endParaRPr lang="ru-RU" dirty="0" smtClean="0"/>
          </a:p>
          <a:p>
            <a:r>
              <a:rPr lang="ru-RU" dirty="0" smtClean="0"/>
              <a:t>на </a:t>
            </a:r>
            <a:r>
              <a:rPr lang="ru-RU" dirty="0"/>
              <a:t>20% - состоянием окружающей среды </a:t>
            </a:r>
            <a:r>
              <a:rPr lang="ru-RU" dirty="0" smtClean="0"/>
              <a:t>и</a:t>
            </a:r>
          </a:p>
          <a:p>
            <a:r>
              <a:rPr lang="ru-RU" dirty="0" smtClean="0"/>
              <a:t> </a:t>
            </a:r>
            <a:r>
              <a:rPr lang="ru-RU" dirty="0"/>
              <a:t>примерно на 10% - возможностями медицины и здравоохранения.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Важное </a:t>
            </a:r>
            <a:r>
              <a:rPr lang="ru-RU" dirty="0"/>
              <a:t>место в сохранении здоровья занимает физическая культура и спорт    </a:t>
            </a:r>
            <a:endParaRPr lang="ru-RU" dirty="0" smtClean="0"/>
          </a:p>
          <a:p>
            <a:endParaRPr lang="ru-RU" sz="1600" b="1" dirty="0" smtClean="0"/>
          </a:p>
          <a:p>
            <a:r>
              <a:rPr lang="ru-RU" sz="1600" b="1" dirty="0" smtClean="0"/>
              <a:t>                                      Здоровье </a:t>
            </a:r>
            <a:r>
              <a:rPr lang="ru-RU" sz="1600" b="1" dirty="0"/>
              <a:t>- одна из главных ценностей в жизни.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0"/>
            <a:ext cx="7572396" cy="1000108"/>
          </a:xfrm>
        </p:spPr>
        <p:txBody>
          <a:bodyPr>
            <a:noAutofit/>
          </a:bodyPr>
          <a:lstStyle/>
          <a:p>
            <a:r>
              <a:rPr lang="ru-RU" sz="2800" dirty="0" smtClean="0"/>
              <a:t>                       Здоровый образ жизни</a:t>
            </a:r>
            <a:endParaRPr lang="ru-RU" sz="2800" dirty="0"/>
          </a:p>
        </p:txBody>
      </p:sp>
      <p:pic>
        <p:nvPicPr>
          <p:cNvPr id="5" name="Содержимое 4" descr="карандаши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428728" cy="285749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28728" y="1435100"/>
            <a:ext cx="7715272" cy="5422900"/>
          </a:xfrm>
        </p:spPr>
        <p:txBody>
          <a:bodyPr/>
          <a:lstStyle/>
          <a:p>
            <a:r>
              <a:rPr lang="ru-RU" dirty="0"/>
              <a:t>Период дошкольного детства – это на самом деле быстро </a:t>
            </a:r>
            <a:r>
              <a:rPr lang="ru-RU" dirty="0" smtClean="0"/>
              <a:t>заканчивающийся </a:t>
            </a:r>
            <a:r>
              <a:rPr lang="ru-RU" dirty="0"/>
              <a:t>промежуток в жизни каждого человека. Одной из основных целей в этот период является формирование привычки к здоровому образу жизни. Ведь гармоничное развитие ребенка в будущем возможно только при условии, что он будет здоровым. Поэтому именно в период дошкольного возраста и должно формироваться психическое и физическое здоровье малыша. На протяжении первых семи лет жизни, маленький человек должен пройти определенный путь развития, который потом никогда не повторится на протяжении всей последующей жизни. И именно он и должен заложить понятие про здоровый образ жизни для детей дошкольников.  </a:t>
            </a:r>
            <a:endParaRPr lang="ru-RU" dirty="0" smtClean="0"/>
          </a:p>
          <a:p>
            <a:r>
              <a:rPr lang="ru-RU" dirty="0" smtClean="0"/>
              <a:t>                             </a:t>
            </a:r>
            <a:endParaRPr lang="ru-RU" dirty="0"/>
          </a:p>
          <a:p>
            <a:r>
              <a:rPr lang="ru-RU" dirty="0"/>
              <a:t>    Кроме того в этот период наиболее интенсивно происходит развитие органов, становление функциональных систем организма, формируются основные черты личности, характера, восприятия себя и окружающих. Именно поэтому нужно с самого раннего возраста приучать детей к заботе о своем здоровье, развивать у них положительное отношение к себе и жизни и желание к саморазвитию и самосохранению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sz="1600" b="1" dirty="0"/>
              <a:t>Под здоровым образом жизни подразумевается образ жизни человека, направленный на профилактику и укрепление здоровья, правильный  распорядок действий ,предназначенных для укрепления здоровья, адекватное поведение в разных жизненных ситуациях.</a:t>
            </a:r>
            <a:endParaRPr lang="ru-RU" sz="1600" dirty="0"/>
          </a:p>
        </p:txBody>
      </p:sp>
      <p:pic>
        <p:nvPicPr>
          <p:cNvPr id="6" name="Содержимое 4" descr="карандаши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52400"/>
            <a:ext cx="1428728" cy="285749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28736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основные принципы здорового образа жизни  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dirty="0"/>
              <a:t>  </a:t>
            </a:r>
          </a:p>
        </p:txBody>
      </p:sp>
      <p:pic>
        <p:nvPicPr>
          <p:cNvPr id="3" name="Рисунок 2" descr="Здоровый образ жизни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857233"/>
            <a:ext cx="8286808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0"/>
            <a:ext cx="7858148" cy="64291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         </a:t>
            </a:r>
            <a:r>
              <a:rPr lang="ru-RU" sz="2800" dirty="0" err="1" smtClean="0"/>
              <a:t>Здоровьесберегающие</a:t>
            </a:r>
            <a:r>
              <a:rPr lang="ru-RU" sz="2800" dirty="0" smtClean="0"/>
              <a:t>         технологии</a:t>
            </a:r>
            <a:endParaRPr lang="ru-RU" sz="2800" dirty="0"/>
          </a:p>
        </p:txBody>
      </p:sp>
      <p:pic>
        <p:nvPicPr>
          <p:cNvPr id="6" name="Содержимое 5" descr="карандаши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4500570"/>
            <a:ext cx="1214414" cy="235743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85852" y="714356"/>
            <a:ext cx="7858148" cy="6143644"/>
          </a:xfrm>
        </p:spPr>
        <p:txBody>
          <a:bodyPr/>
          <a:lstStyle/>
          <a:p>
            <a:r>
              <a:rPr lang="ru-RU" dirty="0"/>
              <a:t>Большое значение в создании благоприятных условий для формирования у дошкольников представлений о здоровом образе жизни играет система дошкольного образования, поскольку забота об укреплении здоровья ребенка, - проблема не только медицинская, но и педагогическая, так как правильно организованная воспитательно-образовательная работа с детьми нередко в большей степени, чем все медико-гигиенические мероприятия, обеспечивает формирование здоровья и здорового образа жизни . </a:t>
            </a:r>
            <a:endParaRPr lang="ru-RU" dirty="0" smtClean="0"/>
          </a:p>
          <a:p>
            <a:endParaRPr lang="ru-RU" dirty="0"/>
          </a:p>
          <a:p>
            <a:r>
              <a:rPr lang="ru-RU" dirty="0"/>
              <a:t>Дошкольное образовательное учреждение должно постоянно осваивать комплекс мер, направленных на сохранение здоровья ребёнка на всех этапах его обучения и развития. Существуют разнообразные формы и виды деятельности, направленные на сохранение и укрепление здоровья воспитанников. Их комплекс получил в настоящее время общее название «</a:t>
            </a:r>
            <a:r>
              <a:rPr lang="ru-RU" b="1" dirty="0" err="1"/>
              <a:t>здоровьесберегающие</a:t>
            </a:r>
            <a:r>
              <a:rPr lang="ru-RU" b="1" dirty="0"/>
              <a:t> технологии</a:t>
            </a:r>
            <a:r>
              <a:rPr lang="ru-RU" dirty="0" smtClean="0"/>
              <a:t>».</a:t>
            </a:r>
          </a:p>
          <a:p>
            <a:endParaRPr lang="ru-RU" dirty="0"/>
          </a:p>
          <a:p>
            <a:r>
              <a:rPr lang="ru-RU" dirty="0"/>
              <a:t>Главное назначение таких новых технологий – объединить педагогов, психологов, медиков, родителей и самое главное – самих детей на сохранение, укрепление и развитие здоровья.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Так </a:t>
            </a:r>
            <a:r>
              <a:rPr lang="ru-RU" dirty="0"/>
              <a:t>что же такое «</a:t>
            </a:r>
            <a:r>
              <a:rPr lang="ru-RU" dirty="0" err="1"/>
              <a:t>здоровьесберегающая</a:t>
            </a:r>
            <a:r>
              <a:rPr lang="ru-RU" dirty="0"/>
              <a:t> технология»? </a:t>
            </a:r>
            <a:endParaRPr lang="ru-RU" dirty="0" smtClean="0"/>
          </a:p>
          <a:p>
            <a:endParaRPr lang="ru-RU" dirty="0" smtClean="0"/>
          </a:p>
          <a:p>
            <a:r>
              <a:rPr lang="ru-RU" sz="1600" b="1" dirty="0" err="1" smtClean="0"/>
              <a:t>Здоровьесберегающая</a:t>
            </a:r>
            <a:r>
              <a:rPr lang="ru-RU" sz="1600" b="1" dirty="0" smtClean="0"/>
              <a:t> </a:t>
            </a:r>
            <a:r>
              <a:rPr lang="ru-RU" sz="1600" b="1" dirty="0"/>
              <a:t>технология – это целостная система воспитательно-оздоровительных, коррекционных и профилактических мероприятий, которые осуществляются в процессе взаимодействия ребёнка и педагога, ребёнка и родителей, ребёнка </a:t>
            </a:r>
            <a:r>
              <a:rPr lang="ru-RU" sz="1600" b="1" dirty="0" smtClean="0"/>
              <a:t>и доктора.</a:t>
            </a:r>
            <a:endParaRPr lang="ru-RU" sz="16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73050"/>
            <a:ext cx="7786710" cy="655620"/>
          </a:xfrm>
        </p:spPr>
        <p:txBody>
          <a:bodyPr/>
          <a:lstStyle/>
          <a:p>
            <a:r>
              <a:rPr lang="ru-RU" sz="2400" dirty="0" smtClean="0"/>
              <a:t>          Цель </a:t>
            </a:r>
            <a:r>
              <a:rPr lang="ru-RU" sz="2400" dirty="0" err="1" smtClean="0"/>
              <a:t>здоровьесберегающих</a:t>
            </a:r>
            <a:r>
              <a:rPr lang="ru-RU" sz="2400" dirty="0" smtClean="0"/>
              <a:t> технологий</a:t>
            </a:r>
            <a:endParaRPr lang="ru-RU" sz="2400" dirty="0"/>
          </a:p>
        </p:txBody>
      </p:sp>
      <p:pic>
        <p:nvPicPr>
          <p:cNvPr id="5" name="Содержимое 4" descr="карандаши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85852" cy="221455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85852" y="1285860"/>
            <a:ext cx="7858149" cy="5572141"/>
          </a:xfrm>
        </p:spPr>
        <p:txBody>
          <a:bodyPr/>
          <a:lstStyle/>
          <a:p>
            <a:pPr>
              <a:buFontTx/>
              <a:buChar char="-"/>
            </a:pPr>
            <a:r>
              <a:rPr lang="ru-RU" dirty="0" smtClean="0"/>
              <a:t>обеспечить </a:t>
            </a:r>
            <a:r>
              <a:rPr lang="ru-RU" dirty="0"/>
              <a:t>дошкольнику возможность сохранения здоровья</a:t>
            </a:r>
            <a:r>
              <a:rPr lang="ru-RU" dirty="0" smtClean="0"/>
              <a:t>,</a:t>
            </a:r>
          </a:p>
          <a:p>
            <a:pPr>
              <a:buFontTx/>
              <a:buChar char="-"/>
            </a:pPr>
            <a:endParaRPr lang="ru-RU" dirty="0"/>
          </a:p>
          <a:p>
            <a:pPr>
              <a:buFontTx/>
              <a:buChar char="-"/>
            </a:pPr>
            <a:r>
              <a:rPr lang="ru-RU" dirty="0" smtClean="0"/>
              <a:t>сформировать у него необходимые знания, умения и навыки по здоровому образу жизни,</a:t>
            </a:r>
          </a:p>
          <a:p>
            <a:pPr>
              <a:buFontTx/>
              <a:buChar char="-"/>
            </a:pPr>
            <a:endParaRPr lang="ru-RU" dirty="0"/>
          </a:p>
          <a:p>
            <a:pPr>
              <a:buFontTx/>
              <a:buChar char="-"/>
            </a:pPr>
            <a:r>
              <a:rPr lang="ru-RU" dirty="0" smtClean="0"/>
              <a:t>научить </a:t>
            </a:r>
            <a:r>
              <a:rPr lang="ru-RU" dirty="0"/>
              <a:t>использовать полученные </a:t>
            </a:r>
            <a:r>
              <a:rPr lang="ru-RU" dirty="0" smtClean="0"/>
              <a:t>знания </a:t>
            </a:r>
            <a:r>
              <a:rPr lang="ru-RU" dirty="0"/>
              <a:t>в повседневной жизни</a:t>
            </a:r>
            <a:r>
              <a:rPr lang="ru-RU" dirty="0" smtClean="0"/>
              <a:t>.</a:t>
            </a:r>
          </a:p>
          <a:p>
            <a:pPr>
              <a:buFontTx/>
              <a:buChar char="-"/>
            </a:pPr>
            <a:endParaRPr lang="ru-RU" dirty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/>
              <a:t>Существует множество </a:t>
            </a:r>
            <a:r>
              <a:rPr lang="ru-RU" dirty="0" err="1"/>
              <a:t>здоровьесберегающих</a:t>
            </a:r>
            <a:r>
              <a:rPr lang="ru-RU" dirty="0"/>
              <a:t> технологий и их классификаций. </a:t>
            </a:r>
            <a:endParaRPr lang="ru-RU" dirty="0" smtClean="0"/>
          </a:p>
          <a:p>
            <a:r>
              <a:rPr lang="ru-RU" dirty="0" smtClean="0"/>
              <a:t>                                                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Рассмотрим некоторые из них</a:t>
            </a:r>
          </a:p>
          <a:p>
            <a:r>
              <a:rPr lang="ru-RU" dirty="0" smtClean="0"/>
              <a:t>                                                                            </a:t>
            </a:r>
          </a:p>
          <a:p>
            <a:endParaRPr lang="ru-RU" dirty="0"/>
          </a:p>
          <a:p>
            <a:pPr>
              <a:buFontTx/>
              <a:buChar char="-"/>
            </a:pPr>
            <a:endParaRPr lang="ru-RU" dirty="0"/>
          </a:p>
        </p:txBody>
      </p:sp>
      <p:sp>
        <p:nvSpPr>
          <p:cNvPr id="6" name="Стрелка вниз 5"/>
          <p:cNvSpPr/>
          <p:nvPr/>
        </p:nvSpPr>
        <p:spPr>
          <a:xfrm>
            <a:off x="4000496" y="507207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357166"/>
            <a:ext cx="7215206" cy="714380"/>
          </a:xfrm>
        </p:spPr>
        <p:txBody>
          <a:bodyPr/>
          <a:lstStyle/>
          <a:p>
            <a:r>
              <a:rPr lang="ru-RU" sz="2800" dirty="0" err="1" smtClean="0"/>
              <a:t>Здоровьесберегающие</a:t>
            </a:r>
            <a:r>
              <a:rPr lang="ru-RU" sz="2800" dirty="0" smtClean="0"/>
              <a:t> технологии</a:t>
            </a:r>
            <a:endParaRPr lang="ru-RU" sz="2800" dirty="0"/>
          </a:p>
        </p:txBody>
      </p:sp>
      <p:pic>
        <p:nvPicPr>
          <p:cNvPr id="5" name="Содержимое 4" descr="карандаши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071538" cy="228596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357430"/>
            <a:ext cx="8686800" cy="4500570"/>
          </a:xfrm>
        </p:spPr>
        <p:txBody>
          <a:bodyPr>
            <a:normAutofit/>
          </a:bodyPr>
          <a:lstStyle/>
          <a:p>
            <a:pPr marL="342900" indent="-342900"/>
            <a:r>
              <a:rPr lang="ru-RU" sz="2000" b="1" dirty="0" smtClean="0"/>
              <a:t>                           1. Технологии сохранения </a:t>
            </a:r>
            <a:r>
              <a:rPr lang="ru-RU" sz="2000" b="1" dirty="0"/>
              <a:t>и стимулирования </a:t>
            </a:r>
            <a:r>
              <a:rPr lang="ru-RU" sz="2000" b="1" dirty="0" smtClean="0"/>
              <a:t>здоровья</a:t>
            </a:r>
          </a:p>
          <a:p>
            <a:pPr marL="342900" indent="-342900">
              <a:buAutoNum type="arabicPeriod"/>
            </a:pPr>
            <a:endParaRPr lang="ru-RU" sz="2000" b="1" dirty="0" smtClean="0"/>
          </a:p>
          <a:p>
            <a:pPr marL="342900" indent="-342900"/>
            <a:r>
              <a:rPr lang="ru-RU" sz="2000" b="1" dirty="0" smtClean="0"/>
              <a:t>                           2</a:t>
            </a:r>
            <a:r>
              <a:rPr lang="ru-RU" sz="2000" b="1" dirty="0"/>
              <a:t>. Технологии обучения здоровому образу </a:t>
            </a:r>
            <a:r>
              <a:rPr lang="ru-RU" sz="2000" b="1" dirty="0" smtClean="0"/>
              <a:t>жизни</a:t>
            </a:r>
          </a:p>
          <a:p>
            <a:pPr marL="342900" indent="-342900">
              <a:buAutoNum type="arabicPeriod"/>
            </a:pPr>
            <a:endParaRPr lang="ru-RU" sz="2000" b="1" dirty="0" smtClean="0"/>
          </a:p>
          <a:p>
            <a:pPr marL="342900" indent="-342900"/>
            <a:r>
              <a:rPr lang="ru-RU" sz="2000" b="1" dirty="0" smtClean="0"/>
              <a:t>                                                           3</a:t>
            </a:r>
            <a:r>
              <a:rPr lang="ru-RU" sz="2000" b="1" dirty="0"/>
              <a:t>. Коррекционные </a:t>
            </a:r>
            <a:r>
              <a:rPr lang="ru-RU" sz="2000" b="1" dirty="0" smtClean="0"/>
              <a:t>технологии</a:t>
            </a:r>
            <a:endParaRPr lang="ru-RU" sz="2000" dirty="0"/>
          </a:p>
        </p:txBody>
      </p:sp>
      <p:sp>
        <p:nvSpPr>
          <p:cNvPr id="6" name="Стрелка вниз 5"/>
          <p:cNvSpPr/>
          <p:nvPr/>
        </p:nvSpPr>
        <p:spPr>
          <a:xfrm>
            <a:off x="4714876" y="1142984"/>
            <a:ext cx="500066" cy="1000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1"/>
            <a:ext cx="6500858" cy="928670"/>
          </a:xfrm>
        </p:spPr>
        <p:txBody>
          <a:bodyPr>
            <a:noAutofit/>
          </a:bodyPr>
          <a:lstStyle/>
          <a:p>
            <a:r>
              <a:rPr lang="ru-RU" sz="2800" dirty="0" smtClean="0"/>
              <a:t>Технологии </a:t>
            </a:r>
            <a:r>
              <a:rPr lang="ru-RU" sz="2800" dirty="0"/>
              <a:t>сохранения и стимулирования </a:t>
            </a:r>
            <a:r>
              <a:rPr lang="ru-RU" sz="2800" dirty="0" smtClean="0"/>
              <a:t>здоровья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000109"/>
            <a:ext cx="9644097" cy="5286411"/>
          </a:xfrm>
        </p:spPr>
        <p:txBody>
          <a:bodyPr/>
          <a:lstStyle/>
          <a:p>
            <a:r>
              <a:rPr lang="ru-RU" b="1" dirty="0" smtClean="0"/>
              <a:t>  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9144000" cy="92867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</a:pPr>
            <a:endParaRPr kumimoji="0" lang="ru-RU" sz="2800" b="1" i="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4286248" y="857232"/>
            <a:ext cx="484632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357422" y="1571612"/>
            <a:ext cx="4214842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2000" dirty="0"/>
              <a:t>Динамические </a:t>
            </a:r>
            <a:r>
              <a:rPr lang="ru-RU" sz="2000" dirty="0" smtClean="0"/>
              <a:t>паузы</a:t>
            </a:r>
          </a:p>
          <a:p>
            <a:r>
              <a:rPr lang="ru-RU" sz="2000" b="1" dirty="0" smtClean="0"/>
              <a:t> </a:t>
            </a:r>
            <a:r>
              <a:rPr lang="ru-RU" sz="2000" dirty="0" smtClean="0"/>
              <a:t>подвижные и спортивные игры</a:t>
            </a:r>
          </a:p>
          <a:p>
            <a:r>
              <a:rPr lang="ru-RU" sz="2000" dirty="0" smtClean="0"/>
              <a:t> </a:t>
            </a:r>
            <a:r>
              <a:rPr lang="ru-RU" sz="2000" dirty="0" err="1" smtClean="0"/>
              <a:t>стретчинг</a:t>
            </a:r>
            <a:endParaRPr lang="ru-RU" sz="2000" dirty="0" smtClean="0"/>
          </a:p>
          <a:p>
            <a:r>
              <a:rPr lang="ru-RU" sz="2000" dirty="0" smtClean="0"/>
              <a:t>Релаксация</a:t>
            </a:r>
          </a:p>
          <a:p>
            <a:r>
              <a:rPr lang="ru-RU" sz="2000" dirty="0" smtClean="0"/>
              <a:t>Гимнастика пальчиковая</a:t>
            </a:r>
          </a:p>
          <a:p>
            <a:r>
              <a:rPr lang="ru-RU" sz="2000" dirty="0" smtClean="0"/>
              <a:t>Гимнастика для глаз</a:t>
            </a:r>
          </a:p>
          <a:p>
            <a:r>
              <a:rPr lang="ru-RU" sz="2000" dirty="0" smtClean="0"/>
              <a:t>Гимнастика  динамическая</a:t>
            </a:r>
          </a:p>
          <a:p>
            <a:r>
              <a:rPr lang="ru-RU" sz="2000" dirty="0" smtClean="0"/>
              <a:t>Гимнастика корригирующая</a:t>
            </a:r>
          </a:p>
          <a:p>
            <a:r>
              <a:rPr lang="ru-RU" sz="2000" dirty="0" smtClean="0"/>
              <a:t>Гимнастика ортопедическая</a:t>
            </a:r>
          </a:p>
          <a:p>
            <a:r>
              <a:rPr lang="ru-RU" sz="2000" dirty="0" smtClean="0"/>
              <a:t>Гимнастика дыхательная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726</Words>
  <Application>Microsoft Office PowerPoint</Application>
  <PresentationFormat>Экран (4:3)</PresentationFormat>
  <Paragraphs>106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                         Актуальность проблемы</vt:lpstr>
      <vt:lpstr>ЗОЖ</vt:lpstr>
      <vt:lpstr>                            Здоровье</vt:lpstr>
      <vt:lpstr>                       Здоровый образ жизни</vt:lpstr>
      <vt:lpstr>основные принципы здорового образа жизни     </vt:lpstr>
      <vt:lpstr>          Здоровьесберегающие         технологии</vt:lpstr>
      <vt:lpstr>          Цель здоровьесберегающих технологий</vt:lpstr>
      <vt:lpstr>Здоровьесберегающие технологии</vt:lpstr>
      <vt:lpstr>Технологии сохранения и стимулирования здоровья</vt:lpstr>
      <vt:lpstr>  Технологии обучения здоровому образу жизни</vt:lpstr>
      <vt:lpstr>                        Коррекционные технологии</vt:lpstr>
      <vt:lpstr>        Используемые в комплексе            здоровьесберегающие технологии в итоге формируют у ребенка стойкую мотивацию на здоровый образ жизни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11</cp:lastModifiedBy>
  <cp:revision>13</cp:revision>
  <dcterms:created xsi:type="dcterms:W3CDTF">2013-10-29T17:26:19Z</dcterms:created>
  <dcterms:modified xsi:type="dcterms:W3CDTF">2015-04-30T19:13:41Z</dcterms:modified>
</cp:coreProperties>
</file>