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4" r:id="rId5"/>
    <p:sldId id="266" r:id="rId6"/>
    <p:sldId id="263" r:id="rId7"/>
    <p:sldId id="267" r:id="rId8"/>
    <p:sldId id="268" r:id="rId9"/>
    <p:sldId id="281" r:id="rId10"/>
    <p:sldId id="272" r:id="rId11"/>
    <p:sldId id="273" r:id="rId12"/>
    <p:sldId id="274" r:id="rId13"/>
    <p:sldId id="276" r:id="rId14"/>
    <p:sldId id="275" r:id="rId15"/>
    <p:sldId id="277" r:id="rId16"/>
    <p:sldId id="278" r:id="rId17"/>
    <p:sldId id="279" r:id="rId18"/>
    <p:sldId id="280" r:id="rId19"/>
    <p:sldId id="282" r:id="rId20"/>
    <p:sldId id="28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26497740356744404"/>
          <c:y val="0"/>
        </c:manualLayout>
      </c:layout>
      <c:txPr>
        <a:bodyPr/>
        <a:lstStyle/>
        <a:p>
          <a:pPr>
            <a:defRPr sz="3200"/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Социологический опрос</c:v>
                </c:pt>
              </c:strCache>
            </c:strRef>
          </c:tx>
          <c:dLbls>
            <c:dLbl>
              <c:idx val="0"/>
              <c:layout/>
              <c:showVal val="1"/>
            </c:dLbl>
            <c:delete val="1"/>
          </c:dLbls>
          <c:cat>
            <c:strRef>
              <c:f>Лист1!$A$2:$A$4</c:f>
              <c:strCache>
                <c:ptCount val="3"/>
                <c:pt idx="0">
                  <c:v>Вышитые темари</c:v>
                </c:pt>
                <c:pt idx="1">
                  <c:v>Вязанын шары</c:v>
                </c:pt>
                <c:pt idx="2">
                  <c:v>Сшитыешары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0.72000000000000064</c:v>
                </c:pt>
                <c:pt idx="1">
                  <c:v>0.15000000000000024</c:v>
                </c:pt>
                <c:pt idx="2">
                  <c:v>0.13</c:v>
                </c:pt>
              </c:numCache>
            </c:numRef>
          </c:val>
        </c:ser>
        <c:firstSliceAng val="0"/>
      </c:pieChart>
    </c:plotArea>
    <c:legend>
      <c:legendPos val="r"/>
      <c:legendEntry>
        <c:idx val="0"/>
        <c:delete val="1"/>
      </c:legendEntry>
      <c:legendEntry>
        <c:idx val="1"/>
        <c:delete val="1"/>
      </c:legendEntry>
      <c:layout>
        <c:manualLayout>
          <c:xMode val="edge"/>
          <c:yMode val="edge"/>
          <c:x val="0.66555952947330543"/>
          <c:y val="0.3866023684873604"/>
          <c:w val="0.32401702987752107"/>
          <c:h val="0.45034925389848535"/>
        </c:manualLayout>
      </c:layout>
      <c:txPr>
        <a:bodyPr/>
        <a:lstStyle/>
        <a:p>
          <a:pPr>
            <a:defRPr baseline="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0.66177</cdr:x>
      <cdr:y>0.45</cdr:y>
    </cdr:from>
    <cdr:to>
      <cdr:x>1</cdr:x>
      <cdr:y>0.8375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357850" y="2571768"/>
          <a:ext cx="2738414" cy="2214578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i="0" u="none" strike="noStrike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Вышитые </a:t>
          </a:r>
          <a:r>
            <a:rPr lang="ru-RU" sz="2000" b="1" i="0" u="none" strike="noStrike" dirty="0" err="1" smtClean="0">
              <a:solidFill>
                <a:schemeClr val="dk1"/>
              </a:solidFill>
              <a:latin typeface="+mn-lt"/>
              <a:ea typeface="+mn-ea"/>
              <a:cs typeface="+mn-cs"/>
            </a:rPr>
            <a:t>темари</a:t>
          </a:r>
          <a:r>
            <a:rPr lang="ru-RU" sz="2000" b="1" dirty="0" smtClean="0"/>
            <a:t> </a:t>
          </a:r>
          <a:r>
            <a:rPr lang="ru-RU" sz="2000" b="1" i="0" u="none" strike="noStrike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72%</a:t>
          </a:r>
        </a:p>
        <a:p xmlns:a="http://schemas.openxmlformats.org/drawingml/2006/main">
          <a:endParaRPr lang="ru-RU" sz="2000" b="1" i="0" u="none" strike="noStrike" dirty="0" smtClean="0">
            <a:solidFill>
              <a:schemeClr val="dk1"/>
            </a:solidFill>
            <a:latin typeface="+mn-lt"/>
            <a:ea typeface="+mn-ea"/>
            <a:cs typeface="+mn-cs"/>
          </a:endParaRPr>
        </a:p>
        <a:p xmlns:a="http://schemas.openxmlformats.org/drawingml/2006/main">
          <a:r>
            <a:rPr lang="ru-RU" sz="2000" b="1" dirty="0" smtClean="0"/>
            <a:t> </a:t>
          </a:r>
          <a:r>
            <a:rPr lang="ru-RU" sz="2000" b="1" i="0" u="none" strike="noStrike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Вязаные шары</a:t>
          </a:r>
          <a:r>
            <a:rPr lang="ru-RU" sz="2000" b="1" dirty="0" smtClean="0"/>
            <a:t> </a:t>
          </a:r>
          <a:r>
            <a:rPr lang="ru-RU" sz="2000" b="1" i="0" u="none" strike="noStrike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15%</a:t>
          </a:r>
        </a:p>
        <a:p xmlns:a="http://schemas.openxmlformats.org/drawingml/2006/main">
          <a:endParaRPr lang="ru-RU" sz="2000" b="1" i="0" u="none" strike="noStrike" dirty="0" smtClean="0">
            <a:solidFill>
              <a:schemeClr val="dk1"/>
            </a:solidFill>
            <a:latin typeface="+mn-lt"/>
            <a:ea typeface="+mn-ea"/>
            <a:cs typeface="+mn-cs"/>
          </a:endParaRPr>
        </a:p>
        <a:p xmlns:a="http://schemas.openxmlformats.org/drawingml/2006/main">
          <a:r>
            <a:rPr lang="ru-RU" sz="2000" b="1" dirty="0" smtClean="0"/>
            <a:t> </a:t>
          </a:r>
          <a:r>
            <a:rPr lang="ru-RU" sz="2000" b="1" i="0" u="none" strike="noStrike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Сшитые развивающие шары</a:t>
          </a:r>
          <a:r>
            <a:rPr lang="ru-RU" sz="2000" b="1" dirty="0" smtClean="0"/>
            <a:t> </a:t>
          </a:r>
          <a:r>
            <a:rPr lang="ru-RU" sz="2000" b="1" i="0" u="none" strike="noStrike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13%</a:t>
          </a:r>
          <a:endParaRPr lang="ru-RU" sz="2000" b="1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A4D1-6A57-4E45-B5BA-040E90D34922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8D8A2-C665-4657-A6DE-4C9D9FFD5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A4D1-6A57-4E45-B5BA-040E90D34922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8D8A2-C665-4657-A6DE-4C9D9FFD5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A4D1-6A57-4E45-B5BA-040E90D34922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8D8A2-C665-4657-A6DE-4C9D9FFD5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A4D1-6A57-4E45-B5BA-040E90D34922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8D8A2-C665-4657-A6DE-4C9D9FFD5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A4D1-6A57-4E45-B5BA-040E90D34922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8D8A2-C665-4657-A6DE-4C9D9FFD5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A4D1-6A57-4E45-B5BA-040E90D34922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8D8A2-C665-4657-A6DE-4C9D9FFD5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A4D1-6A57-4E45-B5BA-040E90D34922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8D8A2-C665-4657-A6DE-4C9D9FFD5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A4D1-6A57-4E45-B5BA-040E90D34922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8D8A2-C665-4657-A6DE-4C9D9FFD5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A4D1-6A57-4E45-B5BA-040E90D34922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8D8A2-C665-4657-A6DE-4C9D9FFD5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A4D1-6A57-4E45-B5BA-040E90D34922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8D8A2-C665-4657-A6DE-4C9D9FFD5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A4D1-6A57-4E45-B5BA-040E90D34922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8D8A2-C665-4657-A6DE-4C9D9FFD5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6A4D1-6A57-4E45-B5BA-040E90D34922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8D8A2-C665-4657-A6DE-4C9D9FFD5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png"/><Relationship Id="rId7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QQ\Desktop\81717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785918" y="785794"/>
            <a:ext cx="614366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mbria Math" pitchFamily="18" charset="0"/>
                <a:cs typeface="Mangal" pitchFamily="2"/>
              </a:rPr>
              <a:t>МБОУ СОШ № 3 р.п. Хор</a:t>
            </a:r>
          </a:p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mbria Math" pitchFamily="18" charset="0"/>
                <a:cs typeface="Mangal" pitchFamily="2"/>
              </a:rPr>
              <a:t>Творческий проект</a:t>
            </a:r>
            <a:b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mbria Math" pitchFamily="18" charset="0"/>
                <a:cs typeface="Mangal" pitchFamily="2"/>
              </a:rPr>
            </a:br>
            <a:r>
              <a:rPr lang="ru-RU" sz="4000" b="1" i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mbria Math" pitchFamily="18" charset="0"/>
                <a:cs typeface="Mangal" pitchFamily="2"/>
              </a:rPr>
              <a:t>Темари</a:t>
            </a: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mbria Math" pitchFamily="18" charset="0"/>
                <a:cs typeface="Mangal" pitchFamily="2"/>
              </a:rPr>
              <a:t> для детей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mbria Math" pitchFamily="18" charset="0"/>
                <a:cs typeface="Mangal" pitchFamily="2"/>
              </a:rPr>
              <a:t/>
            </a:r>
            <a:b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mbria Math" pitchFamily="18" charset="0"/>
                <a:cs typeface="Mangal" pitchFamily="2"/>
              </a:rPr>
            </a:b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mbria Math" pitchFamily="18" charset="0"/>
                <a:cs typeface="Mangal" pitchFamily="2"/>
              </a:rPr>
              <a:t>(национальная японская вышивка)</a:t>
            </a:r>
          </a:p>
          <a:p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ea typeface="Cambria Math" pitchFamily="18" charset="0"/>
                <a:cs typeface="Mangal" pitchFamily="2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ea typeface="Cambria Math" pitchFamily="18" charset="0"/>
                <a:cs typeface="Mangal" pitchFamily="2"/>
              </a:rPr>
            </a:br>
            <a:r>
              <a:rPr lang="ru-RU" sz="3200" b="1" dirty="0" smtClean="0">
                <a:solidFill>
                  <a:srgbClr val="002060"/>
                </a:solidFill>
                <a:ea typeface="Cambria Math" pitchFamily="18" charset="0"/>
                <a:cs typeface="Mangal" pitchFamily="2"/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ea typeface="Cambria Math" pitchFamily="18" charset="0"/>
                <a:cs typeface="Mangal" pitchFamily="2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ea typeface="Cambria Math" pitchFamily="18" charset="0"/>
                <a:cs typeface="Mangal" pitchFamily="2"/>
              </a:rPr>
            </a:b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 rot="10800000" flipV="1">
            <a:off x="4214810" y="4205304"/>
            <a:ext cx="42148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		Выполнила: </a:t>
            </a:r>
          </a:p>
          <a:p>
            <a:pPr lvl="1"/>
            <a:r>
              <a:rPr lang="ru-RU" sz="2400" dirty="0" smtClean="0">
                <a:solidFill>
                  <a:srgbClr val="002060"/>
                </a:solidFill>
              </a:rPr>
              <a:t>             Ученица 8а класса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		Усова Алиса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		Руководитель 		</a:t>
            </a:r>
            <a:r>
              <a:rPr lang="ru-RU" sz="2400" dirty="0" err="1" smtClean="0">
                <a:solidFill>
                  <a:srgbClr val="002060"/>
                </a:solidFill>
              </a:rPr>
              <a:t>Косицына</a:t>
            </a:r>
            <a:r>
              <a:rPr lang="ru-RU" sz="2400" dirty="0" smtClean="0">
                <a:solidFill>
                  <a:srgbClr val="002060"/>
                </a:solidFill>
              </a:rPr>
              <a:t> Н.Г.</a:t>
            </a:r>
          </a:p>
        </p:txBody>
      </p:sp>
      <p:pic>
        <p:nvPicPr>
          <p:cNvPr id="1027" name="Picture 3" descr="F:\DCIM\100CASIO\CIMG13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85853" y="3071810"/>
            <a:ext cx="3929090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Q\Desktop\81717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" y="0"/>
            <a:ext cx="9141143" cy="6858000"/>
          </a:xfrm>
          <a:prstGeom prst="rect">
            <a:avLst/>
          </a:prstGeom>
          <a:noFill/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265646" y="285611"/>
            <a:ext cx="661270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Выбор дополнительных материалов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инструментов приспособлений: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F:\DCIM\100CASIO\CIMG132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714488"/>
            <a:ext cx="6286543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Q\Desktop\81717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1143" cy="6858000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428728" y="486796"/>
            <a:ext cx="67866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Выбор ниток для вышивки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темари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357158" y="1714488"/>
            <a:ext cx="1928826" cy="142876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3643315"/>
            <a:ext cx="30003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1.Нитки</a:t>
            </a:r>
          </a:p>
          <a:p>
            <a:r>
              <a:rPr lang="ru-RU" dirty="0" smtClean="0"/>
              <a:t> </a:t>
            </a:r>
            <a:r>
              <a:rPr lang="ru-RU" dirty="0"/>
              <a:t>хлопчатобумажные ирис</a:t>
            </a:r>
          </a:p>
        </p:txBody>
      </p:sp>
      <p:pic>
        <p:nvPicPr>
          <p:cNvPr id="8" name="Рисунок 7"/>
          <p:cNvPicPr/>
          <p:nvPr/>
        </p:nvPicPr>
        <p:blipFill>
          <a:blip r:embed="rId4" cstate="screen"/>
          <a:stretch>
            <a:fillRect/>
          </a:stretch>
        </p:blipFill>
        <p:spPr>
          <a:xfrm>
            <a:off x="2786050" y="1714488"/>
            <a:ext cx="1928826" cy="1428760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5" cstate="screen"/>
          <a:stretch>
            <a:fillRect/>
          </a:stretch>
        </p:blipFill>
        <p:spPr>
          <a:xfrm>
            <a:off x="5357818" y="1643050"/>
            <a:ext cx="1643074" cy="1428760"/>
          </a:xfrm>
          <a:prstGeom prst="rect">
            <a:avLst/>
          </a:prstGeom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714612" y="3072959"/>
            <a:ext cx="278608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Нитки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полиэстер с люрексом: турецкие 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Atlas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Kaplan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Yarn Art Camellia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их аналоги.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 rot="10800000" flipV="1">
            <a:off x="5357818" y="3714752"/>
            <a:ext cx="22860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 Нитки 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Yarn Art Tulip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их аналоги.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928662" y="4819347"/>
            <a:ext cx="71438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 выбираю для вышивания  нитки Ирис и  турецкие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Atlas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потому что  с ирисом работать очень легко, турецкие нитки капризные в работе,  их я буду использовать очень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ограниченно,а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мулине в процессе эксплуатации образуют катышки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7358082" y="1643050"/>
            <a:ext cx="1433510" cy="128588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429520" y="371475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4.мулине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Q\Desktop\81717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1143" cy="6858000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142976" y="531539"/>
            <a:ext cx="685804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Выбор ниток для обматывания основы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темари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:\Documents and Settings\Admin\Рабочий стол\792673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928802"/>
            <a:ext cx="2354580" cy="2065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\Рабочий стол\nitki2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5214942" y="1714488"/>
            <a:ext cx="2369147" cy="2280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 rot="10800000" flipV="1">
            <a:off x="1142976" y="4077597"/>
            <a:ext cx="27860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1.Нитки швейные синтетические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714876" y="4077104"/>
            <a:ext cx="34290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2.Нитки хлопчатобумажные №30-40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285852" y="5211058"/>
            <a:ext cx="67151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 выбираю нитки синтетические: тонкие, прочные и не выгорают.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Q\Desktop\81717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" y="-142900"/>
            <a:ext cx="9141143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357166"/>
            <a:ext cx="742955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Технологическая карта   по изготовлению </a:t>
            </a:r>
            <a:r>
              <a:rPr lang="ru-RU" sz="3200" b="1" dirty="0" err="1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темари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</a:t>
            </a:r>
            <a:endParaRPr lang="ru-RU" sz="3200" b="1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endParaRPr lang="ru-RU" sz="3200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Скатать клубок из пакетов или колготок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2.Обмотать толстыми вязальными нитками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3.Раметка полюсов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 Разметка меридианов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5.Вышивка ромбов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6.Вышивка квадратов золотой нитью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7.Плетение косичкой шнурка, закрепление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его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29388" y="2214554"/>
            <a:ext cx="2357454" cy="1857388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572264" y="4643446"/>
            <a:ext cx="1709736" cy="1690686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643306" y="4572008"/>
            <a:ext cx="2085975" cy="1905000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85852" y="4714884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Q\Desktop\81717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" y="0"/>
            <a:ext cx="9141143" cy="6858000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 rot="10800000" flipV="1">
            <a:off x="500034" y="5304653"/>
            <a:ext cx="835824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Вышивание выполняется V- образное  по часовой стрелке,   возле булавки  с захватыванием нитей основы. В нижней части вышиваемого элемента игла  вкалывается перпендикулярно к нити и ниже на 3-5мм с получением косичек.</a:t>
            </a:r>
          </a:p>
        </p:txBody>
      </p:sp>
      <p:pic>
        <p:nvPicPr>
          <p:cNvPr id="6" name="Рисунок 5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1071538" y="1428736"/>
            <a:ext cx="3526782" cy="3686175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72066" y="1285860"/>
            <a:ext cx="2944650" cy="3714776"/>
          </a:xfrm>
          <a:prstGeom prst="rect">
            <a:avLst/>
          </a:prstGeom>
        </p:spPr>
      </p:pic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214414" y="42766"/>
            <a:ext cx="74295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Техника вышивания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темари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(национальная японская техника)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Q\Desktop\81717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" y="0"/>
            <a:ext cx="9141143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85786" y="857232"/>
            <a:ext cx="1905000" cy="1905000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214678" y="928670"/>
            <a:ext cx="1905000" cy="1905000"/>
          </a:xfrm>
          <a:prstGeom prst="rect">
            <a:avLst/>
          </a:prstGeom>
        </p:spPr>
      </p:pic>
      <p:pic>
        <p:nvPicPr>
          <p:cNvPr id="7" name="Рисунок 6" descr="C:\Users\QQ\Desktop\фото к о\CIMG132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0000">
            <a:off x="5662237" y="946454"/>
            <a:ext cx="2053975" cy="183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 cstate="screen"/>
          <a:stretch>
            <a:fillRect/>
          </a:stretch>
        </p:blipFill>
        <p:spPr>
          <a:xfrm>
            <a:off x="2786050" y="4143380"/>
            <a:ext cx="1976440" cy="15494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14480" y="3143248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Выполнение хризантемы(кику)</a:t>
            </a:r>
            <a:endParaRPr lang="ru-RU" sz="2400" dirty="0"/>
          </a:p>
        </p:txBody>
      </p:sp>
      <p:pic>
        <p:nvPicPr>
          <p:cNvPr id="10" name="Рисунок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000628" y="4071942"/>
            <a:ext cx="1785950" cy="1500198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000892" y="4071942"/>
            <a:ext cx="1785938" cy="1428751"/>
          </a:xfrm>
          <a:prstGeom prst="rect">
            <a:avLst/>
          </a:prstGeom>
        </p:spPr>
      </p:pic>
      <p:pic>
        <p:nvPicPr>
          <p:cNvPr id="4" name="Picture 2" descr="C:\Users\QQ\Desktop\темари2\41804856_1238419910_temari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57224" y="4143380"/>
            <a:ext cx="1578780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Q\Desktop\81717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9141143" cy="6858000"/>
          </a:xfrm>
          <a:prstGeom prst="rect">
            <a:avLst/>
          </a:prstGeom>
          <a:noFill/>
        </p:spPr>
      </p:pic>
      <p:pic>
        <p:nvPicPr>
          <p:cNvPr id="5" name="Рисунок 4" descr="C:\Users\QQ\Desktop\фото к о\CIMG131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66" y="1000108"/>
            <a:ext cx="2786082" cy="2269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QQ\Desktop\фото к о\CIMG132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000108"/>
            <a:ext cx="314327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" name="Picture 1" descr="C:\Users\QQ\Desktop\84e23e29237f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14612" y="3857628"/>
            <a:ext cx="3762401" cy="2821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Q\Desktop\81717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98301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71472" y="369417"/>
            <a:ext cx="85725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3E75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Экономическое обоснование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57224" y="1071549"/>
          <a:ext cx="7429551" cy="4767072"/>
        </p:xfrm>
        <a:graphic>
          <a:graphicData uri="http://schemas.openxmlformats.org/drawingml/2006/table">
            <a:tbl>
              <a:tblPr/>
              <a:tblGrid>
                <a:gridCol w="478174"/>
                <a:gridCol w="2201464"/>
                <a:gridCol w="2026030"/>
                <a:gridCol w="1682148"/>
                <a:gridCol w="1041735"/>
              </a:tblGrid>
              <a:tr h="829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Наименование материалов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Условная цена за единицу измерения, руб.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Расход материала на изделие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Затраты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Нитки вязальные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            -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Нитки швейные - 1 катушка.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16 руб.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 катушка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16 руб.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Колготки/пакеты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Игла с большим ушком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Упаковка – 24 руб. ( 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6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иголок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 игла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4 руб.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Нитки ирис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 45 рублей за моток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 1 моток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45 руб.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Золотая нитка Atlas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1м -15руб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1.5м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22руб.50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Итого: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87руб.50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Расходы на оплату труда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300 руб.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Полная стоимость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387 руб.50 коп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Экономия 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300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руб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221" marR="50221" marT="0" marB="0">
                    <a:lnL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0A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642910" y="5756271"/>
            <a:ext cx="821537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интернет- магазине, на сайте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Ярмарка Мастеров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можно заказать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темари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по цене от 650 рублей до 2000 и выше, самый дорогой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			5000рублей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Q\Desktop\81717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" y="0"/>
            <a:ext cx="9141143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49920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				Экология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57158" y="1313156"/>
            <a:ext cx="870359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071538" y="4635265"/>
            <a:ext cx="74295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Мой вывод: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мои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темари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безопасны для здоровья  детей и взрослых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1571612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28596" y="1234123"/>
            <a:ext cx="832771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Основа  моих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темари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– пакеты /колготки,  коробочки от киндер- сюрпризов, бусинки находятся внутри  и    негативного воздействия  на окружающих не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оказывают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 во - вторых -это утилизация  пакетов, старых колготок, носков, пенопласта, лоскутков  и  получение полезных изделий   Если предназначен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темари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для обучения и игры предполагается уход за ним- стирка.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Q\Desktop\81717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" y="0"/>
            <a:ext cx="9141143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928662" y="1823900"/>
            <a:ext cx="70723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они  разные наши малыши,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счастья им желаю от всей своей души 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сделаю подарок им полезный и простой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Чтобы познавали мир с открытою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душой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714612" y="712663"/>
            <a:ext cx="464347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Реклама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F:\DCIM\100CASIO\CIMG13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00232" y="3571876"/>
            <a:ext cx="4214842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Q\Desktop\81717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" y="0"/>
            <a:ext cx="9141143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85918" y="500042"/>
            <a:ext cx="5715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		Потребность</a:t>
            </a:r>
            <a:endParaRPr lang="ru-RU" sz="3600" dirty="0"/>
          </a:p>
        </p:txBody>
      </p:sp>
      <p:pic>
        <p:nvPicPr>
          <p:cNvPr id="6" name="Рисунок 8" descr="C:\Users\Надежда Георгиевна\Pictures\101411304_5177462_2f648b3a473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66" y="1428736"/>
            <a:ext cx="2420937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:\Users\QQ\Desktop\78762032_large_1120_content_im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214942" y="1357298"/>
            <a:ext cx="2233613" cy="2155825"/>
          </a:xfrm>
          <a:prstGeom prst="rect">
            <a:avLst/>
          </a:prstGeom>
          <a:noFill/>
        </p:spPr>
      </p:pic>
      <p:pic>
        <p:nvPicPr>
          <p:cNvPr id="8" name="Picture 9" descr="C:\Users\QQ\Desktop\l_20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14480" y="3929066"/>
            <a:ext cx="21907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1" descr="C:\Users\Надежда Георгиевна\Desktop\05d34f90716a68ad149bab97fbeff01f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86446" y="3857628"/>
            <a:ext cx="21431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Q\Desktop\81717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" y="0"/>
            <a:ext cx="9141143" cy="6858000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42910" y="714356"/>
            <a:ext cx="735808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Самооценка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1571613"/>
            <a:ext cx="5357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Результат моего труда – радостные улыбки детей!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1" name="Picture 2" descr="F:\DCIM\100CASIO\CIMG13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3000372"/>
            <a:ext cx="4643438" cy="3482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Q\Desktop\81717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" y="0"/>
            <a:ext cx="9141143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43042" y="500042"/>
            <a:ext cx="58579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Требования предъявляемые к  </a:t>
            </a:r>
            <a:r>
              <a:rPr lang="ru-RU" sz="3600" dirty="0" err="1" smtClean="0">
                <a:solidFill>
                  <a:srgbClr val="C00000"/>
                </a:solidFill>
                <a:latin typeface="Monotype Corsiva" pitchFamily="66" charset="0"/>
              </a:rPr>
              <a:t>темари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2000240"/>
            <a:ext cx="607221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  <a:cs typeface="Mongolian Baiti" pitchFamily="66" charset="0"/>
              </a:rPr>
              <a:t>Игрушка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должна быть востребованная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Простая в изготовлении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Безопасная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Экономически выгодная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Вызывающая интерес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Удобная в использовании</a:t>
            </a:r>
          </a:p>
          <a:p>
            <a:r>
              <a:rPr lang="ru-RU" sz="3200" dirty="0" err="1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Экологичная</a:t>
            </a:r>
            <a:endParaRPr lang="ru-RU" sz="3200" dirty="0" smtClean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5601" name="Picture 1" descr="C:\Users\QQ\Desktop\obustraivaem_dachy_po_fen_shui_660x49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8" y="1428736"/>
            <a:ext cx="3175346" cy="2571768"/>
          </a:xfrm>
          <a:prstGeom prst="rect">
            <a:avLst/>
          </a:prstGeom>
          <a:noFill/>
        </p:spPr>
      </p:pic>
      <p:pic>
        <p:nvPicPr>
          <p:cNvPr id="15" name="Рисунок 14" descr="http://victoria.gorod.tomsk.ru/uploads/47343/1317792832/temary_3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4214818"/>
            <a:ext cx="3286148" cy="217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Q\Desktop\81717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222" y="0"/>
            <a:ext cx="11144296" cy="71437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500042"/>
            <a:ext cx="77867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/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Первоначальные идеи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6" name="Рисунок 5" descr="C:\Users\QQ\Desktop\gallery_9315_2418_131353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1142984"/>
            <a:ext cx="221457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QQ\Desktop\ModularFabricStarByKidGiddyKerryGoulder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00430" y="1214422"/>
            <a:ext cx="200026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QQ\Desktop\delaem-magnit-na-holodil-nik-svoimi-rukami-7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29322" y="1142984"/>
            <a:ext cx="247756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Надежда Георгиевна\Pictures\1417-1.jpg"/>
          <p:cNvPicPr/>
          <p:nvPr/>
        </p:nvPicPr>
        <p:blipFill>
          <a:blip r:embed="rId6" cstate="screen"/>
          <a:srcRect r="-59"/>
          <a:stretch>
            <a:fillRect/>
          </a:stretch>
        </p:blipFill>
        <p:spPr bwMode="auto">
          <a:xfrm>
            <a:off x="5715008" y="3786190"/>
            <a:ext cx="2330761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357422" y="3286124"/>
            <a:ext cx="17859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Сшитые развивающие  мячи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57884" y="3143248"/>
            <a:ext cx="2214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2.Вязаные</a:t>
            </a:r>
            <a:r>
              <a:rPr lang="ru-RU" b="1" dirty="0" smtClean="0"/>
              <a:t> мячи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786446" y="578645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3.Вышитые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темари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74711"/>
            <a:ext cx="80502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4993634"/>
            <a:ext cx="571500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С техникой вязания у меня отношения не заладились, поэтому я не стала вязать шары.  Я, конечно, могла бы сшить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развивающий шар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но идея с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темари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меня заинтересовала.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Q\Desktop\81717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5425" cy="6858000"/>
          </a:xfrm>
          <a:prstGeom prst="rect">
            <a:avLst/>
          </a:prstGeom>
          <a:noFill/>
        </p:spPr>
      </p:pic>
      <p:graphicFrame>
        <p:nvGraphicFramePr>
          <p:cNvPr id="6" name="Диаграмма 3"/>
          <p:cNvGraphicFramePr>
            <a:graphicFrameLocks/>
          </p:cNvGraphicFramePr>
          <p:nvPr/>
        </p:nvGraphicFramePr>
        <p:xfrm>
          <a:off x="428596" y="428604"/>
          <a:ext cx="8286808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142976" y="5643578"/>
            <a:ext cx="75724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Пожелания родных и близких совпали с моим выбором. Идея с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темари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всех заинтересовала.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Q\Desktop\81717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1143" cy="68580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428728" y="447330"/>
            <a:ext cx="671517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566E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566E"/>
                </a:solidFill>
                <a:effectLst/>
                <a:latin typeface="Monotype Corsiva" pitchFamily="66" charset="0"/>
                <a:ea typeface="Times New Roman" pitchFamily="18" charset="0"/>
                <a:cs typeface="MS Mincho" pitchFamily="49" charset="-128"/>
              </a:rPr>
              <a:t>何もしなければ、何も変われない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566E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("если ничего не делать - ничего не изменится".)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142976" y="1489801"/>
            <a:ext cx="58579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История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темари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2285992"/>
            <a:ext cx="8429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Monotype Corsiva" pitchFamily="66" charset="0"/>
              </a:rPr>
              <a:t>Искусство </a:t>
            </a:r>
            <a:r>
              <a:rPr lang="ru-RU" sz="2400" dirty="0" smtClean="0">
                <a:latin typeface="Monotype Corsiva" pitchFamily="66" charset="0"/>
              </a:rPr>
              <a:t> это </a:t>
            </a:r>
            <a:r>
              <a:rPr lang="ru-RU" sz="2400" dirty="0">
                <a:latin typeface="Monotype Corsiva" pitchFamily="66" charset="0"/>
              </a:rPr>
              <a:t>уходит корнями в далекую древность. Впервые появившись в Китае, </a:t>
            </a:r>
            <a:r>
              <a:rPr lang="ru-RU" sz="2400" dirty="0" err="1">
                <a:latin typeface="Monotype Corsiva" pitchFamily="66" charset="0"/>
              </a:rPr>
              <a:t>темари</a:t>
            </a:r>
            <a:r>
              <a:rPr lang="ru-RU" sz="2400" dirty="0">
                <a:latin typeface="Monotype Corsiva" pitchFamily="66" charset="0"/>
              </a:rPr>
              <a:t> были завезены в Японию около 600 лет назад. Изначально, мамы и бабушки делали </a:t>
            </a:r>
            <a:r>
              <a:rPr lang="ru-RU" sz="2400" dirty="0" err="1">
                <a:latin typeface="Monotype Corsiva" pitchFamily="66" charset="0"/>
              </a:rPr>
              <a:t>темари</a:t>
            </a:r>
            <a:r>
              <a:rPr lang="ru-RU" sz="2400" dirty="0">
                <a:latin typeface="Monotype Corsiva" pitchFamily="66" charset="0"/>
              </a:rPr>
              <a:t> своим детям и внукам для игры.</a:t>
            </a:r>
          </a:p>
        </p:txBody>
      </p:sp>
      <p:pic>
        <p:nvPicPr>
          <p:cNvPr id="9" name="Рисунок 8" descr="http://victoria.gorod.tomsk.ru/uploads/47343/1317792832/temary_1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4071942"/>
            <a:ext cx="260985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victoria.gorod.tomsk.ru/uploads/47343/1317792832/temary_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14744" y="4071942"/>
            <a:ext cx="2500330" cy="1825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victoria.gorod.tomsk.ru/uploads/47343/1317792832/temary_4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388" y="4071942"/>
            <a:ext cx="250033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Q\Desktop\81717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" y="0"/>
            <a:ext cx="9141143" cy="68580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071538" y="343297"/>
            <a:ext cx="728667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Выбор цветовой гаммы  для обматывания  основы шарика и  для вышивания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:\Documents and Settings\Admin\Рабочий стол\игрушки\149606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714488"/>
            <a:ext cx="4558423" cy="2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928662" y="4649164"/>
            <a:ext cx="764386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обматывания основы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темари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 выбрала спокойную гамму цветов,  а  для вышивания на ней -  яркую,  чтобы сочетание цветов гармонировали между собой. Гармония цвета вызывает у детей позитивный импульс  по  отношению к игрушке и  вызывает желание взять ее в руки и поиграть с ней.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Q\Desktop\81717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1143" cy="6858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785786" y="590681"/>
            <a:ext cx="72866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Выбор наполнителя для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темари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143240" y="1214422"/>
            <a:ext cx="2786082" cy="121444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Основа для </a:t>
            </a:r>
            <a:r>
              <a:rPr lang="ru-RU" sz="2000" b="1" dirty="0" err="1" smtClean="0">
                <a:solidFill>
                  <a:schemeClr val="tx1"/>
                </a:solidFill>
              </a:rPr>
              <a:t>темари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429256" y="4214818"/>
            <a:ext cx="2286016" cy="85725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Крошка пенопласта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214546" y="4286256"/>
            <a:ext cx="2143140" cy="85725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Пакеты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929322" y="2786058"/>
            <a:ext cx="2571768" cy="114300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</a:rPr>
              <a:t>Староые</a:t>
            </a:r>
            <a:r>
              <a:rPr lang="ru-RU" sz="2000" b="1" dirty="0" smtClean="0">
                <a:solidFill>
                  <a:schemeClr val="tx1"/>
                </a:solidFill>
              </a:rPr>
              <a:t> колготки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428728" y="2928934"/>
            <a:ext cx="2500298" cy="107157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</a:rPr>
              <a:t>Тениссный</a:t>
            </a:r>
            <a:r>
              <a:rPr lang="ru-RU" sz="2000" b="1" dirty="0" smtClean="0">
                <a:solidFill>
                  <a:schemeClr val="tx1"/>
                </a:solidFill>
              </a:rPr>
              <a:t> мяч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429388" y="1500174"/>
            <a:ext cx="2286048" cy="114300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</a:rPr>
              <a:t>Мешошек</a:t>
            </a:r>
            <a:r>
              <a:rPr lang="ru-RU" sz="2000" b="1" dirty="0" smtClean="0">
                <a:solidFill>
                  <a:schemeClr val="tx1"/>
                </a:solidFill>
              </a:rPr>
              <a:t> с рисом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00034" y="1643050"/>
            <a:ext cx="2071734" cy="121444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Коробочка  от киндер -сюрприза </a:t>
            </a:r>
            <a:endParaRPr lang="ru-RU" sz="2000" dirty="0">
              <a:solidFill>
                <a:schemeClr val="tx1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2714612" y="1857364"/>
            <a:ext cx="35719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12" idx="2"/>
          </p:cNvCxnSpPr>
          <p:nvPr/>
        </p:nvCxnSpPr>
        <p:spPr>
          <a:xfrm>
            <a:off x="6000760" y="1857364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3286116" y="2428868"/>
            <a:ext cx="42862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572132" y="2285992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3750463" y="3178967"/>
            <a:ext cx="128588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H="1">
            <a:off x="4893471" y="3107529"/>
            <a:ext cx="114300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714348" y="5545873"/>
            <a:ext cx="84296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Вывод:</a:t>
            </a:r>
            <a:r>
              <a:rPr lang="ru-RU" sz="2800" dirty="0"/>
              <a:t> Мне подходит для основы и старые колготки и пакеты,   коробочка от киндер- </a:t>
            </a:r>
            <a:r>
              <a:rPr lang="ru-RU" sz="2800" dirty="0" smtClean="0"/>
              <a:t>сюрприза.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Q\Desktop\81717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1143" cy="6858000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42910" y="714356"/>
            <a:ext cx="735808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714480" y="236763"/>
            <a:ext cx="54292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Выбор  узора  для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темари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071670" y="857232"/>
            <a:ext cx="4733925" cy="1295400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214546" y="2071678"/>
            <a:ext cx="4819650" cy="2324100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071671" y="4572008"/>
            <a:ext cx="5000660" cy="928694"/>
          </a:xfrm>
          <a:prstGeom prst="rect">
            <a:avLst/>
          </a:prstGeom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85786" y="5552828"/>
            <a:ext cx="764386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Я выбираю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классический узор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восьмилепестковые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шестнадцатилепестковые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хризантемы-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 ромбы.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720</Words>
  <Application>Microsoft Office PowerPoint</Application>
  <PresentationFormat>Экран (4:3)</PresentationFormat>
  <Paragraphs>133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QQ</dc:creator>
  <cp:lastModifiedBy>Надежда Георгиевна</cp:lastModifiedBy>
  <cp:revision>52</cp:revision>
  <dcterms:created xsi:type="dcterms:W3CDTF">2014-11-02T09:36:48Z</dcterms:created>
  <dcterms:modified xsi:type="dcterms:W3CDTF">2015-04-30T01:30:26Z</dcterms:modified>
</cp:coreProperties>
</file>