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2" r:id="rId8"/>
    <p:sldId id="263" r:id="rId9"/>
    <p:sldId id="265" r:id="rId10"/>
    <p:sldId id="266" r:id="rId11"/>
    <p:sldId id="267" r:id="rId12"/>
    <p:sldId id="26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58A06CFB-3465-451F-B876-70DD78CAF96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58A06CFB-3465-451F-B876-70DD78CAF96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58A06CFB-3465-451F-B876-70DD78CAF96E}"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58A06CFB-3465-451F-B876-70DD78CAF96E}"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A06CFB-3465-451F-B876-70DD78CAF96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097EDFB-383F-4359-AAFD-114251063AF1}"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8A06CFB-3465-451F-B876-70DD78CAF96E}"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097EDFB-383F-4359-AAFD-114251063AF1}" type="datetimeFigureOut">
              <a:rPr lang="ru-RU" smtClean="0"/>
              <a:pPr/>
              <a:t>01.05.2015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8A06CFB-3465-451F-B876-70DD78CAF96E}"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citywalls.ru/house3782.html" TargetMode="External"/><Relationship Id="rId3" Type="http://schemas.openxmlformats.org/officeDocument/2006/relationships/hyperlink" Target="http://religion.wikia.com/wiki/History_of_the_Catholic_Church" TargetMode="External"/><Relationship Id="rId7" Type="http://schemas.openxmlformats.org/officeDocument/2006/relationships/hyperlink" Target="http://www.citywalls.ru/house10352.html?s=8p67re5mnb00f5t1pv95013oj6" TargetMode="External"/><Relationship Id="rId2" Type="http://schemas.openxmlformats.org/officeDocument/2006/relationships/hyperlink" Target="https://ru.wikipedia.org/wiki" TargetMode="External"/><Relationship Id="rId1" Type="http://schemas.openxmlformats.org/officeDocument/2006/relationships/slideLayout" Target="../slideLayouts/slideLayout2.xml"/><Relationship Id="rId6" Type="http://schemas.openxmlformats.org/officeDocument/2006/relationships/hyperlink" Target="http://bigslide.ru/obschestvoznaniya/10806-katolicizm.html" TargetMode="External"/><Relationship Id="rId11" Type="http://schemas.openxmlformats.org/officeDocument/2006/relationships/hyperlink" Target="http://www.citywalls.ru/photo39997.html" TargetMode="External"/><Relationship Id="rId5" Type="http://schemas.openxmlformats.org/officeDocument/2006/relationships/hyperlink" Target="http://religion.historic.ru/books/item/f00/s00/z0000000/st014.shtml" TargetMode="External"/><Relationship Id="rId10" Type="http://schemas.openxmlformats.org/officeDocument/2006/relationships/hyperlink" Target="http://dvorspb.ru/sights/architecture/worship-places/catholic-church-catherine/" TargetMode="External"/><Relationship Id="rId4" Type="http://schemas.openxmlformats.org/officeDocument/2006/relationships/hyperlink" Target="http://en.wikipedia.org/wiki/Catholicism" TargetMode="External"/><Relationship Id="rId9" Type="http://schemas.openxmlformats.org/officeDocument/2006/relationships/hyperlink" Target="https://ru.wikipedia.org/wiki/%D1%EE%E1%EE%F0_%D3%F1%EF%E5%ED%E8%FF_%CF%F0%E5%F1%E2%FF%F2%EE%E9_%C4%E5%E2%FB_%CC%E0%F0%E8%E8_(%D1%E0%ED%EA%F2-%CF%E5%F2%E5%F0%E1%F3%F0%E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23928" y="3429000"/>
            <a:ext cx="5220072" cy="2302495"/>
          </a:xfrm>
        </p:spPr>
        <p:txBody>
          <a:bodyPr>
            <a:normAutofit/>
          </a:bodyPr>
          <a:lstStyle/>
          <a:p>
            <a:pPr algn="r"/>
            <a:r>
              <a:rPr lang="ru-RU" sz="2000" dirty="0" smtClean="0"/>
              <a:t>Выполнили ученицы 11 «Б» класса</a:t>
            </a:r>
            <a:br>
              <a:rPr lang="ru-RU" sz="2000" dirty="0" smtClean="0"/>
            </a:br>
            <a:r>
              <a:rPr lang="ru-RU" sz="2000" dirty="0" smtClean="0"/>
              <a:t>ГБОУ СОШ №180</a:t>
            </a:r>
            <a:br>
              <a:rPr lang="ru-RU" sz="2000" dirty="0" smtClean="0"/>
            </a:br>
            <a:r>
              <a:rPr lang="ru-RU" sz="2000" dirty="0" smtClean="0"/>
              <a:t>Лапина Дарья</a:t>
            </a:r>
            <a:br>
              <a:rPr lang="ru-RU" sz="2000" dirty="0" smtClean="0"/>
            </a:br>
            <a:r>
              <a:rPr lang="ru-RU" sz="2000" dirty="0" err="1" smtClean="0"/>
              <a:t>Гуслева</a:t>
            </a:r>
            <a:r>
              <a:rPr lang="ru-RU" sz="2000" dirty="0" smtClean="0"/>
              <a:t> Анна </a:t>
            </a:r>
            <a:br>
              <a:rPr lang="ru-RU" sz="2000" dirty="0" smtClean="0"/>
            </a:br>
            <a:r>
              <a:rPr lang="ru-RU" sz="2000" dirty="0" smtClean="0"/>
              <a:t>Учитель:</a:t>
            </a:r>
            <a:br>
              <a:rPr lang="ru-RU" sz="2000" dirty="0" smtClean="0"/>
            </a:br>
            <a:r>
              <a:rPr lang="ru-RU" sz="2000" dirty="0" smtClean="0"/>
              <a:t>Белоброва Е.Д. </a:t>
            </a:r>
            <a:endParaRPr lang="ru-RU" sz="2000" dirty="0"/>
          </a:p>
        </p:txBody>
      </p:sp>
      <p:sp>
        <p:nvSpPr>
          <p:cNvPr id="3" name="Подзаголовок 2"/>
          <p:cNvSpPr>
            <a:spLocks noGrp="1"/>
          </p:cNvSpPr>
          <p:nvPr>
            <p:ph type="subTitle" idx="1"/>
          </p:nvPr>
        </p:nvSpPr>
        <p:spPr>
          <a:xfrm>
            <a:off x="467544" y="1196752"/>
            <a:ext cx="8458200" cy="914400"/>
          </a:xfrm>
        </p:spPr>
        <p:txBody>
          <a:bodyPr>
            <a:noAutofit/>
          </a:bodyPr>
          <a:lstStyle/>
          <a:p>
            <a:pPr algn="ctr"/>
            <a:r>
              <a:rPr lang="en-US" sz="8800" dirty="0" smtClean="0">
                <a:latin typeface="Algerian" pitchFamily="82" charset="0"/>
              </a:rPr>
              <a:t>Catholicism.</a:t>
            </a:r>
            <a:endParaRPr lang="ru-RU" sz="8800" dirty="0"/>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88640"/>
            <a:ext cx="8686800" cy="1106760"/>
          </a:xfrm>
        </p:spPr>
        <p:txBody>
          <a:bodyPr>
            <a:normAutofit fontScale="90000"/>
          </a:bodyPr>
          <a:lstStyle/>
          <a:p>
            <a:pPr algn="ctr"/>
            <a:r>
              <a:rPr lang="en-US" b="1" dirty="0" smtClean="0"/>
              <a:t>Cathedral of the Assumption of the Blessed Virgin Mary</a:t>
            </a:r>
            <a:endParaRPr lang="ru-RU" dirty="0"/>
          </a:p>
        </p:txBody>
      </p:sp>
      <p:pic>
        <p:nvPicPr>
          <p:cNvPr id="4" name="Содержимое 3" descr="1280px-Tserkvy_SPb_02_2012_4388.jpg"/>
          <p:cNvPicPr>
            <a:picLocks noGrp="1" noChangeAspect="1"/>
          </p:cNvPicPr>
          <p:nvPr>
            <p:ph idx="1"/>
          </p:nvPr>
        </p:nvPicPr>
        <p:blipFill>
          <a:blip r:embed="rId2" cstate="print"/>
          <a:stretch>
            <a:fillRect/>
          </a:stretch>
        </p:blipFill>
        <p:spPr>
          <a:xfrm>
            <a:off x="251520" y="1844824"/>
            <a:ext cx="4708028" cy="3531021"/>
          </a:xfrm>
        </p:spPr>
      </p:pic>
      <p:sp>
        <p:nvSpPr>
          <p:cNvPr id="5" name="TextBox 4"/>
          <p:cNvSpPr txBox="1"/>
          <p:nvPr/>
        </p:nvSpPr>
        <p:spPr>
          <a:xfrm>
            <a:off x="5148064" y="1700808"/>
            <a:ext cx="3888432" cy="4247317"/>
          </a:xfrm>
          <a:prstGeom prst="rect">
            <a:avLst/>
          </a:prstGeom>
          <a:noFill/>
        </p:spPr>
        <p:txBody>
          <a:bodyPr wrap="square" rtlCol="0">
            <a:spAutoFit/>
          </a:bodyPr>
          <a:lstStyle/>
          <a:p>
            <a:r>
              <a:rPr lang="en-US" dirty="0" smtClean="0"/>
              <a:t>The Cathedral of the Assumption of the Blessed Virgin Mary.</a:t>
            </a:r>
          </a:p>
          <a:p>
            <a:r>
              <a:rPr lang="en-US" dirty="0" smtClean="0"/>
              <a:t> From 1873 to 1926 was the residence of Metropolitan of Mogilev, the head of the Catholic Church in the Russian Empire. </a:t>
            </a:r>
          </a:p>
          <a:p>
            <a:endParaRPr lang="en-US" dirty="0" smtClean="0"/>
          </a:p>
          <a:p>
            <a:r>
              <a:rPr lang="en-US" dirty="0" smtClean="0"/>
              <a:t>The Cathedral is behind  the building  which is occupied by  the only Catholic seminary in Russia (Mary Queen of the Apostles).</a:t>
            </a:r>
          </a:p>
          <a:p>
            <a:endParaRPr lang="en-US" dirty="0" smtClean="0"/>
          </a:p>
          <a:p>
            <a:r>
              <a:rPr lang="en-US" dirty="0" smtClean="0"/>
              <a:t>Regular concerts of sacred music are held in the Cathedral .</a:t>
            </a:r>
          </a:p>
          <a:p>
            <a:r>
              <a:rPr lang="en-US" dirty="0" smtClean="0"/>
              <a:t>(1</a:t>
            </a:r>
            <a:r>
              <a:rPr lang="ru-RU" dirty="0" smtClean="0"/>
              <a:t>-я Красноармейская дом.11)</a:t>
            </a:r>
            <a:endParaRPr lang="en-US" dirty="0"/>
          </a:p>
        </p:txBody>
      </p:sp>
    </p:spTree>
  </p:cSld>
  <p:clrMapOvr>
    <a:masterClrMapping/>
  </p:clrMapOvr>
  <p:transition>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normAutofit/>
          </a:bodyPr>
          <a:lstStyle/>
          <a:p>
            <a:pPr algn="ctr"/>
            <a:r>
              <a:rPr lang="en-US" dirty="0" smtClean="0"/>
              <a:t>The Roman Catholic Church of the Sacred Heart of Jesus</a:t>
            </a:r>
            <a:endParaRPr lang="ru-RU" dirty="0"/>
          </a:p>
        </p:txBody>
      </p:sp>
      <p:pic>
        <p:nvPicPr>
          <p:cNvPr id="4" name="Содержимое 3" descr="photo_17-17852.jpg"/>
          <p:cNvPicPr>
            <a:picLocks noGrp="1" noChangeAspect="1"/>
          </p:cNvPicPr>
          <p:nvPr>
            <p:ph idx="1"/>
          </p:nvPr>
        </p:nvPicPr>
        <p:blipFill>
          <a:blip r:embed="rId2" cstate="print"/>
          <a:stretch>
            <a:fillRect/>
          </a:stretch>
        </p:blipFill>
        <p:spPr>
          <a:xfrm>
            <a:off x="3923927" y="1484784"/>
            <a:ext cx="5035515" cy="46619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179512" y="1556792"/>
            <a:ext cx="3384376" cy="5355312"/>
          </a:xfrm>
          <a:prstGeom prst="rect">
            <a:avLst/>
          </a:prstGeom>
          <a:noFill/>
        </p:spPr>
        <p:txBody>
          <a:bodyPr wrap="square" rtlCol="0">
            <a:spAutoFit/>
          </a:bodyPr>
          <a:lstStyle/>
          <a:p>
            <a:r>
              <a:rPr lang="en-US" dirty="0" smtClean="0"/>
              <a:t>In 1905 Catholics living beyond  </a:t>
            </a:r>
            <a:r>
              <a:rPr lang="en-US" dirty="0" err="1" smtClean="0"/>
              <a:t>Nevskaya</a:t>
            </a:r>
            <a:r>
              <a:rPr lang="en-US" dirty="0" smtClean="0"/>
              <a:t> </a:t>
            </a:r>
            <a:r>
              <a:rPr lang="en-US" dirty="0" err="1" smtClean="0"/>
              <a:t>Zastava</a:t>
            </a:r>
            <a:r>
              <a:rPr lang="en-US" dirty="0" smtClean="0"/>
              <a:t> received a permission to build a temple.</a:t>
            </a:r>
          </a:p>
          <a:p>
            <a:endParaRPr lang="en-US" dirty="0" smtClean="0"/>
          </a:p>
          <a:p>
            <a:r>
              <a:rPr lang="en-US" dirty="0" smtClean="0"/>
              <a:t>First services were held in a temporary chapel  at the </a:t>
            </a:r>
            <a:r>
              <a:rPr lang="en-US" dirty="0" err="1" smtClean="0"/>
              <a:t>Obukhov</a:t>
            </a:r>
            <a:r>
              <a:rPr lang="en-US" dirty="0" smtClean="0"/>
              <a:t> plant. </a:t>
            </a:r>
          </a:p>
          <a:p>
            <a:endParaRPr lang="en-US" dirty="0" smtClean="0"/>
          </a:p>
          <a:p>
            <a:r>
              <a:rPr lang="en-US" dirty="0" smtClean="0"/>
              <a:t>In 1907 the first stone was laid.  The project was made by architect Stefan </a:t>
            </a:r>
            <a:r>
              <a:rPr lang="en-US" dirty="0" err="1" smtClean="0"/>
              <a:t>Galenzovsky</a:t>
            </a:r>
            <a:r>
              <a:rPr lang="en-US" dirty="0" smtClean="0"/>
              <a:t>.</a:t>
            </a:r>
          </a:p>
          <a:p>
            <a:r>
              <a:rPr lang="en-US" dirty="0" smtClean="0"/>
              <a:t>The building was completed only at the end of 1917.</a:t>
            </a:r>
          </a:p>
          <a:p>
            <a:r>
              <a:rPr lang="en-US" dirty="0" smtClean="0"/>
              <a:t> </a:t>
            </a:r>
          </a:p>
          <a:p>
            <a:r>
              <a:rPr lang="en-US" dirty="0" smtClean="0"/>
              <a:t>The church was consecrated  after the October Revolution.</a:t>
            </a:r>
          </a:p>
          <a:p>
            <a:r>
              <a:rPr lang="en-US" dirty="0" smtClean="0"/>
              <a:t>(</a:t>
            </a:r>
            <a:r>
              <a:rPr lang="ru-RU" dirty="0" smtClean="0"/>
              <a:t>Ул. Бабушкина дом 57)</a:t>
            </a:r>
            <a:endParaRPr lang="en-US" dirty="0" smtClean="0"/>
          </a:p>
          <a:p>
            <a:endParaRPr lang="en-US" dirty="0" smtClean="0"/>
          </a:p>
          <a:p>
            <a:endParaRPr lang="ru-RU" dirty="0"/>
          </a:p>
        </p:txBody>
      </p:sp>
    </p:spTree>
  </p:cSld>
  <p:clrMapOvr>
    <a:masterClrMapping/>
  </p:clrMapOvr>
  <p:transition>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Использованный материал:</a:t>
            </a:r>
            <a:endParaRPr lang="ru-RU" dirty="0"/>
          </a:p>
        </p:txBody>
      </p:sp>
      <p:sp>
        <p:nvSpPr>
          <p:cNvPr id="3" name="Содержимое 2"/>
          <p:cNvSpPr>
            <a:spLocks noGrp="1"/>
          </p:cNvSpPr>
          <p:nvPr>
            <p:ph idx="1"/>
          </p:nvPr>
        </p:nvSpPr>
        <p:spPr/>
        <p:txBody>
          <a:bodyPr>
            <a:normAutofit/>
          </a:bodyPr>
          <a:lstStyle/>
          <a:p>
            <a:r>
              <a:rPr lang="en-US" sz="1600" dirty="0" smtClean="0">
                <a:hlinkClick r:id="rId2"/>
              </a:rPr>
              <a:t>https://ru.wikipedia.org/wiki</a:t>
            </a:r>
            <a:endParaRPr lang="ru-RU" sz="1600" dirty="0" smtClean="0"/>
          </a:p>
          <a:p>
            <a:r>
              <a:rPr lang="en-US" sz="1600" dirty="0" smtClean="0">
                <a:hlinkClick r:id="rId3"/>
              </a:rPr>
              <a:t>http://religion.wikia.com/wiki/History_of_the_Catholic_Church</a:t>
            </a:r>
            <a:endParaRPr lang="ru-RU" sz="1600" dirty="0" smtClean="0"/>
          </a:p>
          <a:p>
            <a:r>
              <a:rPr lang="en-US" sz="1600" dirty="0" smtClean="0">
                <a:hlinkClick r:id="rId4"/>
              </a:rPr>
              <a:t>http://en.wikipedia.org/wiki/Catholicism#History_of_the_term_.22Catholic.22</a:t>
            </a:r>
            <a:endParaRPr lang="ru-RU" sz="1600" dirty="0" smtClean="0"/>
          </a:p>
          <a:p>
            <a:r>
              <a:rPr lang="en-US" sz="1600" dirty="0" smtClean="0">
                <a:hlinkClick r:id="rId5"/>
              </a:rPr>
              <a:t>http://religion.historic.ru/books/item/f00/s00/z0000000/st014.shtml</a:t>
            </a:r>
            <a:endParaRPr lang="ru-RU" sz="1600" dirty="0" smtClean="0"/>
          </a:p>
          <a:p>
            <a:r>
              <a:rPr lang="en-US" sz="1600" dirty="0" smtClean="0">
                <a:hlinkClick r:id="rId6"/>
              </a:rPr>
              <a:t>http://bigslide.ru/obschestvoznaniya/10806-katolicizm.html</a:t>
            </a:r>
            <a:endParaRPr lang="ru-RU" sz="1600" dirty="0" smtClean="0"/>
          </a:p>
          <a:p>
            <a:r>
              <a:rPr lang="en-US" sz="1600" dirty="0" smtClean="0">
                <a:hlinkClick r:id="rId7"/>
              </a:rPr>
              <a:t>http://www.citywalls.ru/house10352.html?s=8p67re5mnb00f5t1pv95013oj6</a:t>
            </a:r>
            <a:endParaRPr lang="en-US" sz="1600" dirty="0" smtClean="0"/>
          </a:p>
          <a:p>
            <a:r>
              <a:rPr lang="en-US" sz="1600" dirty="0" smtClean="0">
                <a:hlinkClick r:id="rId8"/>
              </a:rPr>
              <a:t>http://www.citywalls.ru/house3782.html</a:t>
            </a:r>
            <a:endParaRPr lang="en-US" sz="1600" dirty="0" smtClean="0"/>
          </a:p>
          <a:p>
            <a:r>
              <a:rPr lang="en-US" sz="1600" dirty="0" smtClean="0">
                <a:hlinkClick r:id="rId9"/>
              </a:rPr>
              <a:t>https://ru.wikipedia.org/wiki/%D1%EE%E1%EE%F0_%D3%F1%EF%E5%ED%E8%FF_%CF%F0%E5%F1%E2%FF%F2%EE%E9_%C4%E5%E2%FB_%CC%E0%F0%E8%E8_(%D1%E0%ED%EA%F2-%CF%E5%F2%E5%F0%E1%F3%F0%E3)</a:t>
            </a:r>
            <a:endParaRPr lang="en-US" sz="1600" dirty="0" smtClean="0"/>
          </a:p>
          <a:p>
            <a:r>
              <a:rPr lang="en-US" sz="1600" dirty="0" smtClean="0">
                <a:hlinkClick r:id="rId10"/>
              </a:rPr>
              <a:t>http://dvorspb.ru/sights/architecture/worship-places/catholic-church-catherine/</a:t>
            </a:r>
            <a:endParaRPr lang="en-US" sz="1600" dirty="0" smtClean="0"/>
          </a:p>
          <a:p>
            <a:r>
              <a:rPr lang="en-US" sz="1600" dirty="0" smtClean="0">
                <a:hlinkClick r:id="rId11"/>
              </a:rPr>
              <a:t>http://www.citywalls.ru/photo39997.html</a:t>
            </a:r>
            <a:endParaRPr lang="ru-RU" sz="1600" dirty="0" smtClean="0"/>
          </a:p>
          <a:p>
            <a:endParaRPr lang="ru-RU" sz="1600" dirty="0" smtClean="0"/>
          </a:p>
          <a:p>
            <a:endParaRPr lang="ru-RU" sz="1600" dirty="0" smtClean="0"/>
          </a:p>
          <a:p>
            <a:endParaRPr lang="ru-RU" dirty="0" smtClean="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400" b="1" dirty="0" smtClean="0">
                <a:latin typeface="Algerian" pitchFamily="82" charset="0"/>
              </a:rPr>
              <a:t>HISTORY</a:t>
            </a:r>
            <a:endParaRPr lang="ru-RU" sz="4400" b="1" dirty="0"/>
          </a:p>
        </p:txBody>
      </p:sp>
      <p:sp>
        <p:nvSpPr>
          <p:cNvPr id="3" name="Содержимое 2"/>
          <p:cNvSpPr>
            <a:spLocks noGrp="1"/>
          </p:cNvSpPr>
          <p:nvPr>
            <p:ph sz="half" idx="1"/>
          </p:nvPr>
        </p:nvSpPr>
        <p:spPr>
          <a:xfrm>
            <a:off x="304800" y="1628800"/>
            <a:ext cx="4191000" cy="5229200"/>
          </a:xfrm>
        </p:spPr>
        <p:txBody>
          <a:bodyPr>
            <a:normAutofit fontScale="92500" lnSpcReduction="10000"/>
          </a:bodyPr>
          <a:lstStyle/>
          <a:p>
            <a:pPr marL="0" indent="0">
              <a:buNone/>
            </a:pPr>
            <a:r>
              <a:rPr lang="ru-RU" dirty="0" smtClean="0"/>
              <a:t>    </a:t>
            </a:r>
            <a:r>
              <a:rPr lang="en-US" sz="2600" i="1" dirty="0" smtClean="0"/>
              <a:t>The history of the Catholic</a:t>
            </a:r>
            <a:r>
              <a:rPr lang="ru-RU" sz="2600" i="1" dirty="0" smtClean="0"/>
              <a:t> </a:t>
            </a:r>
            <a:r>
              <a:rPr lang="en-US" sz="2600" i="1" dirty="0" smtClean="0"/>
              <a:t>Church  covers a period of nearly 2,000 years. It is one of the  oldest institutions in the world.  Catholic Church is an integral part of the history of Christianity and of Western civilization. The head of the Catholic Church is the Pope</a:t>
            </a:r>
            <a:r>
              <a:rPr lang="ru-RU" sz="2600" i="1" dirty="0" smtClean="0"/>
              <a:t>, </a:t>
            </a:r>
            <a:r>
              <a:rPr lang="en-US" sz="2600" i="1" dirty="0" smtClean="0"/>
              <a:t>who is the head of the Holy See and the State - Vatican City in Rome. The faith is based on the Bible and the Holy Tradition .</a:t>
            </a:r>
            <a:endParaRPr lang="ru-RU" sz="2600" i="1" dirty="0"/>
          </a:p>
        </p:txBody>
      </p:sp>
      <p:pic>
        <p:nvPicPr>
          <p:cNvPr id="5" name="Содержимое 4" descr="705236.jpg"/>
          <p:cNvPicPr>
            <a:picLocks noGrp="1" noChangeAspect="1"/>
          </p:cNvPicPr>
          <p:nvPr>
            <p:ph sz="half" idx="2"/>
          </p:nvPr>
        </p:nvPicPr>
        <p:blipFill>
          <a:blip r:embed="rId2" cstate="print"/>
          <a:stretch>
            <a:fillRect/>
          </a:stretch>
        </p:blipFill>
        <p:spPr>
          <a:xfrm>
            <a:off x="4499992" y="1556792"/>
            <a:ext cx="4644008" cy="3919858"/>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725144"/>
            <a:ext cx="8110736" cy="1700808"/>
          </a:xfrm>
        </p:spPr>
        <p:txBody>
          <a:bodyPr>
            <a:noAutofit/>
          </a:bodyPr>
          <a:lstStyle/>
          <a:p>
            <a:r>
              <a:rPr lang="en-US" sz="2400" i="1" dirty="0" smtClean="0">
                <a:latin typeface="Franklin Gothic Medium" pitchFamily="34" charset="0"/>
              </a:rPr>
              <a:t>Catholicism is the main religion in many European </a:t>
            </a:r>
            <a:r>
              <a:rPr lang="en-US" sz="2400" i="1" dirty="0" smtClean="0">
                <a:latin typeface="Franklin Gothic Medium" pitchFamily="34" charset="0"/>
              </a:rPr>
              <a:t>countries: France </a:t>
            </a:r>
            <a:r>
              <a:rPr lang="en-US" sz="2400" i="1" dirty="0" smtClean="0">
                <a:latin typeface="Franklin Gothic Medium" pitchFamily="34" charset="0"/>
              </a:rPr>
              <a:t>, Italy, Spain , Portugal , Austria, Belgium and </a:t>
            </a:r>
            <a:r>
              <a:rPr lang="en-US" sz="2400" i="1" dirty="0" smtClean="0">
                <a:latin typeface="Franklin Gothic Medium" pitchFamily="34" charset="0"/>
              </a:rPr>
              <a:t>others </a:t>
            </a:r>
            <a:r>
              <a:rPr lang="en-US" sz="2400" i="1" dirty="0" smtClean="0">
                <a:latin typeface="Franklin Gothic Medium" pitchFamily="34" charset="0"/>
              </a:rPr>
              <a:t>. </a:t>
            </a:r>
            <a:r>
              <a:rPr lang="en-US" sz="2400" i="1" dirty="0" smtClean="0">
                <a:latin typeface="Franklin Gothic Medium" pitchFamily="34" charset="0"/>
              </a:rPr>
              <a:t> </a:t>
            </a:r>
            <a:endParaRPr lang="ru-RU" sz="2400" i="1" dirty="0">
              <a:latin typeface="Franklin Gothic Medium" pitchFamily="34" charset="0"/>
            </a:endParaRPr>
          </a:p>
        </p:txBody>
      </p:sp>
      <p:pic>
        <p:nvPicPr>
          <p:cNvPr id="6" name="Содержимое 5" descr="11111.jpg"/>
          <p:cNvPicPr>
            <a:picLocks noGrp="1" noChangeAspect="1"/>
          </p:cNvPicPr>
          <p:nvPr>
            <p:ph idx="1"/>
          </p:nvPr>
        </p:nvPicPr>
        <p:blipFill>
          <a:blip r:embed="rId2" cstate="print"/>
          <a:stretch>
            <a:fillRect/>
          </a:stretch>
        </p:blipFill>
        <p:spPr>
          <a:xfrm>
            <a:off x="323528" y="548680"/>
            <a:ext cx="8608328" cy="4005064"/>
          </a:xfrm>
          <a:prstGeom prst="roundRect">
            <a:avLst>
              <a:gd name="adj" fmla="val 8594"/>
            </a:avLst>
          </a:prstGeom>
          <a:solidFill>
            <a:srgbClr val="FFFFFF">
              <a:shade val="85000"/>
            </a:srgbClr>
          </a:solidFill>
          <a:ln>
            <a:noFill/>
          </a:ln>
          <a:effectLst/>
        </p:spPr>
      </p:pic>
    </p:spTree>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60648"/>
            <a:ext cx="8686800" cy="864096"/>
          </a:xfrm>
        </p:spPr>
        <p:txBody>
          <a:bodyPr>
            <a:normAutofit/>
          </a:bodyPr>
          <a:lstStyle/>
          <a:p>
            <a:pPr algn="ctr"/>
            <a:r>
              <a:rPr lang="en-US" sz="4000" dirty="0" smtClean="0">
                <a:latin typeface="Algerian" pitchFamily="82" charset="0"/>
              </a:rPr>
              <a:t>Features of the Faith</a:t>
            </a:r>
            <a:endParaRPr lang="ru-RU" sz="4000" dirty="0"/>
          </a:p>
        </p:txBody>
      </p:sp>
      <p:sp>
        <p:nvSpPr>
          <p:cNvPr id="3" name="Содержимое 2"/>
          <p:cNvSpPr>
            <a:spLocks noGrp="1"/>
          </p:cNvSpPr>
          <p:nvPr>
            <p:ph sz="half" idx="1"/>
          </p:nvPr>
        </p:nvSpPr>
        <p:spPr/>
        <p:txBody>
          <a:bodyPr>
            <a:normAutofit fontScale="92500" lnSpcReduction="10000"/>
          </a:bodyPr>
          <a:lstStyle/>
          <a:p>
            <a:r>
              <a:rPr lang="en-US" sz="2400" dirty="0" smtClean="0">
                <a:solidFill>
                  <a:srgbClr val="0070C0"/>
                </a:solidFill>
              </a:rPr>
              <a:t>Veneration (</a:t>
            </a:r>
            <a:r>
              <a:rPr lang="ru-RU" sz="2400" dirty="0" smtClean="0">
                <a:solidFill>
                  <a:srgbClr val="0070C0"/>
                </a:solidFill>
              </a:rPr>
              <a:t>почитание)</a:t>
            </a:r>
            <a:r>
              <a:rPr lang="en-US" sz="2400" dirty="0" smtClean="0"/>
              <a:t> of the Virgin Mary</a:t>
            </a:r>
            <a:endParaRPr lang="ru-RU" sz="2400" dirty="0" smtClean="0"/>
          </a:p>
          <a:p>
            <a:r>
              <a:rPr lang="en-US" sz="2400" dirty="0" smtClean="0"/>
              <a:t>Veneration of saints and </a:t>
            </a:r>
            <a:r>
              <a:rPr lang="en-US" sz="2400" dirty="0" smtClean="0">
                <a:solidFill>
                  <a:srgbClr val="0070C0"/>
                </a:solidFill>
              </a:rPr>
              <a:t>blessed ( </a:t>
            </a:r>
            <a:r>
              <a:rPr lang="ru-RU" sz="2400" dirty="0" smtClean="0">
                <a:solidFill>
                  <a:srgbClr val="0070C0"/>
                </a:solidFill>
              </a:rPr>
              <a:t>блаженных)</a:t>
            </a:r>
          </a:p>
          <a:p>
            <a:r>
              <a:rPr lang="en-US" sz="2400" dirty="0" smtClean="0">
                <a:solidFill>
                  <a:srgbClr val="00B0F0"/>
                </a:solidFill>
              </a:rPr>
              <a:t>Infallibility </a:t>
            </a:r>
            <a:r>
              <a:rPr lang="ru-RU" sz="2400" dirty="0" smtClean="0">
                <a:solidFill>
                  <a:srgbClr val="00B0F0"/>
                </a:solidFill>
              </a:rPr>
              <a:t>(непогрешимость) </a:t>
            </a:r>
            <a:r>
              <a:rPr lang="en-US" sz="2400" dirty="0" smtClean="0"/>
              <a:t>of </a:t>
            </a:r>
            <a:r>
              <a:rPr lang="en-US" sz="2400" dirty="0" smtClean="0"/>
              <a:t>teaching of the Pope in matters of faith </a:t>
            </a:r>
          </a:p>
          <a:p>
            <a:r>
              <a:rPr lang="en-US" sz="2400" dirty="0" smtClean="0"/>
              <a:t>The possibility of </a:t>
            </a:r>
            <a:r>
              <a:rPr lang="en-US" sz="2400" dirty="0" smtClean="0">
                <a:solidFill>
                  <a:srgbClr val="0070C0"/>
                </a:solidFill>
              </a:rPr>
              <a:t>invalidation (</a:t>
            </a:r>
            <a:r>
              <a:rPr lang="ru-RU" sz="2400" dirty="0" err="1" smtClean="0">
                <a:solidFill>
                  <a:srgbClr val="0070C0"/>
                </a:solidFill>
              </a:rPr>
              <a:t>недействи-тельности</a:t>
            </a:r>
            <a:r>
              <a:rPr lang="ru-RU" sz="2400" dirty="0" smtClean="0">
                <a:solidFill>
                  <a:srgbClr val="0070C0"/>
                </a:solidFill>
              </a:rPr>
              <a:t>)</a:t>
            </a:r>
            <a:r>
              <a:rPr lang="en-US" sz="2400" dirty="0" smtClean="0"/>
              <a:t>of marriage.</a:t>
            </a:r>
            <a:endParaRPr lang="ru-RU" sz="2400" dirty="0" smtClean="0"/>
          </a:p>
          <a:p>
            <a:r>
              <a:rPr lang="en-US" sz="2400" dirty="0" smtClean="0">
                <a:solidFill>
                  <a:srgbClr val="0070C0"/>
                </a:solidFill>
              </a:rPr>
              <a:t>The doctrine of purgatory</a:t>
            </a:r>
            <a:r>
              <a:rPr lang="ru-RU" sz="2400" dirty="0" smtClean="0">
                <a:solidFill>
                  <a:srgbClr val="0070C0"/>
                </a:solidFill>
              </a:rPr>
              <a:t> (учение о чистилище) </a:t>
            </a:r>
          </a:p>
          <a:p>
            <a:r>
              <a:rPr lang="en-US" sz="2400" dirty="0" smtClean="0">
                <a:solidFill>
                  <a:srgbClr val="0070C0"/>
                </a:solidFill>
              </a:rPr>
              <a:t>Baptism (</a:t>
            </a:r>
            <a:r>
              <a:rPr lang="ru-RU" sz="2400" dirty="0" smtClean="0">
                <a:solidFill>
                  <a:srgbClr val="0070C0"/>
                </a:solidFill>
              </a:rPr>
              <a:t>крещение)</a:t>
            </a:r>
          </a:p>
          <a:p>
            <a:endParaRPr lang="ru-RU" dirty="0">
              <a:solidFill>
                <a:schemeClr val="tx1"/>
              </a:solidFill>
            </a:endParaRPr>
          </a:p>
        </p:txBody>
      </p:sp>
      <p:pic>
        <p:nvPicPr>
          <p:cNvPr id="5" name="Содержимое 4" descr="TmKhsPOgcnk.jpg"/>
          <p:cNvPicPr>
            <a:picLocks noGrp="1" noChangeAspect="1"/>
          </p:cNvPicPr>
          <p:nvPr>
            <p:ph sz="half" idx="2"/>
          </p:nvPr>
        </p:nvPicPr>
        <p:blipFill>
          <a:blip r:embed="rId2" cstate="print"/>
          <a:stretch>
            <a:fillRect/>
          </a:stretch>
        </p:blipFill>
        <p:spPr>
          <a:xfrm>
            <a:off x="4860032" y="1484784"/>
            <a:ext cx="3906393" cy="503196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86800" cy="838200"/>
          </a:xfrm>
        </p:spPr>
        <p:txBody>
          <a:bodyPr/>
          <a:lstStyle/>
          <a:p>
            <a:pPr algn="ctr"/>
            <a:r>
              <a:rPr lang="en-US" u="sng" dirty="0" smtClean="0">
                <a:latin typeface="Algerian" pitchFamily="82" charset="0"/>
              </a:rPr>
              <a:t>Emblem of Vatican City State</a:t>
            </a:r>
            <a:r>
              <a:rPr lang="en-US" dirty="0" smtClean="0"/>
              <a:t> </a:t>
            </a:r>
            <a:endParaRPr lang="ru-RU" dirty="0"/>
          </a:p>
        </p:txBody>
      </p:sp>
      <p:pic>
        <p:nvPicPr>
          <p:cNvPr id="4" name="Содержимое 3" descr="640px-Emblem_of_the_Papacy_SE.svg.png"/>
          <p:cNvPicPr>
            <a:picLocks noGrp="1" noChangeAspect="1"/>
          </p:cNvPicPr>
          <p:nvPr>
            <p:ph idx="1"/>
          </p:nvPr>
        </p:nvPicPr>
        <p:blipFill>
          <a:blip r:embed="rId2" cstate="print"/>
          <a:stretch>
            <a:fillRect/>
          </a:stretch>
        </p:blipFill>
        <p:spPr>
          <a:xfrm>
            <a:off x="2627784" y="1196752"/>
            <a:ext cx="3913179" cy="5307248"/>
          </a:xfrm>
        </p:spPr>
      </p:pic>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endParaRPr lang="ru-RU"/>
          </a:p>
        </p:txBody>
      </p:sp>
      <p:sp>
        <p:nvSpPr>
          <p:cNvPr id="3" name="Заголовок 2"/>
          <p:cNvSpPr>
            <a:spLocks noGrp="1"/>
          </p:cNvSpPr>
          <p:nvPr>
            <p:ph type="title"/>
          </p:nvPr>
        </p:nvSpPr>
        <p:spPr>
          <a:xfrm>
            <a:off x="180475" y="1484785"/>
            <a:ext cx="8686800" cy="2647126"/>
          </a:xfrm>
        </p:spPr>
        <p:txBody>
          <a:bodyPr>
            <a:noAutofit/>
          </a:bodyPr>
          <a:lstStyle/>
          <a:p>
            <a:r>
              <a:rPr lang="en-US" sz="6000" dirty="0" smtClean="0"/>
              <a:t>Catholic churches and monasteries in saint-</a:t>
            </a:r>
            <a:r>
              <a:rPr lang="en-US" sz="6000" dirty="0" err="1" smtClean="0"/>
              <a:t>petersburg</a:t>
            </a:r>
            <a:r>
              <a:rPr lang="en-US" sz="6000" dirty="0" smtClean="0"/>
              <a:t>.</a:t>
            </a:r>
            <a:endParaRPr lang="ru-RU" sz="6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124744"/>
          </a:xfrm>
        </p:spPr>
        <p:txBody>
          <a:bodyPr>
            <a:normAutofit fontScale="90000"/>
          </a:bodyPr>
          <a:lstStyle/>
          <a:p>
            <a:pPr algn="ctr"/>
            <a:r>
              <a:rPr lang="en-US" dirty="0" smtClean="0"/>
              <a:t>Catholic monastery of St. Anthony the Wonderworker</a:t>
            </a:r>
            <a:endParaRPr lang="ru-RU" dirty="0"/>
          </a:p>
        </p:txBody>
      </p:sp>
      <p:pic>
        <p:nvPicPr>
          <p:cNvPr id="4" name="Содержимое 3" descr="4.jpg"/>
          <p:cNvPicPr>
            <a:picLocks noGrp="1" noChangeAspect="1"/>
          </p:cNvPicPr>
          <p:nvPr>
            <p:ph idx="1"/>
          </p:nvPr>
        </p:nvPicPr>
        <p:blipFill>
          <a:blip r:embed="rId2" cstate="print"/>
          <a:stretch>
            <a:fillRect/>
          </a:stretch>
        </p:blipFill>
        <p:spPr>
          <a:xfrm>
            <a:off x="3419872" y="1052736"/>
            <a:ext cx="5400675" cy="3600450"/>
          </a:xfrm>
          <a:prstGeom prst="rect">
            <a:avLst/>
          </a:prstGeom>
          <a:ln>
            <a:noFill/>
          </a:ln>
          <a:effectLst>
            <a:softEdge rad="112500"/>
          </a:effectLst>
        </p:spPr>
      </p:pic>
      <p:sp>
        <p:nvSpPr>
          <p:cNvPr id="6" name="TextBox 5"/>
          <p:cNvSpPr txBox="1"/>
          <p:nvPr/>
        </p:nvSpPr>
        <p:spPr>
          <a:xfrm>
            <a:off x="179512" y="764704"/>
            <a:ext cx="3168352" cy="6325003"/>
          </a:xfrm>
          <a:prstGeom prst="rect">
            <a:avLst/>
          </a:prstGeom>
          <a:noFill/>
        </p:spPr>
        <p:txBody>
          <a:bodyPr wrap="square" rtlCol="0">
            <a:spAutoFit/>
          </a:bodyPr>
          <a:lstStyle/>
          <a:p>
            <a:r>
              <a:rPr lang="en-US" sz="1900" dirty="0" smtClean="0"/>
              <a:t>The only building of the Franciscans in St. Petersburg - the monastery of St. Anthony the Wonderworker.</a:t>
            </a:r>
          </a:p>
          <a:p>
            <a:endParaRPr lang="en-US" sz="1900" dirty="0" smtClean="0"/>
          </a:p>
          <a:p>
            <a:r>
              <a:rPr lang="ru-RU" sz="1900" dirty="0" smtClean="0"/>
              <a:t>.</a:t>
            </a:r>
            <a:r>
              <a:rPr lang="en-US" sz="1900" dirty="0" smtClean="0"/>
              <a:t> The dilapidated building was purchased by the community in the mid-1990s when Higher Theological Catholic Seminary resumed its work in our city. </a:t>
            </a:r>
          </a:p>
          <a:p>
            <a:endParaRPr lang="en-US" sz="1900" dirty="0" smtClean="0"/>
          </a:p>
          <a:p>
            <a:r>
              <a:rPr lang="en-US" sz="1900" dirty="0" smtClean="0"/>
              <a:t> Reconstruction of the building was carried out by the Italian architect Leonardo </a:t>
            </a:r>
            <a:r>
              <a:rPr lang="en-US" sz="1900" dirty="0" err="1" smtClean="0"/>
              <a:t>Brudzhiotti</a:t>
            </a:r>
            <a:r>
              <a:rPr lang="en-US" sz="1900" dirty="0" smtClean="0"/>
              <a:t>. </a:t>
            </a:r>
          </a:p>
          <a:p>
            <a:endParaRPr lang="en-US" sz="1900" dirty="0" smtClean="0"/>
          </a:p>
          <a:p>
            <a:r>
              <a:rPr lang="en-US" sz="1900" dirty="0" smtClean="0"/>
              <a:t>Cells and the chapel occupy part of the building. </a:t>
            </a:r>
            <a:endParaRPr lang="ru-RU" sz="1900" dirty="0" smtClean="0"/>
          </a:p>
          <a:p>
            <a:r>
              <a:rPr lang="ru-RU" sz="1900" dirty="0" smtClean="0"/>
              <a:t>(</a:t>
            </a:r>
            <a:r>
              <a:rPr lang="en-US" sz="1900" dirty="0" smtClean="0"/>
              <a:t>9-</a:t>
            </a:r>
            <a:r>
              <a:rPr lang="ru-RU" sz="1900" dirty="0" smtClean="0"/>
              <a:t>я Красноармейская дом 10)</a:t>
            </a:r>
            <a:endParaRPr lang="ru-RU" sz="1900" dirty="0"/>
          </a:p>
        </p:txBody>
      </p:sp>
      <p:pic>
        <p:nvPicPr>
          <p:cNvPr id="1027" name="Picture 3"/>
          <p:cNvPicPr>
            <a:picLocks noChangeAspect="1" noChangeArrowheads="1"/>
          </p:cNvPicPr>
          <p:nvPr/>
        </p:nvPicPr>
        <p:blipFill>
          <a:blip r:embed="rId3" cstate="print"/>
          <a:srcRect/>
          <a:stretch>
            <a:fillRect/>
          </a:stretch>
        </p:blipFill>
        <p:spPr bwMode="auto">
          <a:xfrm>
            <a:off x="3491880" y="4581128"/>
            <a:ext cx="5328592" cy="2276872"/>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196752"/>
          </a:xfrm>
        </p:spPr>
        <p:txBody>
          <a:bodyPr/>
          <a:lstStyle/>
          <a:p>
            <a:pPr algn="ctr"/>
            <a:r>
              <a:rPr lang="en-US" dirty="0" smtClean="0"/>
              <a:t>Basilica of St. Catherine</a:t>
            </a:r>
            <a:endParaRPr lang="ru-RU" dirty="0"/>
          </a:p>
        </p:txBody>
      </p:sp>
      <p:pic>
        <p:nvPicPr>
          <p:cNvPr id="4" name="Содержимое 3" descr="catherine-21.jpg"/>
          <p:cNvPicPr>
            <a:picLocks noGrp="1" noChangeAspect="1"/>
          </p:cNvPicPr>
          <p:nvPr>
            <p:ph idx="1"/>
          </p:nvPr>
        </p:nvPicPr>
        <p:blipFill>
          <a:blip r:embed="rId2" cstate="print"/>
          <a:stretch>
            <a:fillRect/>
          </a:stretch>
        </p:blipFill>
        <p:spPr>
          <a:xfrm>
            <a:off x="2771800" y="1412776"/>
            <a:ext cx="6178632" cy="4705982"/>
          </a:xfrm>
          <a:prstGeom prst="rect">
            <a:avLst/>
          </a:prstGeom>
          <a:ln>
            <a:noFill/>
          </a:ln>
          <a:effectLst>
            <a:softEdge rad="112500"/>
          </a:effectLst>
        </p:spPr>
      </p:pic>
      <p:sp>
        <p:nvSpPr>
          <p:cNvPr id="5" name="TextBox 4"/>
          <p:cNvSpPr txBox="1"/>
          <p:nvPr/>
        </p:nvSpPr>
        <p:spPr>
          <a:xfrm>
            <a:off x="179512" y="1196752"/>
            <a:ext cx="2592288" cy="5324535"/>
          </a:xfrm>
          <a:prstGeom prst="rect">
            <a:avLst/>
          </a:prstGeom>
          <a:noFill/>
        </p:spPr>
        <p:txBody>
          <a:bodyPr wrap="square" rtlCol="0">
            <a:spAutoFit/>
          </a:bodyPr>
          <a:lstStyle/>
          <a:p>
            <a:r>
              <a:rPr lang="en-US" sz="2000" dirty="0" smtClean="0"/>
              <a:t>Church of </a:t>
            </a:r>
            <a:r>
              <a:rPr lang="en-US" sz="2000" dirty="0" err="1" smtClean="0"/>
              <a:t>St.Catherine</a:t>
            </a:r>
            <a:r>
              <a:rPr lang="en-US" sz="2000" dirty="0" smtClean="0"/>
              <a:t> of Alexandria in St Petersburg. </a:t>
            </a:r>
          </a:p>
          <a:p>
            <a:endParaRPr lang="en-US" sz="2000" dirty="0" smtClean="0"/>
          </a:p>
          <a:p>
            <a:r>
              <a:rPr lang="en-US" sz="2000" dirty="0" smtClean="0"/>
              <a:t>The Catholic Church is one of the oldest in Russia, with the status of  a small basilica made in  classical style, was built in 1738-1783.</a:t>
            </a:r>
          </a:p>
          <a:p>
            <a:r>
              <a:rPr lang="en-US" sz="2000" dirty="0" smtClean="0"/>
              <a:t> Architects are</a:t>
            </a:r>
          </a:p>
          <a:p>
            <a:r>
              <a:rPr lang="en-US" sz="2000" dirty="0" smtClean="0"/>
              <a:t>  P. </a:t>
            </a:r>
            <a:r>
              <a:rPr lang="en-US" sz="2000" dirty="0" err="1" smtClean="0"/>
              <a:t>Trezzini</a:t>
            </a:r>
            <a:r>
              <a:rPr lang="en-US" sz="2000" dirty="0" smtClean="0"/>
              <a:t>, </a:t>
            </a:r>
          </a:p>
          <a:p>
            <a:r>
              <a:rPr lang="en-US" sz="2000" dirty="0" smtClean="0"/>
              <a:t>J. </a:t>
            </a:r>
            <a:r>
              <a:rPr lang="en-US" sz="2000" dirty="0" err="1" smtClean="0"/>
              <a:t>Vallin</a:t>
            </a:r>
            <a:r>
              <a:rPr lang="en-US" sz="2000" dirty="0" smtClean="0"/>
              <a:t> de la </a:t>
            </a:r>
            <a:r>
              <a:rPr lang="en-US" sz="2000" dirty="0" err="1" smtClean="0"/>
              <a:t>Mothe</a:t>
            </a:r>
            <a:r>
              <a:rPr lang="en-US" sz="2000" dirty="0" smtClean="0"/>
              <a:t>,  A. </a:t>
            </a:r>
            <a:r>
              <a:rPr lang="en-US" sz="2000" dirty="0" err="1" smtClean="0"/>
              <a:t>Rinaldi</a:t>
            </a:r>
            <a:r>
              <a:rPr lang="en-US" sz="2000" dirty="0" smtClean="0"/>
              <a:t> and </a:t>
            </a:r>
            <a:r>
              <a:rPr lang="en-US" sz="2000" dirty="0" err="1" smtClean="0"/>
              <a:t>Minchiani</a:t>
            </a:r>
            <a:r>
              <a:rPr lang="en-US" sz="2000" dirty="0" smtClean="0"/>
              <a:t> .</a:t>
            </a:r>
            <a:endParaRPr lang="ru-RU" sz="2000"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324528" cy="1106760"/>
          </a:xfrm>
        </p:spPr>
        <p:txBody>
          <a:bodyPr>
            <a:normAutofit fontScale="90000"/>
          </a:bodyPr>
          <a:lstStyle/>
          <a:p>
            <a:r>
              <a:rPr lang="en-US" dirty="0" smtClean="0"/>
              <a:t>The Catholic Church of Our Lady of Lourdes</a:t>
            </a:r>
            <a:endParaRPr lang="ru-RU" dirty="0"/>
          </a:p>
        </p:txBody>
      </p:sp>
      <p:pic>
        <p:nvPicPr>
          <p:cNvPr id="4" name="Содержимое 3" descr="Lurdska_matka_bosca_cathedral.jpg"/>
          <p:cNvPicPr>
            <a:picLocks noGrp="1" noChangeAspect="1"/>
          </p:cNvPicPr>
          <p:nvPr>
            <p:ph idx="1"/>
          </p:nvPr>
        </p:nvPicPr>
        <p:blipFill>
          <a:blip r:embed="rId2" cstate="print"/>
          <a:stretch>
            <a:fillRect/>
          </a:stretch>
        </p:blipFill>
        <p:spPr>
          <a:xfrm>
            <a:off x="251520" y="1196752"/>
            <a:ext cx="3395798" cy="4525962"/>
          </a:xfrm>
          <a:prstGeom prst="rect">
            <a:avLst/>
          </a:prstGeom>
          <a:ln>
            <a:noFill/>
          </a:ln>
          <a:effectLst>
            <a:softEdge rad="112500"/>
          </a:effectLst>
        </p:spPr>
      </p:pic>
      <p:pic>
        <p:nvPicPr>
          <p:cNvPr id="5" name="Рисунок 4" descr="1280673807_copy3.jpg"/>
          <p:cNvPicPr>
            <a:picLocks noChangeAspect="1"/>
          </p:cNvPicPr>
          <p:nvPr/>
        </p:nvPicPr>
        <p:blipFill>
          <a:blip r:embed="rId3" cstate="print"/>
          <a:stretch>
            <a:fillRect/>
          </a:stretch>
        </p:blipFill>
        <p:spPr>
          <a:xfrm>
            <a:off x="4211960" y="980728"/>
            <a:ext cx="4453034" cy="2966834"/>
          </a:xfrm>
          <a:prstGeom prst="rect">
            <a:avLst/>
          </a:prstGeom>
          <a:ln>
            <a:noFill/>
          </a:ln>
          <a:effectLst>
            <a:softEdge rad="112500"/>
          </a:effectLst>
        </p:spPr>
      </p:pic>
      <p:sp>
        <p:nvSpPr>
          <p:cNvPr id="6" name="TextBox 5"/>
          <p:cNvSpPr txBox="1"/>
          <p:nvPr/>
        </p:nvSpPr>
        <p:spPr>
          <a:xfrm>
            <a:off x="3707904" y="3933056"/>
            <a:ext cx="5256584" cy="2862322"/>
          </a:xfrm>
          <a:prstGeom prst="rect">
            <a:avLst/>
          </a:prstGeom>
          <a:noFill/>
        </p:spPr>
        <p:txBody>
          <a:bodyPr wrap="square" rtlCol="0">
            <a:spAutoFit/>
          </a:bodyPr>
          <a:lstStyle/>
          <a:p>
            <a:r>
              <a:rPr lang="en-US" dirty="0" smtClean="0"/>
              <a:t>Temple of Our Lady of Lourdes - the Roman Catholic Church in the</a:t>
            </a:r>
            <a:r>
              <a:rPr lang="ru-RU" dirty="0" smtClean="0"/>
              <a:t> </a:t>
            </a:r>
            <a:r>
              <a:rPr lang="en-US" dirty="0" err="1" smtClean="0"/>
              <a:t>Liteiny</a:t>
            </a:r>
            <a:r>
              <a:rPr lang="en-US" dirty="0" smtClean="0"/>
              <a:t> district of St. Petersburg (</a:t>
            </a:r>
            <a:r>
              <a:rPr lang="ru-RU" dirty="0" err="1" smtClean="0"/>
              <a:t>Ковенский</a:t>
            </a:r>
            <a:r>
              <a:rPr lang="ru-RU" dirty="0" smtClean="0"/>
              <a:t> переулок дом №7)</a:t>
            </a:r>
            <a:r>
              <a:rPr lang="en-US" dirty="0" smtClean="0"/>
              <a:t>.</a:t>
            </a:r>
          </a:p>
          <a:p>
            <a:r>
              <a:rPr lang="en-US" dirty="0" smtClean="0"/>
              <a:t> Built in 1909 for the needs of the French Catholic community.</a:t>
            </a:r>
          </a:p>
          <a:p>
            <a:r>
              <a:rPr lang="en-US" dirty="0" smtClean="0"/>
              <a:t> Architects L. </a:t>
            </a:r>
            <a:r>
              <a:rPr lang="en-US" dirty="0" err="1" smtClean="0"/>
              <a:t>Benua</a:t>
            </a:r>
            <a:r>
              <a:rPr lang="en-US" dirty="0" smtClean="0"/>
              <a:t> and </a:t>
            </a:r>
            <a:r>
              <a:rPr lang="en-US" dirty="0" err="1" smtClean="0"/>
              <a:t>M.Peretyatkovich</a:t>
            </a:r>
            <a:r>
              <a:rPr lang="en-US" dirty="0" smtClean="0"/>
              <a:t>. </a:t>
            </a:r>
          </a:p>
          <a:p>
            <a:r>
              <a:rPr lang="en-US" dirty="0" smtClean="0"/>
              <a:t>Consecrated on December 5 (November 22 </a:t>
            </a:r>
            <a:r>
              <a:rPr lang="en-US" dirty="0" err="1" smtClean="0"/>
              <a:t>st</a:t>
            </a:r>
            <a:r>
              <a:rPr lang="en-US" dirty="0" smtClean="0"/>
              <a:t>. Style) 1909  by Bishop John </a:t>
            </a:r>
            <a:r>
              <a:rPr lang="en-US" dirty="0" err="1" smtClean="0"/>
              <a:t>Tseplyakom</a:t>
            </a:r>
            <a:r>
              <a:rPr lang="en-US" dirty="0" smtClean="0"/>
              <a:t>.</a:t>
            </a:r>
          </a:p>
          <a:p>
            <a:r>
              <a:rPr lang="en-US" dirty="0" smtClean="0"/>
              <a:t> From 1938 to 1992, this church was the only operated  Catholic Church in St. Petersburg.</a:t>
            </a:r>
            <a:endParaRPr lang="ru-RU" dirty="0"/>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318</TotalTime>
  <Words>639</Words>
  <Application>Microsoft Office PowerPoint</Application>
  <PresentationFormat>Экран (4:3)</PresentationFormat>
  <Paragraphs>66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Трек</vt:lpstr>
      <vt:lpstr>Выполнили ученицы 11 «Б» класса ГБОУ СОШ №180 Лапина Дарья Гуслева Анна  Учитель: Белоброва Е.Д. </vt:lpstr>
      <vt:lpstr>HISTORY</vt:lpstr>
      <vt:lpstr>Catholicism is the main religion in many European countries: France , Italy, Spain , Portugal , Austria, Belgium and others .  </vt:lpstr>
      <vt:lpstr>Features of the Faith</vt:lpstr>
      <vt:lpstr>Emblem of Vatican City State </vt:lpstr>
      <vt:lpstr>Catholic churches and monasteries in saint-petersburg.</vt:lpstr>
      <vt:lpstr>Catholic monastery of St. Anthony the Wonderworker</vt:lpstr>
      <vt:lpstr>Basilica of St. Catherine</vt:lpstr>
      <vt:lpstr>The Catholic Church of Our Lady of Lourdes</vt:lpstr>
      <vt:lpstr>Cathedral of the Assumption of the Blessed Virgin Mary</vt:lpstr>
      <vt:lpstr>The Roman Catholic Church of the Sacred Heart of Jesus</vt:lpstr>
      <vt:lpstr>Использованный материал:</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Выполнили ученицы 11 «Б» класса ГБОУ СОШ №180 Лапина Дарья Гуслева Анна  Учитель: Белоброва Е.Д.</dc:title>
  <dc:creator>Admin</dc:creator>
  <cp:lastModifiedBy>Пользователь</cp:lastModifiedBy>
  <cp:revision>39</cp:revision>
  <dcterms:created xsi:type="dcterms:W3CDTF">2015-03-15T15:04:45Z</dcterms:created>
  <dcterms:modified xsi:type="dcterms:W3CDTF">2015-05-01T20:18:41Z</dcterms:modified>
</cp:coreProperties>
</file>