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2" r:id="rId5"/>
    <p:sldId id="263" r:id="rId6"/>
    <p:sldId id="264" r:id="rId7"/>
    <p:sldId id="266" r:id="rId8"/>
    <p:sldId id="267" r:id="rId9"/>
    <p:sldId id="268" r:id="rId10"/>
    <p:sldId id="270" r:id="rId11"/>
    <p:sldId id="269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16" autoAdjust="0"/>
  </p:normalViewPr>
  <p:slideViewPr>
    <p:cSldViewPr>
      <p:cViewPr varScale="1">
        <p:scale>
          <a:sx n="93" d="100"/>
          <a:sy n="93" d="100"/>
        </p:scale>
        <p:origin x="-5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B969499-4AFB-41CF-A8F1-8D67F56C50F4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35730AE-3F2C-4116-902F-AF8E3DE98A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69499-4AFB-41CF-A8F1-8D67F56C50F4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30AE-3F2C-4116-902F-AF8E3DE98A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69499-4AFB-41CF-A8F1-8D67F56C50F4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30AE-3F2C-4116-902F-AF8E3DE98A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B969499-4AFB-41CF-A8F1-8D67F56C50F4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30AE-3F2C-4116-902F-AF8E3DE98A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B969499-4AFB-41CF-A8F1-8D67F56C50F4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35730AE-3F2C-4116-902F-AF8E3DE98A7D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B969499-4AFB-41CF-A8F1-8D67F56C50F4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35730AE-3F2C-4116-902F-AF8E3DE98A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B969499-4AFB-41CF-A8F1-8D67F56C50F4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35730AE-3F2C-4116-902F-AF8E3DE98A7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69499-4AFB-41CF-A8F1-8D67F56C50F4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730AE-3F2C-4116-902F-AF8E3DE98A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B969499-4AFB-41CF-A8F1-8D67F56C50F4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35730AE-3F2C-4116-902F-AF8E3DE98A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B969499-4AFB-41CF-A8F1-8D67F56C50F4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35730AE-3F2C-4116-902F-AF8E3DE98A7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B969499-4AFB-41CF-A8F1-8D67F56C50F4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35730AE-3F2C-4116-902F-AF8E3DE98A7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B969499-4AFB-41CF-A8F1-8D67F56C50F4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35730AE-3F2C-4116-902F-AF8E3DE98A7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8062912" cy="172819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600" b="1" dirty="0" smtClean="0">
                <a:latin typeface="+mn-lt"/>
              </a:rPr>
              <a:t>Культура «Серебряного </a:t>
            </a:r>
            <a:r>
              <a:rPr lang="ru-RU" sz="3600" b="1" dirty="0" smtClean="0">
                <a:latin typeface="+mn-lt"/>
              </a:rPr>
              <a:t>века»</a:t>
            </a:r>
            <a:r>
              <a:rPr lang="ru-RU" sz="3600" b="1" dirty="0" smtClean="0">
                <a:latin typeface="+mn-lt"/>
              </a:rPr>
              <a:t/>
            </a:r>
            <a:br>
              <a:rPr lang="ru-RU" sz="3600" b="1" dirty="0" smtClean="0">
                <a:latin typeface="+mn-lt"/>
              </a:rPr>
            </a:br>
            <a:r>
              <a:rPr lang="ru-RU" sz="3600" b="1" dirty="0" smtClean="0">
                <a:latin typeface="+mn-lt"/>
              </a:rPr>
              <a:t> </a:t>
            </a:r>
            <a:br>
              <a:rPr lang="ru-RU" sz="3600" b="1" dirty="0" smtClean="0">
                <a:latin typeface="+mn-lt"/>
              </a:rPr>
            </a:br>
            <a:endParaRPr lang="ru-RU" sz="3200" b="1" dirty="0">
              <a:effectLst/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941168"/>
            <a:ext cx="8062912" cy="175260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Выполнил ученик </a:t>
            </a:r>
          </a:p>
          <a:p>
            <a:r>
              <a:rPr lang="ru-RU" sz="2000" b="1" dirty="0" smtClean="0"/>
              <a:t>МБОУ СОШ п. Уральский </a:t>
            </a:r>
          </a:p>
          <a:p>
            <a:r>
              <a:rPr lang="ru-RU" sz="2000" b="1" dirty="0" smtClean="0"/>
              <a:t>Семин Александр</a:t>
            </a:r>
          </a:p>
          <a:p>
            <a:endParaRPr lang="ru-RU" sz="2000" b="1" dirty="0" smtClean="0"/>
          </a:p>
          <a:p>
            <a:pPr algn="ctr"/>
            <a:r>
              <a:rPr lang="ru-RU" sz="2000" b="1" dirty="0" smtClean="0"/>
              <a:t>п. Уральский 2015г.</a:t>
            </a:r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/>
          </a:p>
        </p:txBody>
      </p:sp>
      <p:pic>
        <p:nvPicPr>
          <p:cNvPr id="2050" name="Picture 2" descr="C:\Documents and Settings\West\Рабочий стол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3816424" cy="3384376"/>
          </a:xfrm>
          <a:prstGeom prst="rect">
            <a:avLst/>
          </a:prstGeom>
          <a:noFill/>
        </p:spPr>
      </p:pic>
      <p:pic>
        <p:nvPicPr>
          <p:cNvPr id="2051" name="Picture 3" descr="C:\Documents and Settings\West\Рабочий стол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484784"/>
            <a:ext cx="4032448" cy="33802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35696" y="908720"/>
            <a:ext cx="4824536" cy="757806"/>
          </a:xfrm>
          <a:prstGeom prst="rect">
            <a:avLst/>
          </a:prstGeom>
          <a:solidFill>
            <a:srgbClr val="9E8E5C"/>
          </a:solidFill>
          <a:ln w="10800">
            <a:solidFill>
              <a:srgbClr val="746944"/>
            </a:solidFill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ru-RU" dirty="0">
                <a:solidFill>
                  <a:schemeClr val="bg1"/>
                </a:solidFill>
              </a:rPr>
              <a:t>С. Есенин</a:t>
            </a:r>
          </a:p>
        </p:txBody>
      </p:sp>
      <p:pic>
        <p:nvPicPr>
          <p:cNvPr id="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982787"/>
            <a:ext cx="6096000" cy="4371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  </a:t>
            </a:r>
            <a:r>
              <a:rPr lang="ru-RU" b="1" dirty="0" smtClean="0"/>
              <a:t>Театр и музыка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indent="384048">
              <a:buNone/>
            </a:pPr>
            <a:r>
              <a:rPr lang="ru-RU" dirty="0" smtClean="0"/>
              <a:t>  Важнейшим событием общественно-культурной жизни России в конце XIX в. было открытие в Москве художественного театра в 1898 г., основанного К. С. Станиславским и В.И. Немировичем-Данченко. В постановке пьес Чехова и Горького формировались новые принципы актерского искусства, режиссуры, оформления спектаклей.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3424616" cy="237626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827584" y="2924944"/>
            <a:ext cx="2428875" cy="357187"/>
          </a:xfrm>
          <a:prstGeom prst="rect">
            <a:avLst/>
          </a:prstGeom>
          <a:solidFill>
            <a:srgbClr val="9E8E5C"/>
          </a:solidFill>
          <a:ln w="10800">
            <a:solidFill>
              <a:srgbClr val="746944"/>
            </a:solidFill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Ф. Шаляпин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60648"/>
            <a:ext cx="3960440" cy="237626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5364088" y="2924944"/>
            <a:ext cx="2428875" cy="357187"/>
          </a:xfrm>
          <a:prstGeom prst="rect">
            <a:avLst/>
          </a:prstGeom>
          <a:solidFill>
            <a:srgbClr val="9E8E5C"/>
          </a:solidFill>
          <a:ln w="10800">
            <a:solidFill>
              <a:srgbClr val="746944"/>
            </a:solidFill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А. Павлова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3501008"/>
            <a:ext cx="2438400" cy="321297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5796136" y="5085184"/>
            <a:ext cx="2428875" cy="357187"/>
          </a:xfrm>
          <a:prstGeom prst="rect">
            <a:avLst/>
          </a:prstGeom>
          <a:solidFill>
            <a:srgbClr val="9E8E5C"/>
          </a:solidFill>
          <a:ln w="10800">
            <a:solidFill>
              <a:srgbClr val="746944"/>
            </a:solidFill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В. 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Комиссаржеская</a:t>
            </a: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 bwMode="auto">
          <a:xfrm>
            <a:off x="1187624" y="3140968"/>
            <a:ext cx="2818656" cy="648072"/>
          </a:xfrm>
          <a:prstGeom prst="rect">
            <a:avLst/>
          </a:prstGeom>
          <a:solidFill>
            <a:srgbClr val="9E8E5C"/>
          </a:solidFill>
          <a:ln w="10800">
            <a:solidFill>
              <a:srgbClr val="746944"/>
            </a:solidFill>
            <a:round/>
            <a:headEnd/>
            <a:tailEnd/>
          </a:ln>
        </p:spPr>
        <p:txBody>
          <a:bodyPr lIns="90000" tIns="45000" rIns="90000" bIns="45000" anchor="ctr">
            <a:normAutofit/>
          </a:bodyPr>
          <a:lstStyle/>
          <a:p>
            <a:pPr algn="ctr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Н.А. Римский-Корсаков</a:t>
            </a:r>
          </a:p>
        </p:txBody>
      </p:sp>
      <p:pic>
        <p:nvPicPr>
          <p:cNvPr id="3074" name="Picture 2" descr="C:\Documents and Settings\West\Рабочий стол\thumbnail430_13093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3949217" cy="2709788"/>
          </a:xfrm>
          <a:prstGeom prst="rect">
            <a:avLst/>
          </a:prstGeom>
          <a:noFill/>
        </p:spPr>
      </p:pic>
      <p:pic>
        <p:nvPicPr>
          <p:cNvPr id="3075" name="Picture 3" descr="C:\Documents and Settings\West\Рабочий стол\S120x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404664"/>
            <a:ext cx="2520280" cy="2589808"/>
          </a:xfrm>
          <a:prstGeom prst="rect">
            <a:avLst/>
          </a:prstGeom>
          <a:noFill/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508104" y="3140968"/>
            <a:ext cx="3071812" cy="642937"/>
          </a:xfrm>
          <a:prstGeom prst="rect">
            <a:avLst/>
          </a:prstGeom>
          <a:solidFill>
            <a:srgbClr val="9E8E5C"/>
          </a:solidFill>
          <a:ln w="10800">
            <a:solidFill>
              <a:srgbClr val="746944"/>
            </a:solidFill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С.С. Прокофьев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27584" y="5157192"/>
            <a:ext cx="3214687" cy="641796"/>
          </a:xfrm>
          <a:prstGeom prst="rect">
            <a:avLst/>
          </a:prstGeom>
          <a:solidFill>
            <a:srgbClr val="9E8E5C"/>
          </a:solidFill>
          <a:ln w="10800">
            <a:solidFill>
              <a:srgbClr val="746944"/>
            </a:solidFill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И.Ф. Стравинский</a:t>
            </a:r>
          </a:p>
        </p:txBody>
      </p:sp>
      <p:pic>
        <p:nvPicPr>
          <p:cNvPr id="3076" name="Picture 4" descr="C:\Documents and Settings\West\Рабочий стол\17_06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077072"/>
            <a:ext cx="2914650" cy="265970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Живопись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indent="384048">
              <a:buNone/>
            </a:pPr>
            <a:r>
              <a:rPr lang="ru-RU" dirty="0" smtClean="0"/>
              <a:t> На рубеже веков взамен реалистичного метода прямого отображения действительности в формах этой действительности происходило утверждение приоритета художественных форм, отражающих реальность лишь косвенно. Поляризация художественных сил в начале XX в., полемика множественных художественных группировок активизировали выставочную и издательскую (в области искусства) деятельность.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2362200" cy="2333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548680"/>
            <a:ext cx="1714500" cy="2595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908720"/>
            <a:ext cx="3357563" cy="2057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645024"/>
            <a:ext cx="3289300" cy="27003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944" y="4149080"/>
            <a:ext cx="1771650" cy="21383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176" y="3717032"/>
            <a:ext cx="2808312" cy="227558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/>
              <a:t>Архитектура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384048">
              <a:buNone/>
            </a:pPr>
            <a:r>
              <a:rPr lang="ru-RU" dirty="0" smtClean="0"/>
              <a:t>Уступчатая композиция, свободное развитие объемов в пространстве, асимметричные выступы эркеров, балконов и крылец, подчеркнуто выступающий карниз – все это демонстрирует присущий модерну принцип уподобления архитектурного сооружения органической форме.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Модерн - Картинка 18577/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7920880" cy="5906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Скульптура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26008"/>
          </a:xfrm>
        </p:spPr>
        <p:txBody>
          <a:bodyPr>
            <a:normAutofit fontScale="85000" lnSpcReduction="20000"/>
          </a:bodyPr>
          <a:lstStyle/>
          <a:p>
            <a:pPr indent="384048">
              <a:buNone/>
            </a:pPr>
            <a:r>
              <a:rPr lang="ru-RU" dirty="0" smtClean="0"/>
              <a:t>Подобно архитектуре скульптура рубежа веков освобождалась от эклектизма. Обновление художественно-образной системы связано с влиянием импрессионизма. Черты нового метода – «</a:t>
            </a:r>
            <a:r>
              <a:rPr lang="ru-RU" dirty="0" err="1" smtClean="0"/>
              <a:t>взрыхленность</a:t>
            </a:r>
            <a:r>
              <a:rPr lang="ru-RU" dirty="0" smtClean="0"/>
              <a:t>», бугристость фактуры, динамичность форм, пронизанной воздухом и светом.</a:t>
            </a:r>
            <a:br>
              <a:rPr lang="ru-RU" dirty="0" smtClean="0"/>
            </a:br>
            <a:r>
              <a:rPr lang="ru-RU" dirty="0" smtClean="0"/>
              <a:t>     Самым первым последовательным представителем этого направления П.П. Трубецкой, отказывается от импрессионистической моделировки поверхности, и усиливает общее впечатление давящей грубой силы.</a:t>
            </a:r>
            <a:endParaRPr lang="ru-RU" dirty="0"/>
          </a:p>
        </p:txBody>
      </p:sp>
      <p:pic>
        <p:nvPicPr>
          <p:cNvPr id="4" name="Picture 2" descr="Скульптура и архитектура. - Мы любим всё,что красиво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3960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FAMOUS ANCIENT ROMAN PAINTINGS / Art &amp; Paint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32656"/>
            <a:ext cx="3962400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Живопись Серебряного века. Борис Дмитриевич Григорьев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76672"/>
            <a:ext cx="7776864" cy="5978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764704"/>
            <a:ext cx="4038600" cy="5627712"/>
          </a:xfrm>
        </p:spPr>
        <p:txBody>
          <a:bodyPr/>
          <a:lstStyle/>
          <a:p>
            <a:pPr indent="384048">
              <a:buNone/>
            </a:pPr>
            <a:r>
              <a:rPr lang="ru-RU" sz="2800" dirty="0" smtClean="0"/>
              <a:t>Новый этап в развитии культуры России условно, начиная с реформы 1861 года до Октябрьской революции 1917 г., называют «Серебряным веком». </a:t>
            </a:r>
          </a:p>
          <a:p>
            <a:endParaRPr lang="ru-RU" dirty="0"/>
          </a:p>
        </p:txBody>
      </p:sp>
      <p:pic>
        <p:nvPicPr>
          <p:cNvPr id="6" name="Содержимое 5" descr="l-oa-my-silver-age-02-100x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692696"/>
            <a:ext cx="4038600" cy="4896544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83412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9600" b="1" dirty="0" smtClean="0"/>
              <a:t>СПАСИБО ЗА ВНИМАНИЕ</a:t>
            </a:r>
            <a:endParaRPr lang="ru-RU" sz="96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64703"/>
            <a:ext cx="4038600" cy="5483697"/>
          </a:xfrm>
        </p:spPr>
        <p:txBody>
          <a:bodyPr>
            <a:normAutofit fontScale="92500" lnSpcReduction="20000"/>
          </a:bodyPr>
          <a:lstStyle/>
          <a:p>
            <a:pPr indent="384048">
              <a:buNone/>
            </a:pPr>
            <a:r>
              <a:rPr lang="ru-RU" dirty="0" smtClean="0"/>
              <a:t>Впервые это название было предложено философом Н. Бердяевым, увидевшему в высших достижениях культуры своих современников отблеск российской славы предшествующих «золотых» эпох, но окончательно в литературный оборот это словосочетание вошло в 60-е годы прошлого столетия</a:t>
            </a:r>
          </a:p>
          <a:p>
            <a:endParaRPr lang="ru-RU" dirty="0"/>
          </a:p>
        </p:txBody>
      </p:sp>
      <p:pic>
        <p:nvPicPr>
          <p:cNvPr id="5" name="Содержимое 4" descr="f3eb8a4e13de2e2f29b86bac7a88041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124744"/>
            <a:ext cx="4172272" cy="4392488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Образование и просвещение </a:t>
            </a:r>
            <a:br>
              <a:rPr lang="ru-RU" b="1" dirty="0" smtClean="0"/>
            </a:br>
            <a:r>
              <a:rPr lang="ru-RU" dirty="0" smtClean="0"/>
              <a:t>     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indent="384048">
              <a:buNone/>
            </a:pPr>
            <a:r>
              <a:rPr lang="ru-RU" sz="2000" dirty="0" smtClean="0"/>
              <a:t>В 1897 г. проводилась Всероссийская перепись населения. Согласно переписи, в России средний уровень грамотности составлял 21,1%: у мужчин - 29,3%, у женщин - 13,1%, около 1% населения имели высшее и среднее образование. В средней школе, по отношению ко всему грамотному населению, обучалось всего 4%. </a:t>
            </a:r>
            <a:endParaRPr lang="ru-RU" sz="2000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7" y="1700808"/>
            <a:ext cx="3312368" cy="2160240"/>
          </a:xfrm>
          <a:prstGeom prst="rect">
            <a:avLst/>
          </a:prstGeom>
          <a:solidFill>
            <a:srgbClr val="EDEDED"/>
          </a:solidFill>
          <a:ln w="9525">
            <a:noFill/>
            <a:round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149080"/>
            <a:ext cx="3312368" cy="194421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546088"/>
          </a:xfrm>
        </p:spPr>
        <p:txBody>
          <a:bodyPr>
            <a:normAutofit/>
          </a:bodyPr>
          <a:lstStyle/>
          <a:p>
            <a:pPr indent="384048">
              <a:buNone/>
            </a:pPr>
            <a:r>
              <a:rPr lang="ru-RU" sz="3200" dirty="0" smtClean="0"/>
              <a:t>На рубеже веков система образования по-прежнему включала три ступени: начальную (церковноприходские школы, народные училища), среднюю (классические гимназии, реальные и коммерческие училища) и высшую школу (университеты, институты).</a:t>
            </a:r>
            <a:endParaRPr lang="ru-RU" sz="3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Наука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340768"/>
            <a:ext cx="4038600" cy="4525963"/>
          </a:xfrm>
        </p:spPr>
        <p:txBody>
          <a:bodyPr>
            <a:noAutofit/>
          </a:bodyPr>
          <a:lstStyle/>
          <a:p>
            <a:pPr indent="384048">
              <a:buNone/>
            </a:pPr>
            <a:r>
              <a:rPr lang="ru-RU" sz="2000" dirty="0" smtClean="0"/>
              <a:t> </a:t>
            </a:r>
            <a:r>
              <a:rPr lang="ru-RU" sz="1900" dirty="0" smtClean="0"/>
              <a:t> XIX столетие приносит значительные успехи в развитии отечественной науки: она претендует на равноправность с западноевропейской, а порой и на превосходство. Нельзя не упомянуть ряд работ русских учёных, приведших к достижениям мирового уровня. Д. И. Менделеев в 1869 г. открывает периодическую систему химических элементов. А. Г. Столетов в 1888-1889 гг. устанавливает законы фотоэффекта. </a:t>
            </a:r>
            <a:endParaRPr lang="ru-RU" sz="19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700808"/>
            <a:ext cx="4176464" cy="453650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18096"/>
          </a:xfrm>
        </p:spPr>
        <p:txBody>
          <a:bodyPr>
            <a:normAutofit fontScale="92500" lnSpcReduction="10000"/>
          </a:bodyPr>
          <a:lstStyle/>
          <a:p>
            <a:pPr indent="384048">
              <a:buNone/>
            </a:pPr>
            <a:r>
              <a:rPr lang="ru-RU" dirty="0" smtClean="0"/>
              <a:t> В 1863 г. выходит работа И. М. Сеченова «Рефлексы головного мозга». К. А. Тимирязев основывает русскую школу физиологии растений. П. Н. Яблочков создаёт дуговую электрическую лампочку, А. Н. Лодыгин – лампочку накаливания. А. С. Попов изобретает радиотелеграф. А. Ф. Можайский и Н. Е. Жуковский своими исследованиями в области аэродинамики закладывают основы авиации, а К. Э. Циолковский известен, как основоположник космонавтики. </a:t>
            </a: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20688"/>
            <a:ext cx="8267328" cy="586168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  </a:t>
            </a:r>
            <a:r>
              <a:rPr lang="ru-RU" b="1" dirty="0" smtClean="0"/>
              <a:t>Литература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384048">
              <a:buNone/>
            </a:pPr>
            <a:r>
              <a:rPr lang="ru-RU" dirty="0" smtClean="0"/>
              <a:t> Реалистическое направление в русской литературе на рубеже XX в. продолжали Л.Н. Толстой, А.П. Чехов, создавший лучшие свои произведения, темой которых были идейные искания интеллигенции и «маленький» человек с его повседневными заботами, и молодые писатели И.А. Бунин и А.И. Куприн.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467544" y="548680"/>
            <a:ext cx="8229600" cy="1296144"/>
          </a:xfrm>
          <a:prstGeom prst="rect">
            <a:avLst/>
          </a:prstGeom>
          <a:solidFill>
            <a:srgbClr val="9E8E5C"/>
          </a:solidFill>
          <a:ln w="10800">
            <a:solidFill>
              <a:srgbClr val="746944"/>
            </a:solidFill>
            <a:round/>
            <a:headEnd/>
            <a:tailEnd/>
          </a:ln>
        </p:spPr>
        <p:txBody>
          <a:bodyPr lIns="90000" tIns="45000" rIns="90000" bIns="45000" anchor="ctr">
            <a:noAutofit/>
          </a:bodyPr>
          <a:lstStyle/>
          <a:p>
            <a:pPr algn="ctr" hangingPunct="1">
              <a:lnSpc>
                <a:spcPct val="100000"/>
              </a:lnSpc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Серебряный век – образное название периода в русской литературе, относящийся к началу ХХ века.</a:t>
            </a: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1115616" y="2204864"/>
            <a:ext cx="357187" cy="719138"/>
          </a:xfrm>
          <a:prstGeom prst="downArrow">
            <a:avLst>
              <a:gd name="adj1" fmla="val 50000"/>
              <a:gd name="adj2" fmla="val 44946"/>
            </a:avLst>
          </a:prstGeom>
          <a:solidFill>
            <a:srgbClr val="9E8E5C"/>
          </a:solidFill>
          <a:ln w="10800">
            <a:solidFill>
              <a:srgbClr val="746944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7380312" y="2204864"/>
            <a:ext cx="357187" cy="719138"/>
          </a:xfrm>
          <a:prstGeom prst="downArrow">
            <a:avLst>
              <a:gd name="adj1" fmla="val 50000"/>
              <a:gd name="adj2" fmla="val 44946"/>
            </a:avLst>
          </a:prstGeom>
          <a:solidFill>
            <a:srgbClr val="9E8E5C"/>
          </a:solidFill>
          <a:ln w="10800">
            <a:solidFill>
              <a:srgbClr val="746944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3"/>
          <p:cNvSpPr>
            <a:spLocks noChangeArrowheads="1"/>
          </p:cNvSpPr>
          <p:nvPr/>
        </p:nvSpPr>
        <p:spPr bwMode="auto">
          <a:xfrm>
            <a:off x="5004048" y="2204864"/>
            <a:ext cx="357187" cy="719138"/>
          </a:xfrm>
          <a:prstGeom prst="downArrow">
            <a:avLst>
              <a:gd name="adj1" fmla="val 50000"/>
              <a:gd name="adj2" fmla="val 44946"/>
            </a:avLst>
          </a:prstGeom>
          <a:solidFill>
            <a:srgbClr val="9E8E5C"/>
          </a:solidFill>
          <a:ln w="10800">
            <a:solidFill>
              <a:srgbClr val="746944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3059832" y="2204864"/>
            <a:ext cx="357187" cy="719138"/>
          </a:xfrm>
          <a:prstGeom prst="downArrow">
            <a:avLst>
              <a:gd name="adj1" fmla="val 50000"/>
              <a:gd name="adj2" fmla="val 44946"/>
            </a:avLst>
          </a:prstGeom>
          <a:solidFill>
            <a:srgbClr val="9E8E5C"/>
          </a:solidFill>
          <a:ln w="10800">
            <a:solidFill>
              <a:srgbClr val="746944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467544" y="3284984"/>
            <a:ext cx="1714500" cy="642937"/>
          </a:xfrm>
          <a:prstGeom prst="rect">
            <a:avLst/>
          </a:prstGeom>
          <a:solidFill>
            <a:srgbClr val="9E8E5C"/>
          </a:solidFill>
          <a:ln w="10800">
            <a:solidFill>
              <a:srgbClr val="746944"/>
            </a:solidFill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Акмеизм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2483768" y="3284984"/>
            <a:ext cx="1714500" cy="642937"/>
          </a:xfrm>
          <a:prstGeom prst="rect">
            <a:avLst/>
          </a:prstGeom>
          <a:solidFill>
            <a:srgbClr val="9E8E5C"/>
          </a:solidFill>
          <a:ln w="10800">
            <a:solidFill>
              <a:srgbClr val="746944"/>
            </a:solidFill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Критический реализм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4427984" y="3284984"/>
            <a:ext cx="1643062" cy="648072"/>
          </a:xfrm>
          <a:prstGeom prst="rect">
            <a:avLst/>
          </a:prstGeom>
          <a:solidFill>
            <a:srgbClr val="9E8E5C"/>
          </a:solidFill>
          <a:ln w="10800">
            <a:solidFill>
              <a:srgbClr val="746944"/>
            </a:solidFill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Модерн</a:t>
            </a: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4355976" y="4797152"/>
            <a:ext cx="1643062" cy="571500"/>
          </a:xfrm>
          <a:prstGeom prst="rect">
            <a:avLst/>
          </a:prstGeom>
          <a:solidFill>
            <a:srgbClr val="9E8E5C"/>
          </a:solidFill>
          <a:ln w="10800">
            <a:solidFill>
              <a:srgbClr val="746944"/>
            </a:solidFill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Символизм</a:t>
            </a:r>
          </a:p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Декаданс</a:t>
            </a:r>
          </a:p>
        </p:txBody>
      </p:sp>
      <p:sp>
        <p:nvSpPr>
          <p:cNvPr id="13" name="AutoShape 3"/>
          <p:cNvSpPr>
            <a:spLocks noChangeArrowheads="1"/>
          </p:cNvSpPr>
          <p:nvPr/>
        </p:nvSpPr>
        <p:spPr bwMode="auto">
          <a:xfrm>
            <a:off x="5004048" y="4005064"/>
            <a:ext cx="357187" cy="719138"/>
          </a:xfrm>
          <a:prstGeom prst="downArrow">
            <a:avLst>
              <a:gd name="adj1" fmla="val 50000"/>
              <a:gd name="adj2" fmla="val 44946"/>
            </a:avLst>
          </a:prstGeom>
          <a:solidFill>
            <a:srgbClr val="9E8E5C"/>
          </a:solidFill>
          <a:ln w="10800">
            <a:solidFill>
              <a:srgbClr val="746944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6732240" y="3284984"/>
            <a:ext cx="1643062" cy="648072"/>
          </a:xfrm>
          <a:prstGeom prst="rect">
            <a:avLst/>
          </a:prstGeom>
          <a:solidFill>
            <a:srgbClr val="9E8E5C"/>
          </a:solidFill>
          <a:ln w="10800">
            <a:solidFill>
              <a:srgbClr val="746944"/>
            </a:solidFill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Авангард</a:t>
            </a:r>
          </a:p>
        </p:txBody>
      </p:sp>
      <p:sp>
        <p:nvSpPr>
          <p:cNvPr id="15" name="AutoShape 3"/>
          <p:cNvSpPr>
            <a:spLocks noChangeArrowheads="1"/>
          </p:cNvSpPr>
          <p:nvPr/>
        </p:nvSpPr>
        <p:spPr bwMode="auto">
          <a:xfrm>
            <a:off x="7380312" y="4005064"/>
            <a:ext cx="357187" cy="719138"/>
          </a:xfrm>
          <a:prstGeom prst="downArrow">
            <a:avLst>
              <a:gd name="adj1" fmla="val 50000"/>
              <a:gd name="adj2" fmla="val 44946"/>
            </a:avLst>
          </a:prstGeom>
          <a:solidFill>
            <a:srgbClr val="9E8E5C"/>
          </a:solidFill>
          <a:ln w="10800">
            <a:solidFill>
              <a:srgbClr val="746944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6732240" y="4797152"/>
            <a:ext cx="1643062" cy="576064"/>
          </a:xfrm>
          <a:prstGeom prst="rect">
            <a:avLst/>
          </a:prstGeom>
          <a:solidFill>
            <a:srgbClr val="9E8E5C"/>
          </a:solidFill>
          <a:ln w="10800">
            <a:solidFill>
              <a:srgbClr val="746944"/>
            </a:solidFill>
            <a:round/>
            <a:headEnd/>
            <a:tailEnd/>
          </a:ln>
        </p:spPr>
        <p:txBody>
          <a:bodyPr lIns="90000" tIns="45000" rIns="90000" bIns="45000" anchor="ctr"/>
          <a:lstStyle/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Футуризм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57</TotalTime>
  <Words>291</Words>
  <Application>Microsoft Office PowerPoint</Application>
  <PresentationFormat>Экран (4:3)</PresentationFormat>
  <Paragraphs>41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Яркая</vt:lpstr>
      <vt:lpstr>         Культура «Серебряного века»   </vt:lpstr>
      <vt:lpstr>Слайд 2</vt:lpstr>
      <vt:lpstr>Слайд 3</vt:lpstr>
      <vt:lpstr>Образование и просвещение        </vt:lpstr>
      <vt:lpstr>Слайд 5</vt:lpstr>
      <vt:lpstr>Наука </vt:lpstr>
      <vt:lpstr>Слайд 7</vt:lpstr>
      <vt:lpstr>  Литература </vt:lpstr>
      <vt:lpstr>Слайд 9</vt:lpstr>
      <vt:lpstr>С. Есенин</vt:lpstr>
      <vt:lpstr>  Театр и музыка </vt:lpstr>
      <vt:lpstr>Слайд 12</vt:lpstr>
      <vt:lpstr>Слайд 13</vt:lpstr>
      <vt:lpstr>Живопись </vt:lpstr>
      <vt:lpstr>Слайд 15</vt:lpstr>
      <vt:lpstr>Архитектура</vt:lpstr>
      <vt:lpstr>Слайд 17</vt:lpstr>
      <vt:lpstr>Скульптура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Культура «Серебряного века   </dc:title>
  <dc:creator>West</dc:creator>
  <cp:lastModifiedBy>West</cp:lastModifiedBy>
  <cp:revision>6</cp:revision>
  <dcterms:created xsi:type="dcterms:W3CDTF">2015-04-27T13:08:33Z</dcterms:created>
  <dcterms:modified xsi:type="dcterms:W3CDTF">2015-04-27T14:05:33Z</dcterms:modified>
</cp:coreProperties>
</file>