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BA70C4-FBE3-44AE-989A-F083CF1169D7}" type="datetimeFigureOut">
              <a:rPr lang="ru-RU" smtClean="0"/>
              <a:pPr/>
              <a:t>25.02.2014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D57725-5A8E-4B45-B9A6-4D76BAD9013F}" type="slidenum">
              <a:rPr lang="ru-RU" smtClean="0"/>
              <a:pPr/>
              <a:t>‹#›</a:t>
            </a:fld>
            <a:endParaRPr lang="ru-RU"/>
          </a:p>
        </p:txBody>
      </p:sp>
    </p:spTree>
    <p:extLst>
      <p:ext uri="{BB962C8B-B14F-4D97-AF65-F5344CB8AC3E}">
        <p14:creationId xmlns:p14="http://schemas.microsoft.com/office/powerpoint/2010/main" xmlns="" val="1610403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9D57725-5A8E-4B45-B9A6-4D76BAD9013F}" type="slidenum">
              <a:rPr lang="ru-RU" smtClean="0"/>
              <a:pPr/>
              <a:t>1</a:t>
            </a:fld>
            <a:endParaRPr lang="ru-RU"/>
          </a:p>
        </p:txBody>
      </p:sp>
    </p:spTree>
    <p:extLst>
      <p:ext uri="{BB962C8B-B14F-4D97-AF65-F5344CB8AC3E}">
        <p14:creationId xmlns:p14="http://schemas.microsoft.com/office/powerpoint/2010/main" xmlns="" val="3418734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9D57725-5A8E-4B45-B9A6-4D76BAD9013F}" type="slidenum">
              <a:rPr lang="ru-RU" smtClean="0"/>
              <a:pPr/>
              <a:t>2</a:t>
            </a:fld>
            <a:endParaRPr lang="ru-RU"/>
          </a:p>
        </p:txBody>
      </p:sp>
    </p:spTree>
    <p:extLst>
      <p:ext uri="{BB962C8B-B14F-4D97-AF65-F5344CB8AC3E}">
        <p14:creationId xmlns:p14="http://schemas.microsoft.com/office/powerpoint/2010/main" xmlns="" val="2277289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9D57725-5A8E-4B45-B9A6-4D76BAD9013F}" type="slidenum">
              <a:rPr lang="ru-RU" smtClean="0"/>
              <a:pPr/>
              <a:t>4</a:t>
            </a:fld>
            <a:endParaRPr lang="ru-RU"/>
          </a:p>
        </p:txBody>
      </p:sp>
    </p:spTree>
    <p:extLst>
      <p:ext uri="{BB962C8B-B14F-4D97-AF65-F5344CB8AC3E}">
        <p14:creationId xmlns:p14="http://schemas.microsoft.com/office/powerpoint/2010/main" xmlns="" val="1354351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EC72E5A-28AF-48D4-A335-DED42C239FDE}" type="datetimeFigureOut">
              <a:rPr lang="ru-RU" smtClean="0"/>
              <a:pPr/>
              <a:t>25.02.2014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437402-F599-4732-B9E2-A8A7AEC07FFC}" type="slidenum">
              <a:rPr lang="ru-RU" smtClean="0"/>
              <a:pPr/>
              <a:t>‹#›</a:t>
            </a:fld>
            <a:endParaRPr lang="ru-RU"/>
          </a:p>
        </p:txBody>
      </p:sp>
    </p:spTree>
    <p:extLst>
      <p:ext uri="{BB962C8B-B14F-4D97-AF65-F5344CB8AC3E}">
        <p14:creationId xmlns:p14="http://schemas.microsoft.com/office/powerpoint/2010/main" xmlns="" val="2463825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EC72E5A-28AF-48D4-A335-DED42C239FDE}" type="datetimeFigureOut">
              <a:rPr lang="ru-RU" smtClean="0"/>
              <a:pPr/>
              <a:t>25.02.2014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437402-F599-4732-B9E2-A8A7AEC07FFC}" type="slidenum">
              <a:rPr lang="ru-RU" smtClean="0"/>
              <a:pPr/>
              <a:t>‹#›</a:t>
            </a:fld>
            <a:endParaRPr lang="ru-RU"/>
          </a:p>
        </p:txBody>
      </p:sp>
    </p:spTree>
    <p:extLst>
      <p:ext uri="{BB962C8B-B14F-4D97-AF65-F5344CB8AC3E}">
        <p14:creationId xmlns:p14="http://schemas.microsoft.com/office/powerpoint/2010/main" xmlns="" val="1689896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EC72E5A-28AF-48D4-A335-DED42C239FDE}" type="datetimeFigureOut">
              <a:rPr lang="ru-RU" smtClean="0"/>
              <a:pPr/>
              <a:t>25.02.2014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437402-F599-4732-B9E2-A8A7AEC07FFC}" type="slidenum">
              <a:rPr lang="ru-RU" smtClean="0"/>
              <a:pPr/>
              <a:t>‹#›</a:t>
            </a:fld>
            <a:endParaRPr lang="ru-RU"/>
          </a:p>
        </p:txBody>
      </p:sp>
    </p:spTree>
    <p:extLst>
      <p:ext uri="{BB962C8B-B14F-4D97-AF65-F5344CB8AC3E}">
        <p14:creationId xmlns:p14="http://schemas.microsoft.com/office/powerpoint/2010/main" xmlns="" val="3569141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EC72E5A-28AF-48D4-A335-DED42C239FDE}" type="datetimeFigureOut">
              <a:rPr lang="ru-RU" smtClean="0"/>
              <a:pPr/>
              <a:t>25.02.2014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437402-F599-4732-B9E2-A8A7AEC07FFC}" type="slidenum">
              <a:rPr lang="ru-RU" smtClean="0"/>
              <a:pPr/>
              <a:t>‹#›</a:t>
            </a:fld>
            <a:endParaRPr lang="ru-RU"/>
          </a:p>
        </p:txBody>
      </p:sp>
    </p:spTree>
    <p:extLst>
      <p:ext uri="{BB962C8B-B14F-4D97-AF65-F5344CB8AC3E}">
        <p14:creationId xmlns:p14="http://schemas.microsoft.com/office/powerpoint/2010/main" xmlns="" val="3430509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EC72E5A-28AF-48D4-A335-DED42C239FDE}" type="datetimeFigureOut">
              <a:rPr lang="ru-RU" smtClean="0"/>
              <a:pPr/>
              <a:t>25.02.2014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437402-F599-4732-B9E2-A8A7AEC07FFC}" type="slidenum">
              <a:rPr lang="ru-RU" smtClean="0"/>
              <a:pPr/>
              <a:t>‹#›</a:t>
            </a:fld>
            <a:endParaRPr lang="ru-RU"/>
          </a:p>
        </p:txBody>
      </p:sp>
    </p:spTree>
    <p:extLst>
      <p:ext uri="{BB962C8B-B14F-4D97-AF65-F5344CB8AC3E}">
        <p14:creationId xmlns:p14="http://schemas.microsoft.com/office/powerpoint/2010/main" xmlns="" val="3053488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EC72E5A-28AF-48D4-A335-DED42C239FDE}" type="datetimeFigureOut">
              <a:rPr lang="ru-RU" smtClean="0"/>
              <a:pPr/>
              <a:t>25.02.2014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437402-F599-4732-B9E2-A8A7AEC07FFC}" type="slidenum">
              <a:rPr lang="ru-RU" smtClean="0"/>
              <a:pPr/>
              <a:t>‹#›</a:t>
            </a:fld>
            <a:endParaRPr lang="ru-RU"/>
          </a:p>
        </p:txBody>
      </p:sp>
    </p:spTree>
    <p:extLst>
      <p:ext uri="{BB962C8B-B14F-4D97-AF65-F5344CB8AC3E}">
        <p14:creationId xmlns:p14="http://schemas.microsoft.com/office/powerpoint/2010/main" xmlns="" val="3207093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EC72E5A-28AF-48D4-A335-DED42C239FDE}" type="datetimeFigureOut">
              <a:rPr lang="ru-RU" smtClean="0"/>
              <a:pPr/>
              <a:t>25.02.2014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E437402-F599-4732-B9E2-A8A7AEC07FFC}" type="slidenum">
              <a:rPr lang="ru-RU" smtClean="0"/>
              <a:pPr/>
              <a:t>‹#›</a:t>
            </a:fld>
            <a:endParaRPr lang="ru-RU"/>
          </a:p>
        </p:txBody>
      </p:sp>
    </p:spTree>
    <p:extLst>
      <p:ext uri="{BB962C8B-B14F-4D97-AF65-F5344CB8AC3E}">
        <p14:creationId xmlns:p14="http://schemas.microsoft.com/office/powerpoint/2010/main" xmlns="" val="1288426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EC72E5A-28AF-48D4-A335-DED42C239FDE}" type="datetimeFigureOut">
              <a:rPr lang="ru-RU" smtClean="0"/>
              <a:pPr/>
              <a:t>25.02.2014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E437402-F599-4732-B9E2-A8A7AEC07FFC}" type="slidenum">
              <a:rPr lang="ru-RU" smtClean="0"/>
              <a:pPr/>
              <a:t>‹#›</a:t>
            </a:fld>
            <a:endParaRPr lang="ru-RU"/>
          </a:p>
        </p:txBody>
      </p:sp>
    </p:spTree>
    <p:extLst>
      <p:ext uri="{BB962C8B-B14F-4D97-AF65-F5344CB8AC3E}">
        <p14:creationId xmlns:p14="http://schemas.microsoft.com/office/powerpoint/2010/main" xmlns="" val="3673351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EC72E5A-28AF-48D4-A335-DED42C239FDE}" type="datetimeFigureOut">
              <a:rPr lang="ru-RU" smtClean="0"/>
              <a:pPr/>
              <a:t>25.02.2014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E437402-F599-4732-B9E2-A8A7AEC07FFC}" type="slidenum">
              <a:rPr lang="ru-RU" smtClean="0"/>
              <a:pPr/>
              <a:t>‹#›</a:t>
            </a:fld>
            <a:endParaRPr lang="ru-RU"/>
          </a:p>
        </p:txBody>
      </p:sp>
    </p:spTree>
    <p:extLst>
      <p:ext uri="{BB962C8B-B14F-4D97-AF65-F5344CB8AC3E}">
        <p14:creationId xmlns:p14="http://schemas.microsoft.com/office/powerpoint/2010/main" xmlns="" val="1036218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EC72E5A-28AF-48D4-A335-DED42C239FDE}" type="datetimeFigureOut">
              <a:rPr lang="ru-RU" smtClean="0"/>
              <a:pPr/>
              <a:t>25.02.2014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437402-F599-4732-B9E2-A8A7AEC07FFC}" type="slidenum">
              <a:rPr lang="ru-RU" smtClean="0"/>
              <a:pPr/>
              <a:t>‹#›</a:t>
            </a:fld>
            <a:endParaRPr lang="ru-RU"/>
          </a:p>
        </p:txBody>
      </p:sp>
    </p:spTree>
    <p:extLst>
      <p:ext uri="{BB962C8B-B14F-4D97-AF65-F5344CB8AC3E}">
        <p14:creationId xmlns:p14="http://schemas.microsoft.com/office/powerpoint/2010/main" xmlns="" val="2417863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EC72E5A-28AF-48D4-A335-DED42C239FDE}" type="datetimeFigureOut">
              <a:rPr lang="ru-RU" smtClean="0"/>
              <a:pPr/>
              <a:t>25.02.2014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437402-F599-4732-B9E2-A8A7AEC07FFC}" type="slidenum">
              <a:rPr lang="ru-RU" smtClean="0"/>
              <a:pPr/>
              <a:t>‹#›</a:t>
            </a:fld>
            <a:endParaRPr lang="ru-RU"/>
          </a:p>
        </p:txBody>
      </p:sp>
    </p:spTree>
    <p:extLst>
      <p:ext uri="{BB962C8B-B14F-4D97-AF65-F5344CB8AC3E}">
        <p14:creationId xmlns:p14="http://schemas.microsoft.com/office/powerpoint/2010/main" xmlns="" val="819984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C72E5A-28AF-48D4-A335-DED42C239FDE}" type="datetimeFigureOut">
              <a:rPr lang="ru-RU" smtClean="0"/>
              <a:pPr/>
              <a:t>25.02.2014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437402-F599-4732-B9E2-A8A7AEC07FFC}" type="slidenum">
              <a:rPr lang="ru-RU" smtClean="0"/>
              <a:pPr/>
              <a:t>‹#›</a:t>
            </a:fld>
            <a:endParaRPr lang="ru-RU"/>
          </a:p>
        </p:txBody>
      </p:sp>
    </p:spTree>
    <p:extLst>
      <p:ext uri="{BB962C8B-B14F-4D97-AF65-F5344CB8AC3E}">
        <p14:creationId xmlns:p14="http://schemas.microsoft.com/office/powerpoint/2010/main" xmlns="" val="33398639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32657"/>
            <a:ext cx="7772400" cy="1224135"/>
          </a:xfrm>
        </p:spPr>
        <p:txBody>
          <a:bodyPr>
            <a:noAutofit/>
          </a:bodyPr>
          <a:lstStyle/>
          <a:p>
            <a:r>
              <a:rPr lang="ru-RU" sz="3600" b="1" i="1" dirty="0" smtClean="0">
                <a:solidFill>
                  <a:schemeClr val="accent5">
                    <a:lumMod val="60000"/>
                    <a:lumOff val="40000"/>
                  </a:schemeClr>
                </a:solidFill>
              </a:rPr>
              <a:t>Поиск путей обогащения игровой деятельности – одно из условий формирования личности ребенка</a:t>
            </a:r>
            <a:endParaRPr lang="ru-RU" sz="3600" b="1" i="1" dirty="0">
              <a:solidFill>
                <a:schemeClr val="accent5">
                  <a:lumMod val="60000"/>
                  <a:lumOff val="40000"/>
                </a:schemeClr>
              </a:solidFill>
            </a:endParaRPr>
          </a:p>
        </p:txBody>
      </p:sp>
      <p:sp>
        <p:nvSpPr>
          <p:cNvPr id="3" name="Подзаголовок 2"/>
          <p:cNvSpPr>
            <a:spLocks noGrp="1"/>
          </p:cNvSpPr>
          <p:nvPr>
            <p:ph type="subTitle" idx="1"/>
          </p:nvPr>
        </p:nvSpPr>
        <p:spPr>
          <a:xfrm>
            <a:off x="5364088" y="6093296"/>
            <a:ext cx="3456384" cy="360040"/>
          </a:xfrm>
          <a:solidFill>
            <a:schemeClr val="bg1">
              <a:lumMod val="95000"/>
            </a:schemeClr>
          </a:solidFill>
        </p:spPr>
        <p:txBody>
          <a:bodyPr>
            <a:normAutofit fontScale="32500" lnSpcReduction="20000"/>
          </a:bodyPr>
          <a:lstStyle/>
          <a:p>
            <a:r>
              <a:rPr lang="ru-RU" b="1" i="1" dirty="0" smtClean="0">
                <a:solidFill>
                  <a:schemeClr val="accent5">
                    <a:lumMod val="60000"/>
                    <a:lumOff val="40000"/>
                  </a:schemeClr>
                </a:solidFill>
              </a:rPr>
              <a:t>Презентация  подготовлена старшим воспитателем  МБДОУ № 8 детским садом «Ёлочка» Лебедевой Г.Р.</a:t>
            </a:r>
            <a:endParaRPr lang="ru-RU" b="1" i="1" dirty="0">
              <a:solidFill>
                <a:schemeClr val="accent5">
                  <a:lumMod val="60000"/>
                  <a:lumOff val="40000"/>
                </a:schemeClr>
              </a:solidFill>
            </a:endParaRPr>
          </a:p>
        </p:txBody>
      </p:sp>
    </p:spTree>
    <p:extLst>
      <p:ext uri="{BB962C8B-B14F-4D97-AF65-F5344CB8AC3E}">
        <p14:creationId xmlns:p14="http://schemas.microsoft.com/office/powerpoint/2010/main" xmlns="" val="4135802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643998" cy="6297634"/>
          </a:xfrm>
        </p:spPr>
        <p:txBody>
          <a:bodyPr/>
          <a:lstStyle/>
          <a:p>
            <a:endParaRPr lang="ru-RU" dirty="0"/>
          </a:p>
        </p:txBody>
      </p:sp>
      <p:graphicFrame>
        <p:nvGraphicFramePr>
          <p:cNvPr id="3" name="Таблица 2"/>
          <p:cNvGraphicFramePr>
            <a:graphicFrameLocks noGrp="1"/>
          </p:cNvGraphicFramePr>
          <p:nvPr/>
        </p:nvGraphicFramePr>
        <p:xfrm>
          <a:off x="0" y="0"/>
          <a:ext cx="9144000" cy="6834174"/>
        </p:xfrm>
        <a:graphic>
          <a:graphicData uri="http://schemas.openxmlformats.org/drawingml/2006/table">
            <a:tbl>
              <a:tblPr firstRow="1" bandRow="1">
                <a:tableStyleId>{5C22544A-7EE6-4342-B048-85BDC9FD1C3A}</a:tableStyleId>
              </a:tblPr>
              <a:tblGrid>
                <a:gridCol w="4572000"/>
                <a:gridCol w="4572000"/>
              </a:tblGrid>
              <a:tr h="571480">
                <a:tc gridSpan="2">
                  <a:txBody>
                    <a:bodyPr/>
                    <a:lstStyle/>
                    <a:p>
                      <a:r>
                        <a:rPr lang="ru-RU" dirty="0" smtClean="0"/>
                        <a:t>          </a:t>
                      </a:r>
                      <a:r>
                        <a:rPr lang="ru-RU" sz="2800" dirty="0" smtClean="0"/>
                        <a:t>Предметно –развивающая  игровая  среда</a:t>
                      </a:r>
                      <a:endParaRPr lang="ru-RU" sz="2800" dirty="0"/>
                    </a:p>
                  </a:txBody>
                  <a:tcPr/>
                </a:tc>
                <a:tc hMerge="1">
                  <a:txBody>
                    <a:bodyPr/>
                    <a:lstStyle/>
                    <a:p>
                      <a:endParaRPr lang="ru-RU" dirty="0"/>
                    </a:p>
                  </a:txBody>
                  <a:tcPr/>
                </a:tc>
              </a:tr>
              <a:tr h="928694">
                <a:tc>
                  <a:txBody>
                    <a:bodyPr/>
                    <a:lstStyle/>
                    <a:p>
                      <a:r>
                        <a:rPr lang="ru-RU" dirty="0" smtClean="0"/>
                        <a:t>Анализ предметно-развивающей среды через использование детьми игровой среды</a:t>
                      </a:r>
                      <a:r>
                        <a:rPr lang="ru-RU" baseline="0" dirty="0" smtClean="0"/>
                        <a:t> в игре и преобразование игровой среды</a:t>
                      </a:r>
                      <a:endParaRPr lang="ru-RU" dirty="0"/>
                    </a:p>
                  </a:txBody>
                  <a:tcPr/>
                </a:tc>
                <a:tc>
                  <a:txBody>
                    <a:bodyPr/>
                    <a:lstStyle/>
                    <a:p>
                      <a:r>
                        <a:rPr lang="ru-RU" dirty="0" smtClean="0"/>
                        <a:t>            Рекомендации педагогам</a:t>
                      </a:r>
                      <a:endParaRPr lang="ru-RU" dirty="0"/>
                    </a:p>
                  </a:txBody>
                  <a:tcPr/>
                </a:tc>
              </a:tr>
              <a:tr h="2795670">
                <a:tc>
                  <a:txBody>
                    <a:bodyPr/>
                    <a:lstStyle/>
                    <a:p>
                      <a:r>
                        <a:rPr lang="ru-RU" sz="1400" dirty="0" smtClean="0"/>
                        <a:t>В организованной игре в младшем и среднем возрасте дети используют готовую предметную среду, в старшем возрасте вносят небольшие преобразования через введение новых</a:t>
                      </a:r>
                      <a:r>
                        <a:rPr lang="ru-RU" sz="1400" baseline="0" dirty="0" smtClean="0"/>
                        <a:t> предметов.</a:t>
                      </a:r>
                    </a:p>
                    <a:p>
                      <a:r>
                        <a:rPr lang="ru-RU" sz="1400" baseline="0" dirty="0" smtClean="0"/>
                        <a:t>В самостоятельной игре раскрываются возможности для преобразования готовой среды : дети создают новые постройки, вносят новые предметы, придают им необычные функции, свойства.</a:t>
                      </a:r>
                    </a:p>
                    <a:p>
                      <a:r>
                        <a:rPr lang="ru-RU" sz="1400" baseline="0" dirty="0" smtClean="0"/>
                        <a:t>В организованной игре предметов- заместителей используется больше, чем в самостоятельной, где предпочтение отдаётся реальным игрушкам. Дети старшего возраста больше используют условных предметов в игре, дети  младшего и среднего возраста заместителей почти не используют</a:t>
                      </a:r>
                      <a:r>
                        <a:rPr lang="ru-RU" baseline="0" dirty="0" smtClean="0"/>
                        <a:t>.</a:t>
                      </a:r>
                    </a:p>
                    <a:p>
                      <a:r>
                        <a:rPr lang="ru-RU" baseline="0" dirty="0" smtClean="0"/>
                        <a:t>Выводы :</a:t>
                      </a:r>
                    </a:p>
                    <a:p>
                      <a:r>
                        <a:rPr lang="ru-RU" baseline="0" dirty="0" smtClean="0"/>
                        <a:t>-в самостоятельных играх уровень преобразования предметно-пространственной среды выше, чем в организованной игре;</a:t>
                      </a:r>
                    </a:p>
                    <a:p>
                      <a:r>
                        <a:rPr lang="ru-RU" baseline="0" dirty="0" smtClean="0"/>
                        <a:t>-недостаточное использование предметов-заместителей в младшем и среднем возрасте.</a:t>
                      </a:r>
                      <a:endParaRPr lang="ru-RU" dirty="0"/>
                    </a:p>
                  </a:txBody>
                  <a:tcPr/>
                </a:tc>
                <a:tc>
                  <a:txBody>
                    <a:bodyPr/>
                    <a:lstStyle/>
                    <a:p>
                      <a:r>
                        <a:rPr lang="ru-RU" dirty="0" smtClean="0"/>
                        <a:t>Для младшего и среднего возраста:</a:t>
                      </a:r>
                    </a:p>
                    <a:p>
                      <a:r>
                        <a:rPr lang="ru-RU" dirty="0" smtClean="0"/>
                        <a:t>-вводить в игру предметы-заместители наряду с игрушками, а так же необычные предметы, придавая им несвойственные</a:t>
                      </a:r>
                      <a:r>
                        <a:rPr lang="ru-RU" baseline="0" dirty="0" smtClean="0"/>
                        <a:t> функции ( зонтик – ракета);</a:t>
                      </a:r>
                    </a:p>
                    <a:p>
                      <a:r>
                        <a:rPr lang="ru-RU" baseline="0" dirty="0" smtClean="0"/>
                        <a:t>- В организованной игре продумывать среду, позволяющую детям моделировать игровые ситуации, среду с минимумом предметов ( большинство из них заместители), которая побуждает к развитию творчества, сюжета;</a:t>
                      </a:r>
                    </a:p>
                    <a:p>
                      <a:r>
                        <a:rPr lang="ru-RU" baseline="0" dirty="0" smtClean="0"/>
                        <a:t>-широко использовать непохожие предметы-заместители;</a:t>
                      </a:r>
                    </a:p>
                    <a:p>
                      <a:r>
                        <a:rPr lang="ru-RU" baseline="0" dirty="0" smtClean="0"/>
                        <a:t>-планировать сочетание предметов для игры, что всегда побуждает к развитию новых сюжетов.</a:t>
                      </a:r>
                      <a:endParaRPr lang="ru-RU" dirty="0"/>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lstStyle/>
          <a:p>
            <a:endParaRPr lang="ru-RU" dirty="0"/>
          </a:p>
        </p:txBody>
      </p:sp>
      <p:graphicFrame>
        <p:nvGraphicFramePr>
          <p:cNvPr id="3" name="Таблица 2"/>
          <p:cNvGraphicFramePr>
            <a:graphicFrameLocks noGrp="1"/>
          </p:cNvGraphicFramePr>
          <p:nvPr/>
        </p:nvGraphicFramePr>
        <p:xfrm>
          <a:off x="0" y="0"/>
          <a:ext cx="9144000" cy="6715148"/>
        </p:xfrm>
        <a:graphic>
          <a:graphicData uri="http://schemas.openxmlformats.org/drawingml/2006/table">
            <a:tbl>
              <a:tblPr firstRow="1" bandRow="1">
                <a:tableStyleId>{5C22544A-7EE6-4342-B048-85BDC9FD1C3A}</a:tableStyleId>
              </a:tblPr>
              <a:tblGrid>
                <a:gridCol w="4572000"/>
                <a:gridCol w="4572000"/>
              </a:tblGrid>
              <a:tr h="500042">
                <a:tc gridSpan="2">
                  <a:txBody>
                    <a:bodyPr/>
                    <a:lstStyle/>
                    <a:p>
                      <a:r>
                        <a:rPr lang="ru-RU" sz="2400" dirty="0" smtClean="0"/>
                        <a:t>Игровые и творческие  умения  педагогов  в  организованной  игре</a:t>
                      </a:r>
                      <a:endParaRPr lang="ru-RU" sz="2400" dirty="0"/>
                    </a:p>
                  </a:txBody>
                  <a:tcPr/>
                </a:tc>
                <a:tc hMerge="1">
                  <a:txBody>
                    <a:bodyPr/>
                    <a:lstStyle/>
                    <a:p>
                      <a:endParaRPr lang="ru-RU" dirty="0"/>
                    </a:p>
                  </a:txBody>
                  <a:tcPr/>
                </a:tc>
              </a:tr>
              <a:tr h="500066">
                <a:tc>
                  <a:txBody>
                    <a:bodyPr/>
                    <a:lstStyle/>
                    <a:p>
                      <a:r>
                        <a:rPr lang="ru-RU" dirty="0" smtClean="0"/>
                        <a:t>  Анализ </a:t>
                      </a:r>
                      <a:r>
                        <a:rPr lang="ru-RU" baseline="0" dirty="0" smtClean="0"/>
                        <a:t> степени участия педагогов в игре:</a:t>
                      </a:r>
                      <a:endParaRPr lang="ru-RU" dirty="0"/>
                    </a:p>
                  </a:txBody>
                  <a:tcPr/>
                </a:tc>
                <a:tc>
                  <a:txBody>
                    <a:bodyPr/>
                    <a:lstStyle/>
                    <a:p>
                      <a:r>
                        <a:rPr lang="ru-RU" dirty="0" smtClean="0"/>
                        <a:t>                  </a:t>
                      </a:r>
                      <a:r>
                        <a:rPr lang="ru-RU" baseline="0" dirty="0" smtClean="0"/>
                        <a:t>Р</a:t>
                      </a:r>
                      <a:r>
                        <a:rPr lang="ru-RU" dirty="0" smtClean="0"/>
                        <a:t>екомендации педагогам :</a:t>
                      </a:r>
                      <a:endParaRPr lang="ru-RU" dirty="0"/>
                    </a:p>
                  </a:txBody>
                  <a:tcPr/>
                </a:tc>
              </a:tr>
              <a:tr h="5715040">
                <a:tc>
                  <a:txBody>
                    <a:bodyPr/>
                    <a:lstStyle/>
                    <a:p>
                      <a:r>
                        <a:rPr lang="ru-RU" sz="1400" dirty="0" smtClean="0"/>
                        <a:t>Рассмотрим </a:t>
                      </a:r>
                      <a:r>
                        <a:rPr lang="ru-RU" sz="1400" baseline="0" dirty="0" smtClean="0"/>
                        <a:t> вариант- большинство педагогов, участвуя в игре:</a:t>
                      </a:r>
                    </a:p>
                    <a:p>
                      <a:r>
                        <a:rPr lang="ru-RU" sz="1400" baseline="0" dirty="0" smtClean="0"/>
                        <a:t>– делят главные  роли с одним или несколькими детьми;</a:t>
                      </a:r>
                    </a:p>
                    <a:p>
                      <a:r>
                        <a:rPr lang="ru-RU" sz="1400" baseline="0" dirty="0" smtClean="0"/>
                        <a:t>-передают главную роль в течении игры детям. И лишь несколько педагогов обговаривают с детьми игры, ситуацию в словесном плане ( главных героев, начало игры), а играют дети ( распределяют роли, придумывают сюжет). Здесь можно констатировать, что совместная игра находится на 1 этапе развития, когда руководство игрой осуществляет взрослый, нос созданы условия для перехода ко 2 этапу – совместного руководства игрой.</a:t>
                      </a:r>
                    </a:p>
                    <a:p>
                      <a:r>
                        <a:rPr lang="ru-RU" sz="1400" baseline="0" dirty="0" smtClean="0"/>
                        <a:t>При анализе организованной игры следует отметить динамику развития следующих игровых и творческих умений педагогов :</a:t>
                      </a:r>
                    </a:p>
                    <a:p>
                      <a:r>
                        <a:rPr lang="ru-RU" sz="1400" baseline="0" dirty="0" smtClean="0"/>
                        <a:t>-умение совершать разнообразные игровые действия;</a:t>
                      </a:r>
                    </a:p>
                    <a:p>
                      <a:r>
                        <a:rPr lang="ru-RU" sz="1400" baseline="0" dirty="0" smtClean="0"/>
                        <a:t>-осуществлять смену ролей;</a:t>
                      </a:r>
                    </a:p>
                    <a:p>
                      <a:r>
                        <a:rPr lang="ru-RU" sz="1400" baseline="0" dirty="0" smtClean="0"/>
                        <a:t>-создавать взаимосвязи между персонажами ;</a:t>
                      </a:r>
                    </a:p>
                    <a:p>
                      <a:r>
                        <a:rPr lang="ru-RU" sz="1400" baseline="0" dirty="0" smtClean="0"/>
                        <a:t>-придумывать сюжеты;</a:t>
                      </a:r>
                    </a:p>
                    <a:p>
                      <a:r>
                        <a:rPr lang="ru-RU" sz="1400" baseline="0" dirty="0" smtClean="0"/>
                        <a:t>-насыщать  роль социальными взаимоотношениями.</a:t>
                      </a:r>
                    </a:p>
                    <a:p>
                      <a:r>
                        <a:rPr lang="ru-RU" sz="1400" baseline="0" dirty="0" smtClean="0"/>
                        <a:t>Наибольшую трудность педагоги испытывают в  процессе преобразования предметов для игры, наличной ситуации в воображаемую предметную среду, а также при создании образов , персонажей игры, наделении их личностными чертами, особенностями поведения.</a:t>
                      </a:r>
                      <a:endParaRPr lang="ru-RU" sz="1400" dirty="0"/>
                    </a:p>
                  </a:txBody>
                  <a:tcPr/>
                </a:tc>
                <a:tc>
                  <a:txBody>
                    <a:bodyPr/>
                    <a:lstStyle/>
                    <a:p>
                      <a:pPr>
                        <a:buFontTx/>
                        <a:buChar char="-"/>
                      </a:pPr>
                      <a:r>
                        <a:rPr lang="ru-RU" dirty="0" smtClean="0"/>
                        <a:t>Широко использовать приемы, направленные на обогащение игровой деятельности детей;</a:t>
                      </a:r>
                    </a:p>
                    <a:p>
                      <a:pPr>
                        <a:buFontTx/>
                        <a:buChar char="-"/>
                      </a:pPr>
                      <a:r>
                        <a:rPr lang="ru-RU" dirty="0" smtClean="0"/>
                        <a:t>-осуществлять переход на этап совместного руководства игрой ( когда педагог делит главные роли или передает их другим детям в течении игры );</a:t>
                      </a:r>
                    </a:p>
                    <a:p>
                      <a:pPr>
                        <a:buFontTx/>
                        <a:buChar char="-"/>
                      </a:pPr>
                      <a:r>
                        <a:rPr lang="ru-RU" dirty="0" smtClean="0"/>
                        <a:t>Использовать в работе с педагогами тренинги, направленные на развитие творчества педагогов, умений преобразовывать предметы и игровые ситуации, </a:t>
                      </a:r>
                      <a:r>
                        <a:rPr lang="ru-RU" dirty="0" err="1" smtClean="0"/>
                        <a:t>сюжетосложения</a:t>
                      </a:r>
                      <a:r>
                        <a:rPr lang="ru-RU" dirty="0" smtClean="0"/>
                        <a:t>, выразительности игрового поведения.</a:t>
                      </a:r>
                      <a:endParaRPr lang="ru-RU" dirty="0"/>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6583362"/>
          </a:xfrm>
        </p:spPr>
        <p:txBody>
          <a:bodyPr>
            <a:normAutofit fontScale="90000"/>
          </a:bodyPr>
          <a:lstStyle/>
          <a:p>
            <a:r>
              <a:rPr lang="ru-RU" dirty="0" smtClean="0">
                <a:solidFill>
                  <a:schemeClr val="accent1">
                    <a:lumMod val="50000"/>
                  </a:schemeClr>
                </a:solidFill>
              </a:rPr>
              <a:t>Рассмотрим  работу по обогащению игровой деятельности детей на примере сюжетно- ролевой игры </a:t>
            </a:r>
            <a:br>
              <a:rPr lang="ru-RU" dirty="0" smtClean="0">
                <a:solidFill>
                  <a:schemeClr val="accent1">
                    <a:lumMod val="50000"/>
                  </a:schemeClr>
                </a:solidFill>
              </a:rPr>
            </a:br>
            <a:r>
              <a:rPr lang="ru-RU" dirty="0" smtClean="0">
                <a:solidFill>
                  <a:schemeClr val="accent1">
                    <a:lumMod val="50000"/>
                  </a:schemeClr>
                </a:solidFill>
              </a:rPr>
              <a:t>« Банк</a:t>
            </a:r>
            <a:r>
              <a:rPr lang="ru-RU" dirty="0" smtClean="0">
                <a:solidFill>
                  <a:srgbClr val="002060"/>
                </a:solidFill>
              </a:rPr>
              <a:t>»</a:t>
            </a:r>
            <a:br>
              <a:rPr lang="ru-RU" dirty="0" smtClean="0">
                <a:solidFill>
                  <a:srgbClr val="002060"/>
                </a:solidFill>
              </a:rPr>
            </a:br>
            <a:r>
              <a:rPr lang="ru-RU" dirty="0" smtClean="0">
                <a:solidFill>
                  <a:srgbClr val="002060"/>
                </a:solidFill>
              </a:rPr>
              <a:t/>
            </a:r>
            <a:br>
              <a:rPr lang="ru-RU" dirty="0" smtClean="0">
                <a:solidFill>
                  <a:srgbClr val="002060"/>
                </a:solidFill>
              </a:rPr>
            </a:br>
            <a:r>
              <a:rPr lang="ru-RU" sz="2200" dirty="0" smtClean="0"/>
              <a:t>Игра рассчитана  на детей 6-7 лет. </a:t>
            </a:r>
            <a:br>
              <a:rPr lang="ru-RU" sz="2200" dirty="0" smtClean="0"/>
            </a:br>
            <a:r>
              <a:rPr lang="ru-RU" sz="2200" b="1" dirty="0" smtClean="0">
                <a:solidFill>
                  <a:schemeClr val="accent1">
                    <a:lumMod val="75000"/>
                  </a:schemeClr>
                </a:solidFill>
              </a:rPr>
              <a:t>Форма проведения:</a:t>
            </a:r>
            <a:r>
              <a:rPr lang="ru-RU" sz="2200" dirty="0" smtClean="0"/>
              <a:t/>
            </a:r>
            <a:br>
              <a:rPr lang="ru-RU" sz="2200" dirty="0" smtClean="0"/>
            </a:br>
            <a:r>
              <a:rPr lang="ru-RU" sz="2200" dirty="0" smtClean="0"/>
              <a:t> –организованная ( совместная с педагогом).</a:t>
            </a:r>
            <a:br>
              <a:rPr lang="ru-RU" sz="2200" dirty="0" smtClean="0"/>
            </a:br>
            <a:r>
              <a:rPr lang="ru-RU" sz="2200" dirty="0" err="1" smtClean="0"/>
              <a:t>Цель-совершенствовать</a:t>
            </a:r>
            <a:r>
              <a:rPr lang="ru-RU" sz="2200" dirty="0" smtClean="0"/>
              <a:t>  « технику» игры и расширять ориентировки детей в социальной жизни ;</a:t>
            </a:r>
            <a:br>
              <a:rPr lang="ru-RU" sz="2200" dirty="0" smtClean="0"/>
            </a:br>
            <a:r>
              <a:rPr lang="ru-RU" sz="2200" dirty="0" smtClean="0"/>
              <a:t>-свободная игровая деятельность детей. </a:t>
            </a:r>
            <a:br>
              <a:rPr lang="ru-RU" sz="2200" dirty="0" smtClean="0"/>
            </a:br>
            <a:r>
              <a:rPr lang="ru-RU" sz="2200" dirty="0" smtClean="0"/>
              <a:t>Цель: формировать активную позицию ребенка в игре, реализовывать сферы его собственных интересов.</a:t>
            </a:r>
            <a:br>
              <a:rPr lang="ru-RU" sz="2200" dirty="0" smtClean="0"/>
            </a:br>
            <a:r>
              <a:rPr lang="ru-RU" dirty="0" smtClean="0">
                <a:solidFill>
                  <a:srgbClr val="002060"/>
                </a:solidFill>
              </a:rPr>
              <a:t/>
            </a:r>
            <a:br>
              <a:rPr lang="ru-RU" dirty="0" smtClean="0">
                <a:solidFill>
                  <a:srgbClr val="002060"/>
                </a:solidFill>
              </a:rPr>
            </a:br>
            <a:r>
              <a:rPr lang="ru-RU" dirty="0" smtClean="0">
                <a:solidFill>
                  <a:srgbClr val="002060"/>
                </a:solidFill>
              </a:rPr>
              <a:t/>
            </a:r>
            <a:br>
              <a:rPr lang="ru-RU" dirty="0" smtClean="0">
                <a:solidFill>
                  <a:srgbClr val="002060"/>
                </a:solidFill>
              </a:rPr>
            </a:br>
            <a:endParaRPr lang="ru-RU" dirty="0">
              <a:solidFill>
                <a:srgbClr val="00206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83362"/>
          </a:xfrm>
        </p:spPr>
        <p:txBody>
          <a:bodyPr>
            <a:normAutofit/>
          </a:bodyPr>
          <a:lstStyle/>
          <a:p>
            <a:r>
              <a:rPr lang="ru-RU" sz="2000" b="1" dirty="0" smtClean="0">
                <a:solidFill>
                  <a:schemeClr val="accent1">
                    <a:lumMod val="75000"/>
                  </a:schemeClr>
                </a:solidFill>
              </a:rPr>
              <a:t>Работа по обогащению игровой деятельности детей:</a:t>
            </a:r>
            <a:br>
              <a:rPr lang="ru-RU" sz="2000" b="1" dirty="0" smtClean="0">
                <a:solidFill>
                  <a:schemeClr val="accent1">
                    <a:lumMod val="75000"/>
                  </a:schemeClr>
                </a:solidFill>
              </a:rPr>
            </a:br>
            <a:r>
              <a:rPr lang="ru-RU" sz="2000" b="1" dirty="0" smtClean="0">
                <a:solidFill>
                  <a:schemeClr val="accent1">
                    <a:lumMod val="75000"/>
                  </a:schemeClr>
                </a:solidFill>
              </a:rPr>
              <a:t/>
            </a:r>
            <a:br>
              <a:rPr lang="ru-RU" sz="2000" b="1" dirty="0" smtClean="0">
                <a:solidFill>
                  <a:schemeClr val="accent1">
                    <a:lumMod val="75000"/>
                  </a:schemeClr>
                </a:solidFill>
              </a:rPr>
            </a:br>
            <a:r>
              <a:rPr lang="ru-RU" sz="1600" b="1" dirty="0" smtClean="0"/>
              <a:t>-познавательные</a:t>
            </a:r>
            <a:r>
              <a:rPr lang="ru-RU" sz="1600" b="1" dirty="0" smtClean="0">
                <a:solidFill>
                  <a:schemeClr val="accent1">
                    <a:lumMod val="75000"/>
                  </a:schemeClr>
                </a:solidFill>
              </a:rPr>
              <a:t> </a:t>
            </a:r>
            <a:r>
              <a:rPr lang="ru-RU" sz="1600" b="1" dirty="0" smtClean="0"/>
              <a:t>занятия с определённым экономическим содержанием</a:t>
            </a:r>
            <a:r>
              <a:rPr lang="ru-RU" sz="1600" dirty="0" smtClean="0"/>
              <a:t>.</a:t>
            </a:r>
            <a:br>
              <a:rPr lang="ru-RU" sz="1600" dirty="0" smtClean="0"/>
            </a:br>
            <a:r>
              <a:rPr lang="ru-RU" sz="1600" dirty="0" smtClean="0"/>
              <a:t>Цель : знакомить детей в игровой форме с новыми экономическими понятиями, необходимыми для развития сюжетной линии игры «Банк»; /см. таблицы/</a:t>
            </a:r>
            <a:br>
              <a:rPr lang="ru-RU" sz="1600" dirty="0" smtClean="0"/>
            </a:br>
            <a:r>
              <a:rPr lang="ru-RU" sz="1600" dirty="0" smtClean="0"/>
              <a:t/>
            </a:r>
            <a:br>
              <a:rPr lang="ru-RU" sz="1600" dirty="0" smtClean="0"/>
            </a:br>
            <a:r>
              <a:rPr lang="ru-RU" sz="1600" b="1" dirty="0" smtClean="0"/>
              <a:t>-тематические сюжетно-ролевые игры. </a:t>
            </a:r>
            <a:r>
              <a:rPr lang="ru-RU" sz="1600" dirty="0" smtClean="0"/>
              <a:t/>
            </a:r>
            <a:br>
              <a:rPr lang="ru-RU" sz="1600" dirty="0" smtClean="0"/>
            </a:br>
            <a:r>
              <a:rPr lang="ru-RU" sz="1600" dirty="0" err="1" smtClean="0"/>
              <a:t>Цель:расширить</a:t>
            </a:r>
            <a:r>
              <a:rPr lang="ru-RU" sz="1600" dirty="0" smtClean="0"/>
              <a:t> </a:t>
            </a:r>
            <a:r>
              <a:rPr lang="ru-RU" sz="1600" dirty="0" err="1" smtClean="0"/>
              <a:t>граници</a:t>
            </a:r>
            <a:r>
              <a:rPr lang="ru-RU" sz="1600" dirty="0" smtClean="0"/>
              <a:t> изображаемого в игре « Банк» через проигрывание ситуаций по определенным ( тематическим) сюжетам.</a:t>
            </a:r>
            <a:br>
              <a:rPr lang="ru-RU" sz="1600" dirty="0" smtClean="0"/>
            </a:br>
            <a:endParaRPr lang="ru-RU" sz="1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83362"/>
          </a:xfrm>
        </p:spPr>
        <p:txBody>
          <a:bodyPr/>
          <a:lstStyle/>
          <a:p>
            <a:endParaRPr lang="ru-RU" dirty="0"/>
          </a:p>
        </p:txBody>
      </p:sp>
      <p:pic>
        <p:nvPicPr>
          <p:cNvPr id="1026" name="Picture 2" descr="C:\Users\1\Desktop\игра\img220.jpg"/>
          <p:cNvPicPr>
            <a:picLocks noChangeAspect="1" noChangeArrowheads="1"/>
          </p:cNvPicPr>
          <p:nvPr/>
        </p:nvPicPr>
        <p:blipFill>
          <a:blip r:embed="rId2"/>
          <a:srcRect t="10416" r="-3636"/>
          <a:stretch>
            <a:fillRect/>
          </a:stretch>
        </p:blipFill>
        <p:spPr bwMode="auto">
          <a:xfrm>
            <a:off x="642910" y="0"/>
            <a:ext cx="8215370" cy="6858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83362"/>
          </a:xfrm>
        </p:spPr>
        <p:txBody>
          <a:bodyPr/>
          <a:lstStyle/>
          <a:p>
            <a:endParaRPr lang="ru-RU" dirty="0"/>
          </a:p>
        </p:txBody>
      </p:sp>
      <p:pic>
        <p:nvPicPr>
          <p:cNvPr id="2050" name="Picture 2" descr="C:\Users\1\Desktop\игра\img221.jpg"/>
          <p:cNvPicPr>
            <a:picLocks noChangeAspect="1" noChangeArrowheads="1"/>
          </p:cNvPicPr>
          <p:nvPr/>
        </p:nvPicPr>
        <p:blipFill>
          <a:blip r:embed="rId2"/>
          <a:srcRect/>
          <a:stretch>
            <a:fillRect/>
          </a:stretch>
        </p:blipFill>
        <p:spPr bwMode="auto">
          <a:xfrm>
            <a:off x="571472" y="0"/>
            <a:ext cx="7715303" cy="68580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858000"/>
          </a:xfrm>
        </p:spPr>
        <p:txBody>
          <a:bodyPr/>
          <a:lstStyle/>
          <a:p>
            <a:endParaRPr lang="ru-RU" dirty="0"/>
          </a:p>
        </p:txBody>
      </p:sp>
      <p:pic>
        <p:nvPicPr>
          <p:cNvPr id="3074" name="Picture 2" descr="C:\Users\1\Desktop\игра\img222.jpg"/>
          <p:cNvPicPr>
            <a:picLocks noChangeAspect="1" noChangeArrowheads="1"/>
          </p:cNvPicPr>
          <p:nvPr/>
        </p:nvPicPr>
        <p:blipFill>
          <a:blip r:embed="rId2"/>
          <a:srcRect/>
          <a:stretch>
            <a:fillRect/>
          </a:stretch>
        </p:blipFill>
        <p:spPr bwMode="auto">
          <a:xfrm>
            <a:off x="1000101" y="0"/>
            <a:ext cx="7143800" cy="68580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83362"/>
          </a:xfrm>
        </p:spPr>
        <p:txBody>
          <a:bodyPr/>
          <a:lstStyle/>
          <a:p>
            <a:endParaRPr lang="ru-RU" dirty="0"/>
          </a:p>
        </p:txBody>
      </p:sp>
      <p:pic>
        <p:nvPicPr>
          <p:cNvPr id="4098" name="Picture 2" descr="C:\Users\1\Desktop\игра\img223.jpg"/>
          <p:cNvPicPr>
            <a:picLocks noChangeAspect="1" noChangeArrowheads="1"/>
          </p:cNvPicPr>
          <p:nvPr/>
        </p:nvPicPr>
        <p:blipFill>
          <a:blip r:embed="rId2"/>
          <a:srcRect/>
          <a:stretch>
            <a:fillRect/>
          </a:stretch>
        </p:blipFill>
        <p:spPr bwMode="auto">
          <a:xfrm rot="21420979">
            <a:off x="682948" y="-230165"/>
            <a:ext cx="7814859" cy="7231705"/>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26196"/>
          </a:xfrm>
          <a:solidFill>
            <a:schemeClr val="bg1"/>
          </a:solidFill>
        </p:spPr>
        <p:txBody>
          <a:bodyPr>
            <a:normAutofit/>
          </a:bodyPr>
          <a:lstStyle/>
          <a:p>
            <a:r>
              <a:rPr lang="ru-RU" sz="1800" dirty="0" smtClean="0"/>
              <a:t>Несмотря на то, что любая игра – это специфическая детская деятельность, нельзя недооценивать роль взрослого в её организации. Каждая из форм проведения  сюжетно-ролевой игры «Банк» ставит перед педагогом определенные цели и задачи.</a:t>
            </a:r>
            <a:br>
              <a:rPr lang="ru-RU" sz="1800" dirty="0" smtClean="0"/>
            </a:br>
            <a:r>
              <a:rPr lang="ru-RU" sz="1800" b="1" dirty="0" smtClean="0">
                <a:solidFill>
                  <a:schemeClr val="accent1">
                    <a:lumMod val="50000"/>
                  </a:schemeClr>
                </a:solidFill>
              </a:rPr>
              <a:t>В организованной игре педагог:</a:t>
            </a:r>
            <a:br>
              <a:rPr lang="ru-RU" sz="1800" b="1" dirty="0" smtClean="0">
                <a:solidFill>
                  <a:schemeClr val="accent1">
                    <a:lumMod val="50000"/>
                  </a:schemeClr>
                </a:solidFill>
              </a:rPr>
            </a:br>
            <a:r>
              <a:rPr lang="ru-RU" sz="1800" dirty="0" smtClean="0"/>
              <a:t>1) дает образцы социального поведения, решения социальных проблем, вхождения в роль ( что  и как делать ), развития ролевых взаимоотношений ( как вступать, с кем, что говорить- образцы ролевых диалогов), использование игровой атрибутики и предметов-заместителей, способов организации игровой среды;</a:t>
            </a:r>
            <a:br>
              <a:rPr lang="ru-RU" sz="1800" dirty="0" smtClean="0"/>
            </a:br>
            <a:r>
              <a:rPr lang="ru-RU" sz="1800" dirty="0" smtClean="0"/>
              <a:t>2) принимает при вхождении в игру подчиненную роль, выходит из позиции взрослого и опускается на уровень ребенка, что создает ситуацию доверия детей и побуждает их к активности.</a:t>
            </a:r>
            <a:br>
              <a:rPr lang="ru-RU" sz="1800" dirty="0" smtClean="0"/>
            </a:br>
            <a:r>
              <a:rPr lang="ru-RU" sz="1800" b="1" dirty="0" smtClean="0">
                <a:solidFill>
                  <a:schemeClr val="tx2">
                    <a:lumMod val="50000"/>
                  </a:schemeClr>
                </a:solidFill>
              </a:rPr>
              <a:t>В свободной самостоятельной деятельности педагог:</a:t>
            </a:r>
            <a:r>
              <a:rPr lang="ru-RU" sz="1800" dirty="0" smtClean="0"/>
              <a:t/>
            </a:r>
            <a:br>
              <a:rPr lang="ru-RU" sz="1800" dirty="0" smtClean="0"/>
            </a:br>
            <a:r>
              <a:rPr lang="ru-RU" sz="1800" dirty="0" smtClean="0"/>
              <a:t>1) создает эмоционально благоприятные условия для ее проведения ;</a:t>
            </a:r>
            <a:br>
              <a:rPr lang="ru-RU" sz="1800" dirty="0" smtClean="0"/>
            </a:br>
            <a:r>
              <a:rPr lang="ru-RU" sz="1800" dirty="0" smtClean="0"/>
              <a:t>2)удерживает позицию невмешательства в детскую игру : отсутствие прямого руководства, оценок, отказ от роли советчика;</a:t>
            </a:r>
            <a:br>
              <a:rPr lang="ru-RU" sz="1800" dirty="0" smtClean="0"/>
            </a:br>
            <a:r>
              <a:rPr lang="ru-RU" sz="1800" dirty="0" smtClean="0"/>
              <a:t>3) предоставляет  ребенку свободу выбора места игры и способов его организации, сюжета, атрибутов, партнеров, действий;</a:t>
            </a:r>
            <a:br>
              <a:rPr lang="ru-RU" sz="1800" dirty="0" smtClean="0"/>
            </a:br>
            <a:r>
              <a:rPr lang="ru-RU" sz="1800" dirty="0" smtClean="0"/>
              <a:t>4)наблюдает и фиксирует цели, над которыми надо работать с предстоящим планированием.</a:t>
            </a:r>
            <a:endParaRPr lang="ru-RU" sz="1800" dirty="0">
              <a:solidFill>
                <a:schemeClr val="accent1">
                  <a:lumMod val="50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58204" cy="5929354"/>
          </a:xfrm>
          <a:solidFill>
            <a:schemeClr val="bg1"/>
          </a:solidFill>
        </p:spPr>
        <p:txBody>
          <a:bodyPr>
            <a:normAutofit/>
          </a:bodyPr>
          <a:lstStyle/>
          <a:p>
            <a:r>
              <a:rPr lang="ru-RU" sz="2000" dirty="0" smtClean="0"/>
              <a:t>Таким образом, </a:t>
            </a:r>
            <a:r>
              <a:rPr lang="ru-RU" sz="2000" b="1" dirty="0" smtClean="0">
                <a:solidFill>
                  <a:schemeClr val="tx2">
                    <a:lumMod val="50000"/>
                  </a:schemeClr>
                </a:solidFill>
              </a:rPr>
              <a:t>организованная игра рассматривается как ступень для развития и обогащения самостоятельной игровой деятельности.</a:t>
            </a:r>
            <a:r>
              <a:rPr lang="ru-RU" sz="2000" dirty="0" smtClean="0"/>
              <a:t> Такой вид совместной игры со взрослым помогает детям полнее разворачивать сюжет игры ,насыщать ее многообразием игровых действий, устанавливать ролевые отношения за счет деловых и личностных взаимосвязей.</a:t>
            </a:r>
            <a:br>
              <a:rPr lang="ru-RU" sz="2000" dirty="0" smtClean="0"/>
            </a:br>
            <a:r>
              <a:rPr lang="ru-RU" sz="2000" dirty="0" smtClean="0"/>
              <a:t/>
            </a:r>
            <a:br>
              <a:rPr lang="ru-RU" sz="2000" dirty="0" smtClean="0"/>
            </a:br>
            <a:r>
              <a:rPr lang="ru-RU" sz="2000" dirty="0" smtClean="0"/>
              <a:t>В тоже время </a:t>
            </a:r>
            <a:r>
              <a:rPr lang="ru-RU" sz="2000" b="1" dirty="0" smtClean="0">
                <a:solidFill>
                  <a:schemeClr val="tx2">
                    <a:lumMod val="75000"/>
                  </a:schemeClr>
                </a:solidFill>
              </a:rPr>
              <a:t>свободная самостоятельная игра выступает следствием активности ребенка, проявляющейся в ней как личностное качество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dirty="0" smtClean="0"/>
              <a:t>Поэтому обе формы ( и организованная, и свободная игра ) включены в структуру сюжетно-ролевой игры « Банк», где лаконично перетекают друг в друга. Педагог по своёму усмотрению регулирует продолжительность и чередование каждой из них, а так же степень своей включённости в игру.</a:t>
            </a:r>
            <a:endParaRPr lang="ru-RU"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0" y="0"/>
            <a:ext cx="8892480" cy="1857364"/>
          </a:xfrm>
        </p:spPr>
        <p:txBody>
          <a:bodyPr>
            <a:normAutofit fontScale="90000"/>
          </a:bodyPr>
          <a:lstStyle/>
          <a:p>
            <a:pPr algn="l"/>
            <a:r>
              <a:rPr lang="ru-RU" sz="1800" dirty="0" smtClean="0"/>
              <a:t>В дошкольном детстве игра занимает значительное место в жизни детей и является важным фактором психического развития и становления самосознания. По мнению педагогов и психологов, наибольшим развивающим эффектом обладает сюжетно –ролевая игра. Главное назначение этой игры социальное развитие ребенка, т.е. овладение  нормами и правилами поведения в обществе, </a:t>
            </a:r>
            <a:r>
              <a:rPr lang="ru-RU" sz="1800" dirty="0"/>
              <a:t>о</a:t>
            </a:r>
            <a:r>
              <a:rPr lang="ru-RU" sz="1800" dirty="0" smtClean="0"/>
              <a:t>пределенными умениями и социальными навыками.</a:t>
            </a:r>
            <a:br>
              <a:rPr lang="ru-RU" sz="1800" dirty="0" smtClean="0"/>
            </a:br>
            <a:r>
              <a:rPr lang="ru-RU" sz="1800" i="1" dirty="0" smtClean="0"/>
              <a:t> </a:t>
            </a:r>
            <a:r>
              <a:rPr lang="ru-RU" sz="1800" b="1" dirty="0" smtClean="0"/>
              <a:t>Дошкольники, имеющие большую игровую практику, легче справляются</a:t>
            </a:r>
            <a:br>
              <a:rPr lang="ru-RU" sz="1800" b="1" dirty="0" smtClean="0"/>
            </a:br>
            <a:r>
              <a:rPr lang="ru-RU" sz="1800" b="1" dirty="0" smtClean="0"/>
              <a:t> с реальными проблемами.</a:t>
            </a:r>
            <a:endParaRPr lang="ru-RU" sz="1800" b="1" dirty="0"/>
          </a:p>
        </p:txBody>
      </p:sp>
      <p:sp>
        <p:nvSpPr>
          <p:cNvPr id="5" name="Подзаголовок 4"/>
          <p:cNvSpPr>
            <a:spLocks noGrp="1"/>
          </p:cNvSpPr>
          <p:nvPr>
            <p:ph type="subTitle" idx="1"/>
          </p:nvPr>
        </p:nvSpPr>
        <p:spPr>
          <a:xfrm>
            <a:off x="107504" y="1928802"/>
            <a:ext cx="5688632" cy="2786082"/>
          </a:xfrm>
        </p:spPr>
        <p:txBody>
          <a:bodyPr/>
          <a:lstStyle/>
          <a:p>
            <a:r>
              <a:rPr lang="ru-RU" sz="1600" dirty="0" smtClean="0">
                <a:solidFill>
                  <a:schemeClr val="tx1"/>
                </a:solidFill>
              </a:rPr>
              <a:t>В сюжетах детских игр отражаются сферы взрослой жизни- ребенок пробует себя в разных ролях. Он передает внутреннее состояние того, кого в данный момент изображает. Поскольку детская игра находится на стыке реального и условного миров, то к придуманному ( условному) миру ребенок учится относиться как к настоящему.</a:t>
            </a:r>
          </a:p>
          <a:p>
            <a:r>
              <a:rPr lang="ru-RU" sz="1600" b="1" dirty="0" smtClean="0">
                <a:solidFill>
                  <a:schemeClr val="tx1"/>
                </a:solidFill>
              </a:rPr>
              <a:t>Сначала в игре дети отражают предметную деятельность взрослых, затем в центр их внимания попадают отношения между взрослыми и, наконец, правила, по которым строятся эти отношения</a:t>
            </a:r>
            <a:r>
              <a:rPr lang="ru-RU" sz="1400" b="1" dirty="0" smtClean="0"/>
              <a:t>.</a:t>
            </a:r>
          </a:p>
          <a:p>
            <a:endParaRPr lang="ru-RU" sz="1400" dirty="0" smtClean="0"/>
          </a:p>
          <a:p>
            <a:endParaRPr lang="ru-RU" dirty="0"/>
          </a:p>
        </p:txBody>
      </p:sp>
    </p:spTree>
    <p:extLst>
      <p:ext uri="{BB962C8B-B14F-4D97-AF65-F5344CB8AC3E}">
        <p14:creationId xmlns:p14="http://schemas.microsoft.com/office/powerpoint/2010/main" xmlns="" val="36186720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11882"/>
          </a:xfrm>
          <a:solidFill>
            <a:schemeClr val="bg1"/>
          </a:solidFill>
        </p:spPr>
        <p:txBody>
          <a:bodyPr>
            <a:normAutofit/>
          </a:bodyPr>
          <a:lstStyle/>
          <a:p>
            <a:r>
              <a:rPr lang="ru-RU" sz="1800" b="1" dirty="0" smtClean="0">
                <a:solidFill>
                  <a:schemeClr val="tx2">
                    <a:lumMod val="75000"/>
                  </a:schemeClr>
                </a:solidFill>
              </a:rPr>
              <a:t>Характеристика основных направлений работы</a:t>
            </a:r>
            <a:br>
              <a:rPr lang="ru-RU" sz="1800" b="1" dirty="0" smtClean="0">
                <a:solidFill>
                  <a:schemeClr val="tx2">
                    <a:lumMod val="75000"/>
                  </a:schemeClr>
                </a:solidFill>
              </a:rPr>
            </a:br>
            <a:r>
              <a:rPr lang="ru-RU" sz="1800" b="1" dirty="0" smtClean="0">
                <a:solidFill>
                  <a:schemeClr val="tx2">
                    <a:lumMod val="75000"/>
                  </a:schemeClr>
                </a:solidFill>
              </a:rPr>
              <a:t/>
            </a:r>
            <a:br>
              <a:rPr lang="ru-RU" sz="1800" b="1" dirty="0" smtClean="0">
                <a:solidFill>
                  <a:schemeClr val="tx2">
                    <a:lumMod val="75000"/>
                  </a:schemeClr>
                </a:solidFill>
              </a:rPr>
            </a:br>
            <a:r>
              <a:rPr lang="ru-RU" sz="1800" b="1" dirty="0" smtClean="0">
                <a:solidFill>
                  <a:schemeClr val="tx2">
                    <a:lumMod val="75000"/>
                  </a:schemeClr>
                </a:solidFill>
              </a:rPr>
              <a:t>1.Собственно  игровая деятельность детей- сюжетно-ролевая игра «Банк».</a:t>
            </a:r>
            <a:br>
              <a:rPr lang="ru-RU" sz="1800" b="1" dirty="0" smtClean="0">
                <a:solidFill>
                  <a:schemeClr val="tx2">
                    <a:lumMod val="75000"/>
                  </a:schemeClr>
                </a:solidFill>
              </a:rPr>
            </a:br>
            <a:r>
              <a:rPr lang="ru-RU" sz="1600" dirty="0" smtClean="0"/>
              <a:t>В основе сюжета – деятельность банка, выдающего кредиты для организации собственного бизнеса детьми. В игру вводятся деньги как средство обмена между детьми, источник получения дохода.</a:t>
            </a:r>
            <a:br>
              <a:rPr lang="ru-RU" sz="1600" dirty="0" smtClean="0"/>
            </a:br>
            <a:r>
              <a:rPr lang="ru-RU" sz="1600" dirty="0" smtClean="0"/>
              <a:t/>
            </a:r>
            <a:br>
              <a:rPr lang="ru-RU" sz="1600" dirty="0" smtClean="0"/>
            </a:br>
            <a:r>
              <a:rPr lang="ru-RU" sz="1600" dirty="0" smtClean="0"/>
              <a:t>Банк и деньги по ходу игры несут 2 основные функции:</a:t>
            </a:r>
            <a:br>
              <a:rPr lang="ru-RU" sz="1600" dirty="0" smtClean="0"/>
            </a:br>
            <a:r>
              <a:rPr lang="ru-RU" sz="1600" dirty="0" smtClean="0"/>
              <a:t>1) запускают игру и познавательную активность вначале;</a:t>
            </a:r>
            <a:br>
              <a:rPr lang="ru-RU" sz="1600" dirty="0" smtClean="0"/>
            </a:br>
            <a:r>
              <a:rPr lang="ru-RU" sz="1600" dirty="0" smtClean="0"/>
              <a:t>2 )являются средством развития игрового сюжета.</a:t>
            </a:r>
            <a:br>
              <a:rPr lang="ru-RU" sz="1600" dirty="0" smtClean="0"/>
            </a:br>
            <a:r>
              <a:rPr lang="ru-RU" sz="1600" dirty="0" smtClean="0"/>
              <a:t/>
            </a:r>
            <a:br>
              <a:rPr lang="ru-RU" sz="1600" dirty="0" smtClean="0"/>
            </a:br>
            <a:r>
              <a:rPr lang="ru-RU" sz="1800" b="1" dirty="0" smtClean="0">
                <a:solidFill>
                  <a:schemeClr val="tx2">
                    <a:lumMod val="50000"/>
                  </a:schemeClr>
                </a:solidFill>
              </a:rPr>
              <a:t>Структура сюжетно -ролевой игры « Банк»</a:t>
            </a:r>
            <a:br>
              <a:rPr lang="ru-RU" sz="1800" b="1" dirty="0" smtClean="0">
                <a:solidFill>
                  <a:schemeClr val="tx2">
                    <a:lumMod val="50000"/>
                  </a:schemeClr>
                </a:solidFill>
              </a:rPr>
            </a:br>
            <a:r>
              <a:rPr lang="ru-RU" sz="1800" b="1" dirty="0" smtClean="0">
                <a:solidFill>
                  <a:schemeClr val="tx2">
                    <a:lumMod val="50000"/>
                  </a:schemeClr>
                </a:solidFill>
              </a:rPr>
              <a:t/>
            </a:r>
            <a:br>
              <a:rPr lang="ru-RU" sz="1800" b="1" dirty="0" smtClean="0">
                <a:solidFill>
                  <a:schemeClr val="tx2">
                    <a:lumMod val="50000"/>
                  </a:schemeClr>
                </a:solidFill>
              </a:rPr>
            </a:br>
            <a:r>
              <a:rPr lang="ru-RU" sz="1600" i="1" dirty="0" smtClean="0">
                <a:solidFill>
                  <a:schemeClr val="tx2">
                    <a:lumMod val="50000"/>
                  </a:schemeClr>
                </a:solidFill>
              </a:rPr>
              <a:t>Организационно-целевая деятельность банка</a:t>
            </a:r>
            <a:br>
              <a:rPr lang="ru-RU" sz="1600" i="1" dirty="0" smtClean="0">
                <a:solidFill>
                  <a:schemeClr val="tx2">
                    <a:lumMod val="50000"/>
                  </a:schemeClr>
                </a:solidFill>
              </a:rPr>
            </a:br>
            <a:r>
              <a:rPr lang="ru-RU" sz="1600" dirty="0" smtClean="0"/>
              <a:t>Открывается банк. Распределяются роли – </a:t>
            </a:r>
            <a:r>
              <a:rPr lang="ru-RU" sz="1600" dirty="0" err="1" smtClean="0"/>
              <a:t>банкир,помощник</a:t>
            </a:r>
            <a:r>
              <a:rPr lang="ru-RU" sz="1600" dirty="0" smtClean="0"/>
              <a:t> банкира, кассир , охранник, клиенты. Дается установка: «Все желающие открыть своё дело могут получить в банке кредит. Полученными деньгами вы распоряжаетесь сами, можете тратить, заработать еще больше, но в конце игры должны вернуть деньги банку». Оформляют договора, выдают деньги.</a:t>
            </a:r>
            <a:br>
              <a:rPr lang="ru-RU" sz="1600" dirty="0" smtClean="0"/>
            </a:br>
            <a:r>
              <a:rPr lang="ru-RU" sz="1600" i="1" dirty="0" smtClean="0">
                <a:solidFill>
                  <a:schemeClr val="tx2">
                    <a:lumMod val="50000"/>
                  </a:schemeClr>
                </a:solidFill>
              </a:rPr>
              <a:t>Свободная игра детей</a:t>
            </a:r>
            <a:br>
              <a:rPr lang="ru-RU" sz="1600" i="1" dirty="0" smtClean="0">
                <a:solidFill>
                  <a:schemeClr val="tx2">
                    <a:lumMod val="50000"/>
                  </a:schemeClr>
                </a:solidFill>
              </a:rPr>
            </a:br>
            <a:r>
              <a:rPr lang="ru-RU" sz="1600" dirty="0" smtClean="0"/>
              <a:t>После получения денег разворачивается свободный сюжет игры по замыслу детей. </a:t>
            </a:r>
            <a:br>
              <a:rPr lang="ru-RU" sz="1600" dirty="0" smtClean="0"/>
            </a:br>
            <a:r>
              <a:rPr lang="ru-RU" sz="1600" dirty="0" smtClean="0"/>
              <a:t>Педагог наблюдает.</a:t>
            </a:r>
            <a:br>
              <a:rPr lang="ru-RU" sz="1600" dirty="0" smtClean="0"/>
            </a:br>
            <a:endParaRPr lang="ru-RU" sz="1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26196"/>
          </a:xfrm>
          <a:solidFill>
            <a:schemeClr val="bg1"/>
          </a:solidFill>
        </p:spPr>
        <p:txBody>
          <a:bodyPr>
            <a:normAutofit fontScale="90000"/>
          </a:bodyPr>
          <a:lstStyle/>
          <a:p>
            <a:pPr algn="l"/>
            <a:r>
              <a:rPr lang="ru-RU" sz="1800" b="1" i="1" dirty="0" smtClean="0">
                <a:solidFill>
                  <a:schemeClr val="tx2">
                    <a:lumMod val="75000"/>
                  </a:schemeClr>
                </a:solidFill>
              </a:rPr>
              <a:t>                                                     Организованная игра </a:t>
            </a:r>
            <a:br>
              <a:rPr lang="ru-RU" sz="1800" b="1" i="1" dirty="0" smtClean="0">
                <a:solidFill>
                  <a:schemeClr val="tx2">
                    <a:lumMod val="75000"/>
                  </a:schemeClr>
                </a:solidFill>
              </a:rPr>
            </a:br>
            <a:r>
              <a:rPr lang="ru-RU" sz="1800" dirty="0" smtClean="0">
                <a:solidFill>
                  <a:schemeClr val="tx1">
                    <a:lumMod val="95000"/>
                    <a:lumOff val="5000"/>
                  </a:schemeClr>
                </a:solidFill>
              </a:rPr>
              <a:t>На данном этапе педагог может включиться в игру с определённой целью :</a:t>
            </a:r>
            <a:br>
              <a:rPr lang="ru-RU" sz="1800" dirty="0" smtClean="0">
                <a:solidFill>
                  <a:schemeClr val="tx1">
                    <a:lumMod val="95000"/>
                    <a:lumOff val="5000"/>
                  </a:schemeClr>
                </a:solidFill>
              </a:rPr>
            </a:br>
            <a:r>
              <a:rPr lang="ru-RU" sz="1800" dirty="0" smtClean="0">
                <a:solidFill>
                  <a:schemeClr val="tx1">
                    <a:lumMod val="95000"/>
                    <a:lumOff val="5000"/>
                  </a:schemeClr>
                </a:solidFill>
              </a:rPr>
              <a:t>-обогатить сюжет;</a:t>
            </a:r>
            <a:br>
              <a:rPr lang="ru-RU" sz="1800" dirty="0" smtClean="0">
                <a:solidFill>
                  <a:schemeClr val="tx1">
                    <a:lumMod val="95000"/>
                    <a:lumOff val="5000"/>
                  </a:schemeClr>
                </a:solidFill>
              </a:rPr>
            </a:br>
            <a:r>
              <a:rPr lang="ru-RU" sz="1800" dirty="0" smtClean="0">
                <a:solidFill>
                  <a:schemeClr val="tx1">
                    <a:lumMod val="95000"/>
                    <a:lumOff val="5000"/>
                  </a:schemeClr>
                </a:solidFill>
              </a:rPr>
              <a:t>-разнообразить игровые действия;</a:t>
            </a:r>
            <a:br>
              <a:rPr lang="ru-RU" sz="1800" dirty="0" smtClean="0">
                <a:solidFill>
                  <a:schemeClr val="tx1">
                    <a:lumMod val="95000"/>
                    <a:lumOff val="5000"/>
                  </a:schemeClr>
                </a:solidFill>
              </a:rPr>
            </a:br>
            <a:r>
              <a:rPr lang="ru-RU" sz="1800" dirty="0" smtClean="0">
                <a:solidFill>
                  <a:schemeClr val="tx1">
                    <a:lumMod val="95000"/>
                    <a:lumOff val="5000"/>
                  </a:schemeClr>
                </a:solidFill>
              </a:rPr>
              <a:t>расширить ролевое взаимодействие.</a:t>
            </a:r>
            <a:br>
              <a:rPr lang="ru-RU" sz="1800" dirty="0" smtClean="0">
                <a:solidFill>
                  <a:schemeClr val="tx1">
                    <a:lumMod val="95000"/>
                    <a:lumOff val="5000"/>
                  </a:schemeClr>
                </a:solidFill>
              </a:rPr>
            </a:br>
            <a:r>
              <a:rPr lang="ru-RU" sz="1800" dirty="0" smtClean="0">
                <a:solidFill>
                  <a:schemeClr val="tx1">
                    <a:lumMod val="95000"/>
                    <a:lumOff val="5000"/>
                  </a:schemeClr>
                </a:solidFill>
              </a:rPr>
              <a:t>При этом используются следующие методы и приемы , активизирующие игровую деятельность :</a:t>
            </a:r>
            <a:br>
              <a:rPr lang="ru-RU" sz="1800" dirty="0" smtClean="0">
                <a:solidFill>
                  <a:schemeClr val="tx1">
                    <a:lumMod val="95000"/>
                    <a:lumOff val="5000"/>
                  </a:schemeClr>
                </a:solidFill>
              </a:rPr>
            </a:br>
            <a:r>
              <a:rPr lang="ru-RU" sz="1800" dirty="0" smtClean="0">
                <a:solidFill>
                  <a:schemeClr val="tx1">
                    <a:lumMod val="95000"/>
                    <a:lumOff val="5000"/>
                  </a:schemeClr>
                </a:solidFill>
              </a:rPr>
              <a:t>1) педагог выступает как образец:</a:t>
            </a:r>
            <a:br>
              <a:rPr lang="ru-RU" sz="1800" dirty="0" smtClean="0">
                <a:solidFill>
                  <a:schemeClr val="tx1">
                    <a:lumMod val="95000"/>
                    <a:lumOff val="5000"/>
                  </a:schemeClr>
                </a:solidFill>
              </a:rPr>
            </a:br>
            <a:r>
              <a:rPr lang="ru-RU" sz="1800" dirty="0" smtClean="0">
                <a:solidFill>
                  <a:schemeClr val="tx1">
                    <a:lumMod val="95000"/>
                    <a:lumOff val="5000"/>
                  </a:schemeClr>
                </a:solidFill>
              </a:rPr>
              <a:t>-ролевого поведения, когда он вступает в ролевое взаимодействие с участниками ( например, банкир в кафе обедает, покупает в магазине и </a:t>
            </a:r>
            <a:r>
              <a:rPr lang="ru-RU" sz="1800" dirty="0" err="1" smtClean="0">
                <a:solidFill>
                  <a:schemeClr val="tx1">
                    <a:lumMod val="95000"/>
                    <a:lumOff val="5000"/>
                  </a:schemeClr>
                </a:solidFill>
              </a:rPr>
              <a:t>пр</a:t>
            </a:r>
            <a:r>
              <a:rPr lang="ru-RU" sz="1800" dirty="0" smtClean="0">
                <a:solidFill>
                  <a:schemeClr val="tx1">
                    <a:lumMod val="95000"/>
                    <a:lumOff val="5000"/>
                  </a:schemeClr>
                </a:solidFill>
              </a:rPr>
              <a:t>);-ролевых диалогов, с помощью которых он стимулирует потребность в общении между детьми;</a:t>
            </a:r>
            <a:br>
              <a:rPr lang="ru-RU" sz="1800" dirty="0" smtClean="0">
                <a:solidFill>
                  <a:schemeClr val="tx1">
                    <a:lumMod val="95000"/>
                    <a:lumOff val="5000"/>
                  </a:schemeClr>
                </a:solidFill>
              </a:rPr>
            </a:br>
            <a:r>
              <a:rPr lang="ru-RU" sz="1800" dirty="0" smtClean="0">
                <a:solidFill>
                  <a:schemeClr val="tx1">
                    <a:lumMod val="95000"/>
                    <a:lumOff val="5000"/>
                  </a:schemeClr>
                </a:solidFill>
              </a:rPr>
              <a:t>-вхождения в роль с опорой на атрибуты( изменение внешнего облика); </a:t>
            </a:r>
            <a:r>
              <a:rPr lang="ru-RU" sz="1800" dirty="0" err="1" smtClean="0">
                <a:solidFill>
                  <a:schemeClr val="tx1">
                    <a:lumMod val="95000"/>
                    <a:lumOff val="5000"/>
                  </a:schemeClr>
                </a:solidFill>
              </a:rPr>
              <a:t>обживание</a:t>
            </a:r>
            <a:r>
              <a:rPr lang="ru-RU" sz="1800" dirty="0" smtClean="0">
                <a:solidFill>
                  <a:schemeClr val="tx1">
                    <a:lumMod val="95000"/>
                    <a:lumOff val="5000"/>
                  </a:schemeClr>
                </a:solidFill>
              </a:rPr>
              <a:t> роли( мимика. Походка, жесты); открытие круга интересов общения (характер, поведение)</a:t>
            </a:r>
            <a:br>
              <a:rPr lang="ru-RU" sz="1800" dirty="0" smtClean="0">
                <a:solidFill>
                  <a:schemeClr val="tx1">
                    <a:lumMod val="95000"/>
                    <a:lumOff val="5000"/>
                  </a:schemeClr>
                </a:solidFill>
              </a:rPr>
            </a:br>
            <a:r>
              <a:rPr lang="ru-RU" sz="1800" dirty="0" smtClean="0">
                <a:solidFill>
                  <a:schemeClr val="tx1">
                    <a:lumMod val="95000"/>
                    <a:lumOff val="5000"/>
                  </a:schemeClr>
                </a:solidFill>
              </a:rPr>
              <a:t>2) введение в игру разных происшествий. Этот приём очень оживляет игру, дает возможность развития новых сюжетных линий.</a:t>
            </a:r>
            <a:br>
              <a:rPr lang="ru-RU" sz="1800" dirty="0" smtClean="0">
                <a:solidFill>
                  <a:schemeClr val="tx1">
                    <a:lumMod val="95000"/>
                    <a:lumOff val="5000"/>
                  </a:schemeClr>
                </a:solidFill>
              </a:rPr>
            </a:br>
            <a:r>
              <a:rPr lang="ru-RU" sz="1800" dirty="0" smtClean="0">
                <a:solidFill>
                  <a:schemeClr val="tx1">
                    <a:lumMod val="95000"/>
                    <a:lumOff val="5000"/>
                  </a:schemeClr>
                </a:solidFill>
              </a:rPr>
              <a:t>3) введение правил в игру. Приём направлен на формирование социальной адаптивности детей.:</a:t>
            </a:r>
            <a:br>
              <a:rPr lang="ru-RU" sz="1800" dirty="0" smtClean="0">
                <a:solidFill>
                  <a:schemeClr val="tx1">
                    <a:lumMod val="95000"/>
                    <a:lumOff val="5000"/>
                  </a:schemeClr>
                </a:solidFill>
              </a:rPr>
            </a:br>
            <a:r>
              <a:rPr lang="ru-RU" sz="1800" dirty="0" smtClean="0">
                <a:solidFill>
                  <a:schemeClr val="tx1">
                    <a:lumMod val="95000"/>
                    <a:lumOff val="5000"/>
                  </a:schemeClr>
                </a:solidFill>
              </a:rPr>
              <a:t>-принятие через игру норм социального поведения( </a:t>
            </a:r>
            <a:r>
              <a:rPr lang="ru-RU" sz="1800" dirty="0" err="1" smtClean="0">
                <a:solidFill>
                  <a:schemeClr val="tx1">
                    <a:lumMod val="95000"/>
                    <a:lumOff val="5000"/>
                  </a:schemeClr>
                </a:solidFill>
              </a:rPr>
              <a:t>напр</a:t>
            </a:r>
            <a:r>
              <a:rPr lang="ru-RU" sz="1800" dirty="0" smtClean="0">
                <a:solidFill>
                  <a:schemeClr val="tx1">
                    <a:lumMod val="95000"/>
                    <a:lumOff val="5000"/>
                  </a:schemeClr>
                </a:solidFill>
              </a:rPr>
              <a:t>, дело должно быть не только </a:t>
            </a:r>
            <a:r>
              <a:rPr lang="ru-RU" sz="1800" dirty="0" err="1" smtClean="0">
                <a:solidFill>
                  <a:schemeClr val="tx1">
                    <a:lumMod val="95000"/>
                    <a:lumOff val="5000"/>
                  </a:schemeClr>
                </a:solidFill>
              </a:rPr>
              <a:t>прибыльное,но</a:t>
            </a:r>
            <a:r>
              <a:rPr lang="ru-RU" sz="1800" dirty="0" smtClean="0">
                <a:solidFill>
                  <a:schemeClr val="tx1">
                    <a:lumMod val="95000"/>
                    <a:lumOff val="5000"/>
                  </a:schemeClr>
                </a:solidFill>
              </a:rPr>
              <a:t> и нужное людям);</a:t>
            </a:r>
            <a:br>
              <a:rPr lang="ru-RU" sz="1800" dirty="0" smtClean="0">
                <a:solidFill>
                  <a:schemeClr val="tx1">
                    <a:lumMod val="95000"/>
                    <a:lumOff val="5000"/>
                  </a:schemeClr>
                </a:solidFill>
              </a:rPr>
            </a:br>
            <a:r>
              <a:rPr lang="ru-RU" sz="1800" dirty="0" smtClean="0">
                <a:solidFill>
                  <a:schemeClr val="tx1">
                    <a:lumMod val="95000"/>
                    <a:lumOff val="5000"/>
                  </a:schemeClr>
                </a:solidFill>
              </a:rPr>
              <a:t>-подчинение ребёнка правилам взаимоотношений (споры решать только договором);</a:t>
            </a:r>
            <a:br>
              <a:rPr lang="ru-RU" sz="1800" dirty="0" smtClean="0">
                <a:solidFill>
                  <a:schemeClr val="tx1">
                    <a:lumMod val="95000"/>
                    <a:lumOff val="5000"/>
                  </a:schemeClr>
                </a:solidFill>
              </a:rPr>
            </a:br>
            <a:r>
              <a:rPr lang="ru-RU" sz="1800" dirty="0" smtClean="0">
                <a:solidFill>
                  <a:schemeClr val="tx1">
                    <a:lumMod val="95000"/>
                    <a:lumOff val="5000"/>
                  </a:schemeClr>
                </a:solidFill>
              </a:rPr>
              <a:t>-развитие произвольности через умение воспроизводить заданное правило по ходу игры (например, каждому сделать рекламу своего бизнеса)</a:t>
            </a:r>
            <a:br>
              <a:rPr lang="ru-RU" sz="1800" dirty="0" smtClean="0">
                <a:solidFill>
                  <a:schemeClr val="tx1">
                    <a:lumMod val="95000"/>
                    <a:lumOff val="5000"/>
                  </a:schemeClr>
                </a:solidFill>
              </a:rPr>
            </a:br>
            <a:endParaRPr lang="ru-RU" sz="1800" dirty="0">
              <a:solidFill>
                <a:schemeClr val="tx1">
                  <a:lumMod val="95000"/>
                  <a:lumOff val="5000"/>
                </a:schemeClr>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74638"/>
            <a:ext cx="8501122" cy="6297634"/>
          </a:xfrm>
          <a:solidFill>
            <a:schemeClr val="bg1"/>
          </a:solidFill>
        </p:spPr>
        <p:txBody>
          <a:bodyPr>
            <a:normAutofit/>
          </a:bodyPr>
          <a:lstStyle/>
          <a:p>
            <a:pPr algn="l"/>
            <a:r>
              <a:rPr lang="ru-RU" sz="1800" dirty="0" smtClean="0"/>
              <a:t>4) Внесение новых предметов для игры. Приём способствует развитию сюжета, новых действий, способов их выполнения. </a:t>
            </a:r>
            <a:r>
              <a:rPr lang="ru-RU" sz="1800" dirty="0" err="1" smtClean="0"/>
              <a:t>Напр,появление</a:t>
            </a:r>
            <a:r>
              <a:rPr lang="ru-RU" sz="1800" dirty="0" smtClean="0"/>
              <a:t> настоящих </a:t>
            </a:r>
            <a:r>
              <a:rPr lang="ru-RU" sz="1800" dirty="0" err="1" smtClean="0"/>
              <a:t>предметов-авиабилеты</a:t>
            </a:r>
            <a:r>
              <a:rPr lang="ru-RU" sz="1800" dirty="0" smtClean="0"/>
              <a:t>, рекламные буклеты, лотерейные билеты и пр.</a:t>
            </a:r>
            <a:br>
              <a:rPr lang="ru-RU" sz="1800" dirty="0" smtClean="0"/>
            </a:br>
            <a:r>
              <a:rPr lang="ru-RU" sz="1800" dirty="0" smtClean="0"/>
              <a:t/>
            </a:r>
            <a:br>
              <a:rPr lang="ru-RU" sz="1800" dirty="0" smtClean="0"/>
            </a:br>
            <a:r>
              <a:rPr lang="ru-RU" sz="1800" dirty="0" smtClean="0"/>
              <a:t>5.Создание проблемных </a:t>
            </a:r>
            <a:r>
              <a:rPr lang="ru-RU" sz="1800" dirty="0" err="1" smtClean="0"/>
              <a:t>ситуаций.Приём</a:t>
            </a:r>
            <a:r>
              <a:rPr lang="ru-RU" sz="1800" dirty="0" smtClean="0"/>
              <a:t> развивает активность. Самостоятельность, творчество- например - подбор определенного материала  для открытия дела или его дефицит.</a:t>
            </a:r>
            <a:br>
              <a:rPr lang="ru-RU" sz="1800" dirty="0" smtClean="0"/>
            </a:br>
            <a:r>
              <a:rPr lang="ru-RU" sz="1800" dirty="0" smtClean="0"/>
              <a:t/>
            </a:r>
            <a:br>
              <a:rPr lang="ru-RU" sz="1800" dirty="0" smtClean="0"/>
            </a:br>
            <a:r>
              <a:rPr lang="ru-RU" sz="1800" b="1" dirty="0" smtClean="0">
                <a:solidFill>
                  <a:schemeClr val="tx2">
                    <a:lumMod val="75000"/>
                  </a:schemeClr>
                </a:solidFill>
              </a:rPr>
              <a:t>Свободная самостоятельная игра</a:t>
            </a:r>
            <a:br>
              <a:rPr lang="ru-RU" sz="1800" b="1" dirty="0" smtClean="0">
                <a:solidFill>
                  <a:schemeClr val="tx2">
                    <a:lumMod val="75000"/>
                  </a:schemeClr>
                </a:solidFill>
              </a:rPr>
            </a:br>
            <a:r>
              <a:rPr lang="ru-RU" sz="1800" b="1" dirty="0" smtClean="0">
                <a:solidFill>
                  <a:schemeClr val="tx2">
                    <a:lumMod val="75000"/>
                  </a:schemeClr>
                </a:solidFill>
              </a:rPr>
              <a:t/>
            </a:r>
            <a:br>
              <a:rPr lang="ru-RU" sz="1800" b="1" dirty="0" smtClean="0">
                <a:solidFill>
                  <a:schemeClr val="tx2">
                    <a:lumMod val="75000"/>
                  </a:schemeClr>
                </a:solidFill>
              </a:rPr>
            </a:br>
            <a:r>
              <a:rPr lang="ru-RU" sz="1800" dirty="0" smtClean="0">
                <a:solidFill>
                  <a:schemeClr val="tx1">
                    <a:lumMod val="95000"/>
                    <a:lumOff val="5000"/>
                  </a:schemeClr>
                </a:solidFill>
              </a:rPr>
              <a:t>После организационной части очень важно предоставит возможность детям свободно поиграть.</a:t>
            </a:r>
            <a:br>
              <a:rPr lang="ru-RU" sz="1800" dirty="0" smtClean="0">
                <a:solidFill>
                  <a:schemeClr val="tx1">
                    <a:lumMod val="95000"/>
                    <a:lumOff val="5000"/>
                  </a:schemeClr>
                </a:solidFill>
              </a:rPr>
            </a:br>
            <a:r>
              <a:rPr lang="ru-RU" sz="1800" dirty="0" smtClean="0">
                <a:solidFill>
                  <a:schemeClr val="tx1">
                    <a:lumMod val="95000"/>
                    <a:lumOff val="5000"/>
                  </a:schemeClr>
                </a:solidFill>
              </a:rPr>
              <a:t>Игру нельзя резко завершать. За несколько минут до окончания предупредить, что нужно подойти в банк до возврата кредита.</a:t>
            </a:r>
            <a:br>
              <a:rPr lang="ru-RU" sz="1800" dirty="0" smtClean="0">
                <a:solidFill>
                  <a:schemeClr val="tx1">
                    <a:lumMod val="95000"/>
                    <a:lumOff val="5000"/>
                  </a:schemeClr>
                </a:solidFill>
              </a:rPr>
            </a:br>
            <a:r>
              <a:rPr lang="ru-RU" sz="1800" dirty="0" smtClean="0">
                <a:solidFill>
                  <a:schemeClr val="tx1">
                    <a:lumMod val="95000"/>
                    <a:lumOff val="5000"/>
                  </a:schemeClr>
                </a:solidFill>
              </a:rPr>
              <a:t/>
            </a:r>
            <a:br>
              <a:rPr lang="ru-RU" sz="1800" dirty="0" smtClean="0">
                <a:solidFill>
                  <a:schemeClr val="tx1">
                    <a:lumMod val="95000"/>
                    <a:lumOff val="5000"/>
                  </a:schemeClr>
                </a:solidFill>
              </a:rPr>
            </a:br>
            <a:r>
              <a:rPr lang="ru-RU" sz="1800" b="1" dirty="0" smtClean="0">
                <a:solidFill>
                  <a:schemeClr val="tx2">
                    <a:lumMod val="50000"/>
                  </a:schemeClr>
                </a:solidFill>
              </a:rPr>
              <a:t>Итог</a:t>
            </a:r>
            <a:r>
              <a:rPr lang="ru-RU" sz="1800" b="1" dirty="0" smtClean="0">
                <a:solidFill>
                  <a:schemeClr val="tx1">
                    <a:lumMod val="95000"/>
                    <a:lumOff val="5000"/>
                  </a:schemeClr>
                </a:solidFill>
              </a:rPr>
              <a:t>. </a:t>
            </a:r>
            <a:r>
              <a:rPr lang="ru-RU" sz="1800" dirty="0" smtClean="0">
                <a:solidFill>
                  <a:schemeClr val="tx1">
                    <a:lumMod val="95000"/>
                    <a:lumOff val="5000"/>
                  </a:schemeClr>
                </a:solidFill>
              </a:rPr>
              <a:t>Банк принимает </a:t>
            </a:r>
            <a:r>
              <a:rPr lang="ru-RU" sz="1800" dirty="0" err="1" smtClean="0">
                <a:solidFill>
                  <a:schemeClr val="tx1">
                    <a:lumMod val="95000"/>
                    <a:lumOff val="5000"/>
                  </a:schemeClr>
                </a:solidFill>
              </a:rPr>
              <a:t>средства.Банкир</a:t>
            </a:r>
            <a:r>
              <a:rPr lang="ru-RU" sz="1800" dirty="0" smtClean="0">
                <a:solidFill>
                  <a:schemeClr val="tx1">
                    <a:lumMod val="95000"/>
                    <a:lumOff val="5000"/>
                  </a:schemeClr>
                </a:solidFill>
              </a:rPr>
              <a:t> беседует с каждым как зарабатывались деньги , на что тратились .Педагог воздерживается от оценок .Каждый ребенок получает для себя собственный опыт переживаний и впечатлений.</a:t>
            </a:r>
            <a:br>
              <a:rPr lang="ru-RU" sz="1800" dirty="0" smtClean="0">
                <a:solidFill>
                  <a:schemeClr val="tx1">
                    <a:lumMod val="95000"/>
                    <a:lumOff val="5000"/>
                  </a:schemeClr>
                </a:solidFill>
              </a:rPr>
            </a:br>
            <a:r>
              <a:rPr lang="ru-RU" sz="1800" dirty="0" smtClean="0">
                <a:solidFill>
                  <a:schemeClr val="tx1">
                    <a:lumMod val="95000"/>
                    <a:lumOff val="5000"/>
                  </a:schemeClr>
                </a:solidFill>
              </a:rPr>
              <a:t>Педагог может варьировать части игры.</a:t>
            </a:r>
            <a:endParaRPr lang="ru-RU" sz="1800" dirty="0">
              <a:solidFill>
                <a:schemeClr val="tx1">
                  <a:lumMod val="95000"/>
                  <a:lumOff val="5000"/>
                </a:schemeClr>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54758"/>
          </a:xfrm>
          <a:solidFill>
            <a:schemeClr val="bg1"/>
          </a:solidFill>
        </p:spPr>
        <p:txBody>
          <a:bodyPr>
            <a:normAutofit/>
          </a:bodyPr>
          <a:lstStyle/>
          <a:p>
            <a:pPr algn="l"/>
            <a:r>
              <a:rPr lang="ru-RU" sz="1800" b="1" dirty="0" smtClean="0"/>
              <a:t>В организации игры особое внимание созданию игрового пространства, которое должно отвечать следующим условиям :</a:t>
            </a:r>
            <a:br>
              <a:rPr lang="ru-RU" sz="1800" b="1" dirty="0" smtClean="0"/>
            </a:br>
            <a:r>
              <a:rPr lang="ru-RU" sz="1800" dirty="0" smtClean="0"/>
              <a:t/>
            </a:r>
            <a:br>
              <a:rPr lang="ru-RU" sz="1800" dirty="0" smtClean="0"/>
            </a:br>
            <a:r>
              <a:rPr lang="ru-RU" sz="1800" dirty="0" smtClean="0"/>
              <a:t>1) наличие игрового оборудования с разнообразным предметным наполнением;</a:t>
            </a:r>
            <a:br>
              <a:rPr lang="ru-RU" sz="1800" dirty="0" smtClean="0"/>
            </a:br>
            <a:r>
              <a:rPr lang="ru-RU" sz="1800" dirty="0" smtClean="0"/>
              <a:t>2) высокая </a:t>
            </a:r>
            <a:r>
              <a:rPr lang="ru-RU" sz="1800" dirty="0" err="1" smtClean="0"/>
              <a:t>трансформируемость</a:t>
            </a:r>
            <a:r>
              <a:rPr lang="ru-RU" sz="1800" dirty="0" smtClean="0"/>
              <a:t> пространства;</a:t>
            </a:r>
            <a:br>
              <a:rPr lang="ru-RU" sz="1800" dirty="0" smtClean="0"/>
            </a:br>
            <a:r>
              <a:rPr lang="ru-RU" sz="1800" dirty="0" smtClean="0"/>
              <a:t>3)обеспечение положительного эмоционально-личностного </a:t>
            </a:r>
            <a:r>
              <a:rPr lang="ru-RU" sz="1800" dirty="0" err="1" smtClean="0"/>
              <a:t>взаимодействияв</a:t>
            </a:r>
            <a:r>
              <a:rPr lang="ru-RU" sz="1800" dirty="0" smtClean="0"/>
              <a:t> системах ребенок –</a:t>
            </a:r>
            <a:r>
              <a:rPr lang="ru-RU" sz="1800" dirty="0" err="1" smtClean="0"/>
              <a:t>ребенок</a:t>
            </a:r>
            <a:r>
              <a:rPr lang="ru-RU" sz="1800" dirty="0" smtClean="0"/>
              <a:t>, ребенок-взрослый.</a:t>
            </a:r>
            <a:br>
              <a:rPr lang="ru-RU" sz="1800" dirty="0" smtClean="0"/>
            </a:br>
            <a:r>
              <a:rPr lang="ru-RU" sz="1800" dirty="0" smtClean="0"/>
              <a:t/>
            </a:r>
            <a:br>
              <a:rPr lang="ru-RU" sz="1800" dirty="0" smtClean="0"/>
            </a:br>
            <a:r>
              <a:rPr lang="ru-RU" sz="1800" dirty="0" smtClean="0"/>
              <a:t>Игровое пространство делится на 2 зоны- банк и самостоятельная игровая зона.</a:t>
            </a:r>
            <a:br>
              <a:rPr lang="ru-RU" sz="1800" dirty="0" smtClean="0"/>
            </a:br>
            <a:r>
              <a:rPr lang="ru-RU" sz="1800" dirty="0" smtClean="0"/>
              <a:t>И в создании игрового пространства 2 позиции -использование готовой среды,  созданной взрослым, и преобразованной детьми.</a:t>
            </a:r>
            <a:br>
              <a:rPr lang="ru-RU" sz="1800" dirty="0" smtClean="0"/>
            </a:br>
            <a:r>
              <a:rPr lang="ru-RU" sz="1800" dirty="0" smtClean="0"/>
              <a:t/>
            </a:r>
            <a:br>
              <a:rPr lang="ru-RU" sz="1800" dirty="0" smtClean="0"/>
            </a:br>
            <a:r>
              <a:rPr lang="ru-RU" sz="1800" dirty="0" smtClean="0"/>
              <a:t>Каждая зона имеет свое наполнение.</a:t>
            </a:r>
            <a:br>
              <a:rPr lang="ru-RU" sz="1800" dirty="0" smtClean="0"/>
            </a:br>
            <a:r>
              <a:rPr lang="ru-RU" sz="1800" dirty="0" smtClean="0"/>
              <a:t>«Банк»- рабочее место банкира, кассира, охранника</a:t>
            </a:r>
            <a:br>
              <a:rPr lang="ru-RU" sz="1800" dirty="0" smtClean="0"/>
            </a:br>
            <a:r>
              <a:rPr lang="ru-RU" sz="1800" dirty="0" smtClean="0"/>
              <a:t>Самостоятельная </a:t>
            </a:r>
            <a:r>
              <a:rPr lang="ru-RU" sz="1800" dirty="0" err="1" smtClean="0"/>
              <a:t>зона_</a:t>
            </a:r>
            <a:r>
              <a:rPr lang="ru-RU" sz="1800" dirty="0" smtClean="0"/>
              <a:t>: модули, ткань, предметы заместители, игровой материал для открытия бизнеса детьми( больница, кафе, салон красоты и </a:t>
            </a:r>
            <a:r>
              <a:rPr lang="ru-RU" sz="1800" dirty="0" err="1" smtClean="0"/>
              <a:t>др</a:t>
            </a:r>
            <a:r>
              <a:rPr lang="ru-RU" sz="1800" dirty="0" smtClean="0"/>
              <a:t>), игровая атрибутика- одежда, предметы ( паспорта, кредитки, права, ключи. Часы и </a:t>
            </a:r>
            <a:r>
              <a:rPr lang="ru-RU" sz="1800" dirty="0" err="1" smtClean="0"/>
              <a:t>пр</a:t>
            </a:r>
            <a:r>
              <a:rPr lang="ru-RU" sz="1800" dirty="0" smtClean="0"/>
              <a:t/>
            </a:r>
            <a:br>
              <a:rPr lang="ru-RU" sz="1800" dirty="0" smtClean="0"/>
            </a:br>
            <a:r>
              <a:rPr lang="ru-RU" sz="1800" dirty="0" smtClean="0"/>
              <a:t>)</a:t>
            </a:r>
            <a:br>
              <a:rPr lang="ru-RU" sz="1800" dirty="0" smtClean="0"/>
            </a:br>
            <a:r>
              <a:rPr lang="ru-RU" sz="1800" dirty="0" smtClean="0"/>
              <a:t>Построение игровой среды способствует активной позиции ребенка в игре, создаются возможности для моделирования , творчества. </a:t>
            </a:r>
            <a:endParaRPr lang="ru-RU" sz="1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97634"/>
          </a:xfrm>
          <a:solidFill>
            <a:schemeClr val="bg1"/>
          </a:solidFill>
        </p:spPr>
        <p:txBody>
          <a:bodyPr>
            <a:normAutofit/>
          </a:bodyPr>
          <a:lstStyle/>
          <a:p>
            <a:r>
              <a:rPr lang="ru-RU" sz="2000" dirty="0" smtClean="0"/>
              <a:t>В заключение хотелось бы привести притчу</a:t>
            </a:r>
            <a:r>
              <a:rPr lang="ru-RU" sz="2000" dirty="0" smtClean="0"/>
              <a:t>.</a:t>
            </a:r>
            <a:br>
              <a:rPr lang="ru-RU" sz="2000" dirty="0" smtClean="0"/>
            </a:br>
            <a:r>
              <a:rPr lang="ru-RU" sz="2000" dirty="0" smtClean="0"/>
              <a:t> </a:t>
            </a:r>
            <a:r>
              <a:rPr lang="ru-RU" sz="2000" b="1" i="1" dirty="0" smtClean="0">
                <a:solidFill>
                  <a:schemeClr val="accent1">
                    <a:lumMod val="75000"/>
                  </a:schemeClr>
                </a:solidFill>
              </a:rPr>
              <a:t>Ветер и солнце поспорили: кто сильнее? Кто может снять плащ с гуляющего человека? Ветер, как ни старался, только сильнее прижимал плащ к телу. Солнце пригрело – и человек сам снял плащ. </a:t>
            </a:r>
            <a:r>
              <a:rPr lang="ru-RU" sz="2000" b="1" i="1" dirty="0" smtClean="0">
                <a:solidFill>
                  <a:schemeClr val="accent1">
                    <a:lumMod val="75000"/>
                  </a:schemeClr>
                </a:solidFill>
              </a:rPr>
              <a:t/>
            </a:r>
            <a:br>
              <a:rPr lang="ru-RU" sz="2000" b="1" i="1" dirty="0" smtClean="0">
                <a:solidFill>
                  <a:schemeClr val="accent1">
                    <a:lumMod val="75000"/>
                  </a:schemeClr>
                </a:solidFill>
              </a:rPr>
            </a:br>
            <a:r>
              <a:rPr lang="ru-RU" sz="2000" dirty="0" smtClean="0"/>
              <a:t/>
            </a:r>
            <a:br>
              <a:rPr lang="ru-RU" sz="2000" dirty="0" smtClean="0"/>
            </a:br>
            <a:r>
              <a:rPr lang="ru-RU" sz="2000" dirty="0" smtClean="0"/>
              <a:t>Эта </a:t>
            </a:r>
            <a:r>
              <a:rPr lang="ru-RU" sz="2000" dirty="0" smtClean="0"/>
              <a:t>притча подтверждает, что наиболее эффективный способ побудить человека сделать что-либо заключается в создании таких условий, в которых бы человек сам захотел сделать это. Солнце – символ эмоционального тепла и поддержки. Воспитатель-солнце эмоционально принимает ребёнка, настраивается на него, оказывает поддержку, верит в ребёнка. Воспитатель-ветер диктует, навязывает, заставляет, управляет, подчиняет и в результате не добивается ничего. Будут или не будут играть дети, во что и как они будут играть – зависит от педагогов</a:t>
            </a:r>
            <a:r>
              <a:rPr lang="ru-RU" sz="2000" dirty="0" smtClean="0"/>
              <a:t>.</a:t>
            </a:r>
            <a:br>
              <a:rPr lang="ru-RU" sz="2000" dirty="0" smtClean="0"/>
            </a:br>
            <a:r>
              <a:rPr lang="ru-RU" sz="2000" dirty="0" smtClean="0"/>
              <a:t/>
            </a:r>
            <a:br>
              <a:rPr lang="ru-RU" sz="2000" dirty="0" smtClean="0"/>
            </a:br>
            <a:r>
              <a:rPr lang="ru-RU" sz="2000" b="1" i="1" dirty="0" smtClean="0">
                <a:solidFill>
                  <a:schemeClr val="accent1">
                    <a:lumMod val="75000"/>
                  </a:schemeClr>
                </a:solidFill>
              </a:rPr>
              <a:t>Роль воспитателя в игре сложна и многообразна. Воспитатель влияет на содержание игры, помогает детям осуществить задуманное, регулирует взаимоотношения детей. Педагог не должен быть равнодушным к игровой деятельности детей.</a:t>
            </a:r>
            <a:r>
              <a:rPr lang="ru-RU" sz="2000" dirty="0" smtClean="0"/>
              <a:t/>
            </a:r>
            <a:br>
              <a:rPr lang="ru-RU" sz="2000" dirty="0" smtClean="0"/>
            </a:br>
            <a:endParaRPr lang="ru-RU"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normAutofit fontScale="90000"/>
          </a:bodyPr>
          <a:lstStyle/>
          <a:p>
            <a:r>
              <a:rPr lang="ru-RU" sz="2000" dirty="0" smtClean="0"/>
              <a:t>В самостоятельных детских играх часто недостаточно выдумки, творчества, активности, согласованности совместных действий. Иногда детям  не хватает знаний и впечатлений об окружающей жизни и деятельности взрослых, а так же игровых умений.</a:t>
            </a:r>
            <a:br>
              <a:rPr lang="ru-RU" sz="2000" dirty="0" smtClean="0"/>
            </a:br>
            <a:r>
              <a:rPr lang="ru-RU" sz="2000" b="1" dirty="0" smtClean="0"/>
              <a:t>Чтобы сюжетно-ролевая игра выполняла свои развивающие функции, педагог должен научить ребенка способам ее построения, </a:t>
            </a:r>
            <a:r>
              <a:rPr lang="ru-RU" sz="2000" dirty="0"/>
              <a:t>к</a:t>
            </a:r>
            <a:r>
              <a:rPr lang="ru-RU" sz="2000" dirty="0" smtClean="0"/>
              <a:t>оторые последовательно усложняются</a:t>
            </a:r>
            <a:r>
              <a:rPr lang="ru-RU" sz="2000" b="1" dirty="0" smtClean="0"/>
              <a:t>:</a:t>
            </a:r>
            <a:br>
              <a:rPr lang="ru-RU" sz="2000" b="1" dirty="0" smtClean="0"/>
            </a:br>
            <a:r>
              <a:rPr lang="ru-RU" sz="2000" dirty="0" smtClean="0"/>
              <a:t>-условно-предметный способ- в раннем возрасте;</a:t>
            </a:r>
            <a:br>
              <a:rPr lang="ru-RU" sz="2000" dirty="0" smtClean="0"/>
            </a:br>
            <a:r>
              <a:rPr lang="ru-RU" sz="2000" dirty="0" smtClean="0"/>
              <a:t>-ролевой –в среднем;</a:t>
            </a:r>
            <a:br>
              <a:rPr lang="ru-RU" sz="2000" dirty="0" smtClean="0"/>
            </a:br>
            <a:r>
              <a:rPr lang="ru-RU" sz="2000" dirty="0" smtClean="0"/>
              <a:t>-</a:t>
            </a:r>
            <a:r>
              <a:rPr lang="ru-RU" sz="2000" dirty="0" err="1" smtClean="0"/>
              <a:t>сюжетосложение</a:t>
            </a:r>
            <a:r>
              <a:rPr lang="ru-RU" sz="2000" dirty="0" smtClean="0"/>
              <a:t> – в старшем.</a:t>
            </a:r>
            <a:br>
              <a:rPr lang="ru-RU" sz="2000" dirty="0" smtClean="0"/>
            </a:br>
            <a:r>
              <a:rPr lang="ru-RU" sz="2000" b="1" dirty="0" smtClean="0"/>
              <a:t>Должен ли педагог организовывать игру? Для чего и с какой целью </a:t>
            </a:r>
            <a:r>
              <a:rPr lang="ru-RU" sz="2000" dirty="0" smtClean="0"/>
              <a:t>?</a:t>
            </a:r>
            <a:br>
              <a:rPr lang="ru-RU" sz="2000" dirty="0" smtClean="0"/>
            </a:br>
            <a:r>
              <a:rPr lang="ru-RU" sz="2000" b="1" dirty="0" smtClean="0">
                <a:solidFill>
                  <a:srgbClr val="0070C0"/>
                </a:solidFill>
              </a:rPr>
              <a:t>Организованная игра –это ступень для развития и обогащения самостоятельной игры</a:t>
            </a:r>
            <a:r>
              <a:rPr lang="ru-RU" sz="2000" dirty="0" smtClean="0">
                <a:solidFill>
                  <a:srgbClr val="0070C0"/>
                </a:solidFill>
              </a:rPr>
              <a:t>.</a:t>
            </a:r>
            <a:r>
              <a:rPr lang="ru-RU" sz="2000" dirty="0" smtClean="0"/>
              <a:t/>
            </a:r>
            <a:br>
              <a:rPr lang="ru-RU" sz="2000" dirty="0" smtClean="0"/>
            </a:br>
            <a:r>
              <a:rPr lang="ru-RU" sz="2000" dirty="0" smtClean="0"/>
              <a:t>Она помогает детям полнее разворачивать сюжет игры, насыщать его многообразием игровых действий, устанавливать ролевые отношения , более полно перевоплощаться, входить в образ. Организованная игра проходит этапы , на которых взрослый и ребенок выполняют определенные  функции. Каждый этап можно рассматривать как  уровень развития организованной игры. В основу </a:t>
            </a:r>
            <a:r>
              <a:rPr lang="ru-RU" sz="2000" dirty="0" err="1" smtClean="0"/>
              <a:t>этапности</a:t>
            </a:r>
            <a:r>
              <a:rPr lang="ru-RU" sz="2000" dirty="0" smtClean="0"/>
              <a:t> заложен постепенный переход от игр ,в которых ведущая роль принадлежит взрослому, через совместное руководство игрой, к играм, в которых тематика, содержание и роли самостоятельно определяются и разыгрываются детьми</a:t>
            </a:r>
            <a:r>
              <a:rPr lang="ru-RU" sz="1600" dirty="0" smtClean="0"/>
              <a:t>. </a:t>
            </a:r>
            <a:endParaRPr lang="ru-RU" sz="1600" dirty="0"/>
          </a:p>
        </p:txBody>
      </p:sp>
    </p:spTree>
    <p:extLst>
      <p:ext uri="{BB962C8B-B14F-4D97-AF65-F5344CB8AC3E}">
        <p14:creationId xmlns:p14="http://schemas.microsoft.com/office/powerpoint/2010/main" xmlns="" val="839653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22313" y="116633"/>
            <a:ext cx="7772400" cy="864096"/>
          </a:xfrm>
        </p:spPr>
        <p:txBody>
          <a:bodyPr>
            <a:noAutofit/>
          </a:bodyPr>
          <a:lstStyle/>
          <a:p>
            <a:pPr algn="ctr"/>
            <a:r>
              <a:rPr lang="ru-RU" sz="2400" dirty="0" smtClean="0">
                <a:solidFill>
                  <a:schemeClr val="accent5">
                    <a:lumMod val="50000"/>
                  </a:schemeClr>
                </a:solidFill>
              </a:rPr>
              <a:t>Этапы развития организованной / совместной  со взрослым/ игры и условия перехода к самостоятельной игре</a:t>
            </a:r>
            <a:endParaRPr lang="ru-RU" sz="2400" dirty="0">
              <a:solidFill>
                <a:schemeClr val="accent5">
                  <a:lumMod val="50000"/>
                </a:schemeClr>
              </a:solidFill>
            </a:endParaRPr>
          </a:p>
        </p:txBody>
      </p:sp>
      <p:sp>
        <p:nvSpPr>
          <p:cNvPr id="4" name="Текст 3"/>
          <p:cNvSpPr>
            <a:spLocks noGrp="1"/>
          </p:cNvSpPr>
          <p:nvPr>
            <p:ph type="body" idx="1"/>
          </p:nvPr>
        </p:nvSpPr>
        <p:spPr>
          <a:xfrm flipV="1">
            <a:off x="899592" y="7317432"/>
            <a:ext cx="7848872" cy="72008"/>
          </a:xfrm>
        </p:spPr>
        <p:txBody>
          <a:bodyPr>
            <a:normAutofit fontScale="25000" lnSpcReduction="20000"/>
          </a:bodyPr>
          <a:lstStyle/>
          <a:p>
            <a:endParaRPr lang="ru-RU" dirty="0"/>
          </a:p>
        </p:txBody>
      </p:sp>
      <p:graphicFrame>
        <p:nvGraphicFramePr>
          <p:cNvPr id="5" name="Таблица 4"/>
          <p:cNvGraphicFramePr>
            <a:graphicFrameLocks noGrp="1"/>
          </p:cNvGraphicFramePr>
          <p:nvPr>
            <p:extLst>
              <p:ext uri="{D42A27DB-BD31-4B8C-83A1-F6EECF244321}">
                <p14:modId xmlns:p14="http://schemas.microsoft.com/office/powerpoint/2010/main" xmlns="" val="3125960114"/>
              </p:ext>
            </p:extLst>
          </p:nvPr>
        </p:nvGraphicFramePr>
        <p:xfrm>
          <a:off x="287016" y="1928802"/>
          <a:ext cx="8856984" cy="4171213"/>
        </p:xfrm>
        <a:graphic>
          <a:graphicData uri="http://schemas.openxmlformats.org/drawingml/2006/table">
            <a:tbl>
              <a:tblPr firstRow="1" bandRow="1">
                <a:tableStyleId>{5C22544A-7EE6-4342-B048-85BDC9FD1C3A}</a:tableStyleId>
              </a:tblPr>
              <a:tblGrid>
                <a:gridCol w="4394110"/>
                <a:gridCol w="4462874"/>
              </a:tblGrid>
              <a:tr h="823533">
                <a:tc gridSpan="2">
                  <a:txBody>
                    <a:bodyPr/>
                    <a:lstStyle/>
                    <a:p>
                      <a:r>
                        <a:rPr lang="ru-RU" sz="3200" dirty="0" smtClean="0"/>
                        <a:t>                           1 этап </a:t>
                      </a:r>
                      <a:endParaRPr lang="ru-RU" sz="3200" dirty="0"/>
                    </a:p>
                  </a:txBody>
                  <a:tcPr/>
                </a:tc>
                <a:tc hMerge="1">
                  <a:txBody>
                    <a:bodyPr/>
                    <a:lstStyle/>
                    <a:p>
                      <a:endParaRPr lang="ru-RU" dirty="0"/>
                    </a:p>
                  </a:txBody>
                  <a:tcPr/>
                </a:tc>
              </a:tr>
              <a:tr h="421600">
                <a:tc>
                  <a:txBody>
                    <a:bodyPr/>
                    <a:lstStyle/>
                    <a:p>
                      <a:r>
                        <a:rPr lang="ru-RU" b="1" dirty="0" smtClean="0">
                          <a:solidFill>
                            <a:schemeClr val="accent5">
                              <a:lumMod val="50000"/>
                            </a:schemeClr>
                          </a:solidFill>
                        </a:rPr>
                        <a:t>                Взрослый</a:t>
                      </a:r>
                      <a:endParaRPr lang="ru-RU" b="1" dirty="0">
                        <a:solidFill>
                          <a:schemeClr val="accent5">
                            <a:lumMod val="50000"/>
                          </a:schemeClr>
                        </a:solidFill>
                      </a:endParaRPr>
                    </a:p>
                  </a:txBody>
                  <a:tcPr>
                    <a:solidFill>
                      <a:schemeClr val="bg1"/>
                    </a:solidFill>
                  </a:tcPr>
                </a:tc>
                <a:tc>
                  <a:txBody>
                    <a:bodyPr/>
                    <a:lstStyle/>
                    <a:p>
                      <a:r>
                        <a:rPr lang="ru-RU" b="1" dirty="0" smtClean="0">
                          <a:solidFill>
                            <a:schemeClr val="accent5">
                              <a:lumMod val="50000"/>
                            </a:schemeClr>
                          </a:solidFill>
                        </a:rPr>
                        <a:t>          Ребенок</a:t>
                      </a:r>
                      <a:endParaRPr lang="ru-RU" b="1" dirty="0">
                        <a:solidFill>
                          <a:schemeClr val="accent5">
                            <a:lumMod val="50000"/>
                          </a:schemeClr>
                        </a:solidFill>
                      </a:endParaRPr>
                    </a:p>
                  </a:txBody>
                  <a:tcPr>
                    <a:solidFill>
                      <a:schemeClr val="bg1"/>
                    </a:solidFill>
                  </a:tcPr>
                </a:tc>
              </a:tr>
              <a:tr h="1829167">
                <a:tc>
                  <a:txBody>
                    <a:bodyPr/>
                    <a:lstStyle/>
                    <a:p>
                      <a:r>
                        <a:rPr lang="ru-RU" sz="1800" dirty="0" smtClean="0"/>
                        <a:t>Создает предметно-пространственную среду;</a:t>
                      </a:r>
                    </a:p>
                    <a:p>
                      <a:r>
                        <a:rPr lang="ru-RU" sz="1800" dirty="0" smtClean="0"/>
                        <a:t>Задает и распределяет роли;</a:t>
                      </a:r>
                    </a:p>
                    <a:p>
                      <a:r>
                        <a:rPr lang="ru-RU" sz="1800" dirty="0" smtClean="0"/>
                        <a:t>Берет</a:t>
                      </a:r>
                      <a:r>
                        <a:rPr lang="ru-RU" sz="1800" baseline="0" dirty="0" smtClean="0"/>
                        <a:t> главную роль;</a:t>
                      </a:r>
                    </a:p>
                    <a:p>
                      <a:r>
                        <a:rPr lang="ru-RU" sz="1800" baseline="0" dirty="0" smtClean="0"/>
                        <a:t>Обговаривает игровые действия  персонажей;</a:t>
                      </a:r>
                    </a:p>
                    <a:p>
                      <a:r>
                        <a:rPr lang="ru-RU" sz="1800" baseline="0" dirty="0" smtClean="0"/>
                        <a:t>Осуществляет прямое руководство игрой</a:t>
                      </a:r>
                      <a:endParaRPr lang="ru-RU" sz="1800" dirty="0"/>
                    </a:p>
                  </a:txBody>
                  <a:tcPr>
                    <a:solidFill>
                      <a:schemeClr val="accent1">
                        <a:lumMod val="20000"/>
                        <a:lumOff val="80000"/>
                      </a:schemeClr>
                    </a:solidFill>
                  </a:tcPr>
                </a:tc>
                <a:tc>
                  <a:txBody>
                    <a:bodyPr/>
                    <a:lstStyle/>
                    <a:p>
                      <a:r>
                        <a:rPr lang="ru-RU" sz="1800" dirty="0" smtClean="0"/>
                        <a:t>Получает удовольствие от совместной игры со взрослым</a:t>
                      </a:r>
                      <a:endParaRPr lang="ru-RU" sz="1800" dirty="0"/>
                    </a:p>
                  </a:txBody>
                  <a:tcPr>
                    <a:solidFill>
                      <a:schemeClr val="accent1">
                        <a:lumMod val="20000"/>
                        <a:lumOff val="80000"/>
                      </a:schemeClr>
                    </a:solidFill>
                  </a:tcPr>
                </a:tc>
              </a:tr>
              <a:tr h="823533">
                <a:tc gridSpan="2">
                  <a:txBody>
                    <a:bodyPr/>
                    <a:lstStyle/>
                    <a:p>
                      <a:pPr algn="ctr"/>
                      <a:endParaRPr lang="ru-RU" sz="1800" dirty="0" smtClean="0"/>
                    </a:p>
                    <a:p>
                      <a:pPr algn="ctr"/>
                      <a:r>
                        <a:rPr lang="ru-RU" sz="1800" dirty="0" smtClean="0"/>
                        <a:t>Обогащают предметно- пространственную среду; устанавливают взаимодействие с персонажами игры</a:t>
                      </a:r>
                      <a:endParaRPr lang="ru-RU" sz="1800" dirty="0"/>
                    </a:p>
                  </a:txBody>
                  <a:tcPr>
                    <a:solidFill>
                      <a:schemeClr val="bg1"/>
                    </a:solidFill>
                  </a:tcPr>
                </a:tc>
                <a:tc hMerge="1">
                  <a:txBody>
                    <a:bodyPr/>
                    <a:lstStyle/>
                    <a:p>
                      <a:endParaRPr lang="ru-RU" dirty="0"/>
                    </a:p>
                  </a:txBody>
                  <a:tcPr/>
                </a:tc>
              </a:tr>
            </a:tbl>
          </a:graphicData>
        </a:graphic>
      </p:graphicFrame>
    </p:spTree>
    <p:extLst>
      <p:ext uri="{BB962C8B-B14F-4D97-AF65-F5344CB8AC3E}">
        <p14:creationId xmlns:p14="http://schemas.microsoft.com/office/powerpoint/2010/main" xmlns="" val="3067161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6106690"/>
          </a:xfrm>
        </p:spPr>
        <p:txBody>
          <a:bodyPr/>
          <a:lstStyle/>
          <a:p>
            <a:endParaRPr lang="ru-RU" dirty="0"/>
          </a:p>
        </p:txBody>
      </p:sp>
      <p:graphicFrame>
        <p:nvGraphicFramePr>
          <p:cNvPr id="5" name="Таблица 4"/>
          <p:cNvGraphicFramePr>
            <a:graphicFrameLocks noGrp="1"/>
          </p:cNvGraphicFramePr>
          <p:nvPr>
            <p:extLst>
              <p:ext uri="{D42A27DB-BD31-4B8C-83A1-F6EECF244321}">
                <p14:modId xmlns:p14="http://schemas.microsoft.com/office/powerpoint/2010/main" xmlns="" val="2774358319"/>
              </p:ext>
            </p:extLst>
          </p:nvPr>
        </p:nvGraphicFramePr>
        <p:xfrm>
          <a:off x="0" y="-99392"/>
          <a:ext cx="9108504" cy="7882751"/>
        </p:xfrm>
        <a:graphic>
          <a:graphicData uri="http://schemas.openxmlformats.org/drawingml/2006/table">
            <a:tbl>
              <a:tblPr firstRow="1" bandRow="1">
                <a:tableStyleId>{5C22544A-7EE6-4342-B048-85BDC9FD1C3A}</a:tableStyleId>
              </a:tblPr>
              <a:tblGrid>
                <a:gridCol w="4595049"/>
                <a:gridCol w="4513455"/>
              </a:tblGrid>
              <a:tr h="533845">
                <a:tc gridSpan="2">
                  <a:txBody>
                    <a:bodyPr/>
                    <a:lstStyle/>
                    <a:p>
                      <a:r>
                        <a:rPr lang="ru-RU" dirty="0" smtClean="0"/>
                        <a:t>                                                                     </a:t>
                      </a:r>
                      <a:r>
                        <a:rPr lang="ru-RU" sz="2000" b="1" dirty="0" smtClean="0">
                          <a:solidFill>
                            <a:schemeClr val="bg1"/>
                          </a:solidFill>
                        </a:rPr>
                        <a:t>2 этап</a:t>
                      </a:r>
                      <a:endParaRPr lang="ru-RU" sz="2000" b="1" dirty="0">
                        <a:solidFill>
                          <a:schemeClr val="bg1"/>
                        </a:solidFill>
                      </a:endParaRPr>
                    </a:p>
                  </a:txBody>
                  <a:tcPr/>
                </a:tc>
                <a:tc hMerge="1">
                  <a:txBody>
                    <a:bodyPr/>
                    <a:lstStyle/>
                    <a:p>
                      <a:endParaRPr lang="ru-RU" dirty="0"/>
                    </a:p>
                  </a:txBody>
                  <a:tcPr/>
                </a:tc>
              </a:tr>
              <a:tr h="328843">
                <a:tc>
                  <a:txBody>
                    <a:bodyPr/>
                    <a:lstStyle/>
                    <a:p>
                      <a:r>
                        <a:rPr lang="ru-RU" sz="1400" baseline="0" dirty="0" smtClean="0"/>
                        <a:t>                                                         взрослый</a:t>
                      </a:r>
                      <a:endParaRPr lang="ru-RU" sz="1400" dirty="0"/>
                    </a:p>
                  </a:txBody>
                  <a:tcPr>
                    <a:solidFill>
                      <a:schemeClr val="bg1"/>
                    </a:solidFill>
                  </a:tcPr>
                </a:tc>
                <a:tc>
                  <a:txBody>
                    <a:bodyPr/>
                    <a:lstStyle/>
                    <a:p>
                      <a:r>
                        <a:rPr lang="ru-RU" sz="1400" dirty="0" smtClean="0"/>
                        <a:t>                                                             ребенок</a:t>
                      </a:r>
                      <a:endParaRPr lang="ru-RU" sz="1400" dirty="0"/>
                    </a:p>
                  </a:txBody>
                  <a:tcPr>
                    <a:solidFill>
                      <a:schemeClr val="bg1"/>
                    </a:solidFill>
                  </a:tcPr>
                </a:tc>
              </a:tr>
              <a:tr h="1048470">
                <a:tc>
                  <a:txBody>
                    <a:bodyPr/>
                    <a:lstStyle/>
                    <a:p>
                      <a:r>
                        <a:rPr lang="ru-RU" sz="1400" dirty="0" smtClean="0"/>
                        <a:t>Создает предметно-пространственную среду;</a:t>
                      </a:r>
                    </a:p>
                    <a:p>
                      <a:r>
                        <a:rPr lang="ru-RU" sz="1400" dirty="0" smtClean="0"/>
                        <a:t>Придумывает</a:t>
                      </a:r>
                      <a:r>
                        <a:rPr lang="ru-RU" sz="1400" baseline="0" dirty="0" smtClean="0"/>
                        <a:t> и развивает сюжет;</a:t>
                      </a:r>
                    </a:p>
                    <a:p>
                      <a:r>
                        <a:rPr lang="ru-RU" sz="1400" baseline="0" dirty="0" smtClean="0"/>
                        <a:t>Делит главные роли с другими детьми или в течении игры передает главную роль другому ребенку</a:t>
                      </a:r>
                      <a:endParaRPr lang="ru-RU" sz="1400" dirty="0"/>
                    </a:p>
                  </a:txBody>
                  <a:tcPr>
                    <a:solidFill>
                      <a:schemeClr val="accent1">
                        <a:lumMod val="40000"/>
                        <a:lumOff val="60000"/>
                      </a:schemeClr>
                    </a:solidFill>
                  </a:tcPr>
                </a:tc>
                <a:tc>
                  <a:txBody>
                    <a:bodyPr/>
                    <a:lstStyle/>
                    <a:p>
                      <a:r>
                        <a:rPr lang="ru-RU" sz="1400" dirty="0" smtClean="0"/>
                        <a:t>Придумывает и развивает пространственную среду;</a:t>
                      </a:r>
                    </a:p>
                    <a:p>
                      <a:r>
                        <a:rPr lang="ru-RU" sz="1400" dirty="0" smtClean="0"/>
                        <a:t>Создает предметно-пространственную среду</a:t>
                      </a:r>
                      <a:endParaRPr lang="ru-RU" sz="1400" dirty="0"/>
                    </a:p>
                  </a:txBody>
                  <a:tcPr>
                    <a:solidFill>
                      <a:schemeClr val="accent1">
                        <a:lumMod val="40000"/>
                        <a:lumOff val="60000"/>
                      </a:schemeClr>
                    </a:solidFill>
                  </a:tcPr>
                </a:tc>
              </a:tr>
              <a:tr h="574967">
                <a:tc gridSpan="2">
                  <a:txBody>
                    <a:bodyPr/>
                    <a:lstStyle/>
                    <a:p>
                      <a:r>
                        <a:rPr lang="ru-RU" sz="1400" dirty="0" smtClean="0"/>
                        <a:t>Устанавливают ролевое взаимодействие в игре; распределяют роли в игре; обговаривают игровые действия</a:t>
                      </a:r>
                      <a:r>
                        <a:rPr lang="ru-RU" sz="1400" baseline="0" dirty="0" smtClean="0"/>
                        <a:t> ; совместно руководят игрой.</a:t>
                      </a:r>
                      <a:endParaRPr lang="ru-RU" sz="1400" dirty="0"/>
                    </a:p>
                  </a:txBody>
                  <a:tcPr>
                    <a:solidFill>
                      <a:schemeClr val="bg1"/>
                    </a:solidFill>
                  </a:tcPr>
                </a:tc>
                <a:tc hMerge="1">
                  <a:txBody>
                    <a:bodyPr/>
                    <a:lstStyle/>
                    <a:p>
                      <a:endParaRPr lang="ru-RU" dirty="0"/>
                    </a:p>
                  </a:txBody>
                  <a:tcPr/>
                </a:tc>
              </a:tr>
              <a:tr h="533845">
                <a:tc gridSpan="2">
                  <a:txBody>
                    <a:bodyPr/>
                    <a:lstStyle/>
                    <a:p>
                      <a:r>
                        <a:rPr lang="ru-RU" sz="2000" b="1" dirty="0" smtClean="0">
                          <a:solidFill>
                            <a:schemeClr val="bg1"/>
                          </a:solidFill>
                        </a:rPr>
                        <a:t>                                                                 3 этап</a:t>
                      </a:r>
                      <a:endParaRPr lang="ru-RU" sz="2000" b="1" dirty="0">
                        <a:solidFill>
                          <a:schemeClr val="bg1"/>
                        </a:solidFill>
                      </a:endParaRPr>
                    </a:p>
                  </a:txBody>
                  <a:tcPr>
                    <a:solidFill>
                      <a:schemeClr val="tx2">
                        <a:lumMod val="60000"/>
                        <a:lumOff val="40000"/>
                      </a:schemeClr>
                    </a:solidFill>
                  </a:tcPr>
                </a:tc>
                <a:tc hMerge="1">
                  <a:txBody>
                    <a:bodyPr/>
                    <a:lstStyle/>
                    <a:p>
                      <a:endParaRPr lang="ru-RU" dirty="0"/>
                    </a:p>
                  </a:txBody>
                  <a:tcPr/>
                </a:tc>
              </a:tr>
              <a:tr h="724446">
                <a:tc>
                  <a:txBody>
                    <a:bodyPr/>
                    <a:lstStyle/>
                    <a:p>
                      <a:pPr algn="l"/>
                      <a:r>
                        <a:rPr lang="ru-RU" sz="1400" dirty="0" smtClean="0"/>
                        <a:t>Помогает ребенку</a:t>
                      </a:r>
                      <a:endParaRPr lang="ru-RU" sz="1400" dirty="0"/>
                    </a:p>
                  </a:txBody>
                  <a:tcPr>
                    <a:solidFill>
                      <a:schemeClr val="accent1">
                        <a:lumMod val="40000"/>
                        <a:lumOff val="60000"/>
                      </a:schemeClr>
                    </a:solidFill>
                  </a:tcPr>
                </a:tc>
                <a:tc>
                  <a:txBody>
                    <a:bodyPr/>
                    <a:lstStyle/>
                    <a:p>
                      <a:r>
                        <a:rPr lang="ru-RU" sz="1400" dirty="0" smtClean="0"/>
                        <a:t>Создает и обогащает предметно-пространственную среду; придумывает сюжет;</a:t>
                      </a:r>
                      <a:r>
                        <a:rPr lang="ru-RU" sz="1400" baseline="0" dirty="0" smtClean="0"/>
                        <a:t>  задает и распределяет роли; предлагает роль воспитателю.</a:t>
                      </a:r>
                    </a:p>
                    <a:p>
                      <a:endParaRPr lang="ru-RU" sz="1400" dirty="0"/>
                    </a:p>
                  </a:txBody>
                  <a:tcPr>
                    <a:solidFill>
                      <a:schemeClr val="accent1">
                        <a:lumMod val="40000"/>
                        <a:lumOff val="60000"/>
                      </a:schemeClr>
                    </a:solidFill>
                  </a:tcPr>
                </a:tc>
              </a:tr>
              <a:tr h="427638">
                <a:tc gridSpan="2">
                  <a:txBody>
                    <a:bodyPr/>
                    <a:lstStyle/>
                    <a:p>
                      <a:r>
                        <a:rPr lang="ru-RU" sz="1400" dirty="0" smtClean="0"/>
                        <a:t>Словесно  обговариваются тема</a:t>
                      </a:r>
                      <a:r>
                        <a:rPr lang="ru-RU" sz="1400" baseline="0" dirty="0" smtClean="0"/>
                        <a:t> игры, основные события; осуществляют ролевое взаимодействие; обговаривают игровые действия характерные для персонажей.</a:t>
                      </a:r>
                      <a:endParaRPr lang="ru-RU" sz="1400" dirty="0"/>
                    </a:p>
                  </a:txBody>
                  <a:tcPr>
                    <a:solidFill>
                      <a:schemeClr val="bg1"/>
                    </a:solidFill>
                  </a:tcPr>
                </a:tc>
                <a:tc hMerge="1">
                  <a:txBody>
                    <a:bodyPr/>
                    <a:lstStyle/>
                    <a:p>
                      <a:endParaRPr lang="ru-RU" dirty="0"/>
                    </a:p>
                  </a:txBody>
                  <a:tcPr/>
                </a:tc>
              </a:tr>
              <a:tr h="427496">
                <a:tc gridSpan="2">
                  <a:txBody>
                    <a:bodyPr/>
                    <a:lstStyle/>
                    <a:p>
                      <a:r>
                        <a:rPr lang="ru-RU" dirty="0" smtClean="0"/>
                        <a:t>                                                                      </a:t>
                      </a:r>
                      <a:r>
                        <a:rPr lang="ru-RU" sz="2000" b="1" dirty="0" smtClean="0">
                          <a:solidFill>
                            <a:schemeClr val="bg1"/>
                          </a:solidFill>
                        </a:rPr>
                        <a:t>4</a:t>
                      </a:r>
                      <a:r>
                        <a:rPr lang="ru-RU" sz="2000" b="1" baseline="0" dirty="0" smtClean="0">
                          <a:solidFill>
                            <a:schemeClr val="bg1"/>
                          </a:solidFill>
                        </a:rPr>
                        <a:t> этап</a:t>
                      </a:r>
                      <a:endParaRPr lang="ru-RU" sz="2000" b="1" dirty="0">
                        <a:solidFill>
                          <a:schemeClr val="bg1"/>
                        </a:solidFill>
                      </a:endParaRPr>
                    </a:p>
                  </a:txBody>
                  <a:tcPr>
                    <a:solidFill>
                      <a:schemeClr val="tx2">
                        <a:lumMod val="60000"/>
                        <a:lumOff val="40000"/>
                      </a:schemeClr>
                    </a:solidFill>
                  </a:tcPr>
                </a:tc>
                <a:tc hMerge="1">
                  <a:txBody>
                    <a:bodyPr/>
                    <a:lstStyle/>
                    <a:p>
                      <a:endParaRPr lang="ru-RU" dirty="0"/>
                    </a:p>
                  </a:txBody>
                  <a:tcPr>
                    <a:solidFill>
                      <a:schemeClr val="accent1"/>
                    </a:solidFill>
                  </a:tcPr>
                </a:tc>
              </a:tr>
              <a:tr h="1479795">
                <a:tc>
                  <a:txBody>
                    <a:bodyPr/>
                    <a:lstStyle/>
                    <a:p>
                      <a:r>
                        <a:rPr lang="ru-RU" sz="1400" dirty="0" smtClean="0"/>
                        <a:t>Наблюдает за игрой детей с включением в неё с определенной целью :</a:t>
                      </a:r>
                    </a:p>
                    <a:p>
                      <a:r>
                        <a:rPr lang="ru-RU" sz="1400" dirty="0" smtClean="0"/>
                        <a:t>-обогатить сюжет ;</a:t>
                      </a:r>
                    </a:p>
                    <a:p>
                      <a:r>
                        <a:rPr lang="ru-RU" sz="1400" dirty="0" smtClean="0"/>
                        <a:t>-разнообразить игровые действия;</a:t>
                      </a:r>
                    </a:p>
                    <a:p>
                      <a:r>
                        <a:rPr lang="ru-RU" sz="1400" dirty="0" smtClean="0"/>
                        <a:t>-ввести правила ;</a:t>
                      </a:r>
                    </a:p>
                    <a:p>
                      <a:r>
                        <a:rPr lang="ru-RU" sz="1400" dirty="0" smtClean="0"/>
                        <a:t>-активизировать</a:t>
                      </a:r>
                      <a:r>
                        <a:rPr lang="ru-RU" sz="1400" baseline="0" dirty="0" smtClean="0"/>
                        <a:t> ролевой  диалог;</a:t>
                      </a:r>
                    </a:p>
                    <a:p>
                      <a:r>
                        <a:rPr lang="ru-RU" sz="1400" baseline="0" dirty="0" smtClean="0"/>
                        <a:t>-обогатить ролевое взаимодействие ; образы;</a:t>
                      </a:r>
                    </a:p>
                    <a:p>
                      <a:r>
                        <a:rPr lang="ru-RU" sz="1400" baseline="0" dirty="0" smtClean="0"/>
                        <a:t>-ввести предметы-заместители.</a:t>
                      </a:r>
                    </a:p>
                    <a:p>
                      <a:r>
                        <a:rPr lang="ru-RU" sz="1400" baseline="0" dirty="0" smtClean="0"/>
                        <a:t>Наблюдения за игрой и фиксация целей, над которыми</a:t>
                      </a:r>
                    </a:p>
                    <a:p>
                      <a:r>
                        <a:rPr lang="ru-RU" sz="1400" baseline="0" dirty="0" smtClean="0"/>
                        <a:t>необходимо работать, с последующим планированием</a:t>
                      </a:r>
                    </a:p>
                    <a:p>
                      <a:r>
                        <a:rPr lang="ru-RU" sz="1400" baseline="0" dirty="0" smtClean="0"/>
                        <a:t>в совместной игре.</a:t>
                      </a:r>
                      <a:endParaRPr lang="ru-RU" sz="1400" dirty="0"/>
                    </a:p>
                  </a:txBody>
                  <a:tcPr>
                    <a:solidFill>
                      <a:schemeClr val="accent1">
                        <a:lumMod val="40000"/>
                        <a:lumOff val="60000"/>
                      </a:schemeClr>
                    </a:solidFill>
                  </a:tcPr>
                </a:tc>
                <a:tc>
                  <a:txBody>
                    <a:bodyPr/>
                    <a:lstStyle/>
                    <a:p>
                      <a:r>
                        <a:rPr lang="ru-RU" sz="1400" dirty="0" smtClean="0"/>
                        <a:t>Создает и обогащает предметно-пространственную среду; придумывает сюжет;</a:t>
                      </a:r>
                    </a:p>
                    <a:p>
                      <a:r>
                        <a:rPr lang="ru-RU" sz="1400" dirty="0" smtClean="0"/>
                        <a:t>задает и распределяет роли;</a:t>
                      </a:r>
                    </a:p>
                    <a:p>
                      <a:r>
                        <a:rPr lang="ru-RU" sz="1400" dirty="0" smtClean="0"/>
                        <a:t>Определяет тему игры;</a:t>
                      </a:r>
                    </a:p>
                    <a:p>
                      <a:r>
                        <a:rPr lang="ru-RU" sz="1400" dirty="0" smtClean="0"/>
                        <a:t>Осуществляет ролевое взаимодействие;</a:t>
                      </a:r>
                    </a:p>
                    <a:p>
                      <a:r>
                        <a:rPr lang="ru-RU" sz="1400" dirty="0" smtClean="0"/>
                        <a:t>Осуществляет игровые действия, характерные для персонажей;</a:t>
                      </a:r>
                    </a:p>
                    <a:p>
                      <a:r>
                        <a:rPr lang="ru-RU" sz="1400" dirty="0" smtClean="0"/>
                        <a:t>Осуществляет руководство игрой.</a:t>
                      </a:r>
                      <a:endParaRPr lang="ru-RU" sz="1400" dirty="0"/>
                    </a:p>
                  </a:txBody>
                  <a:tcPr>
                    <a:solidFill>
                      <a:schemeClr val="accent1">
                        <a:lumMod val="40000"/>
                        <a:lumOff val="60000"/>
                      </a:schemeClr>
                    </a:solidFill>
                  </a:tcPr>
                </a:tc>
              </a:tr>
              <a:tr h="533845">
                <a:tc gridSpan="2">
                  <a:txBody>
                    <a:bodyPr/>
                    <a:lstStyle/>
                    <a:p>
                      <a:endParaRPr lang="ru-RU" dirty="0"/>
                    </a:p>
                  </a:txBody>
                  <a:tcPr>
                    <a:solidFill>
                      <a:schemeClr val="bg1"/>
                    </a:solidFill>
                  </a:tcPr>
                </a:tc>
                <a:tc hMerge="1">
                  <a:txBody>
                    <a:bodyPr/>
                    <a:lstStyle/>
                    <a:p>
                      <a:endParaRPr lang="ru-RU" dirty="0"/>
                    </a:p>
                  </a:txBody>
                  <a:tcPr/>
                </a:tc>
              </a:tr>
            </a:tbl>
          </a:graphicData>
        </a:graphic>
      </p:graphicFrame>
    </p:spTree>
    <p:extLst>
      <p:ext uri="{BB962C8B-B14F-4D97-AF65-F5344CB8AC3E}">
        <p14:creationId xmlns:p14="http://schemas.microsoft.com/office/powerpoint/2010/main" xmlns="" val="2971515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0"/>
            <a:ext cx="8143932" cy="6858000"/>
          </a:xfrm>
        </p:spPr>
        <p:txBody>
          <a:bodyPr>
            <a:normAutofit/>
          </a:bodyPr>
          <a:lstStyle/>
          <a:p>
            <a:pPr algn="l"/>
            <a:r>
              <a:rPr lang="ru-RU" sz="9600" dirty="0" smtClean="0"/>
              <a:t> </a:t>
            </a:r>
            <a:r>
              <a:rPr lang="ru-RU" sz="9600" dirty="0" smtClean="0">
                <a:solidFill>
                  <a:srgbClr val="0070C0"/>
                </a:solidFill>
              </a:rPr>
              <a:t>?</a:t>
            </a:r>
            <a:r>
              <a:rPr lang="ru-RU" sz="9600" dirty="0" smtClean="0"/>
              <a:t> </a:t>
            </a:r>
            <a:r>
              <a:rPr lang="ru-RU" sz="9600" dirty="0" smtClean="0">
                <a:solidFill>
                  <a:srgbClr val="0070C0"/>
                </a:solidFill>
              </a:rPr>
              <a:t>?</a:t>
            </a:r>
            <a:r>
              <a:rPr lang="ru-RU" sz="9600" dirty="0" smtClean="0"/>
              <a:t> </a:t>
            </a:r>
            <a:r>
              <a:rPr lang="ru-RU" sz="9600" dirty="0" smtClean="0">
                <a:solidFill>
                  <a:srgbClr val="0070C0"/>
                </a:solidFill>
              </a:rPr>
              <a:t>?</a:t>
            </a:r>
            <a:r>
              <a:rPr lang="ru-RU" sz="9600" dirty="0" smtClean="0"/>
              <a:t> </a:t>
            </a:r>
            <a:r>
              <a:rPr lang="ru-RU" sz="9600" dirty="0" smtClean="0">
                <a:solidFill>
                  <a:srgbClr val="0070C0"/>
                </a:solidFill>
              </a:rPr>
              <a:t>?</a:t>
            </a:r>
            <a:r>
              <a:rPr lang="ru-RU" sz="9600" dirty="0" smtClean="0"/>
              <a:t> </a:t>
            </a:r>
            <a:r>
              <a:rPr lang="ru-RU" sz="9600" dirty="0" smtClean="0">
                <a:solidFill>
                  <a:srgbClr val="0070C0"/>
                </a:solidFill>
              </a:rPr>
              <a:t>?</a:t>
            </a:r>
            <a:r>
              <a:rPr lang="ru-RU" sz="9600" dirty="0" smtClean="0"/>
              <a:t> </a:t>
            </a:r>
            <a:r>
              <a:rPr lang="ru-RU" sz="9600" dirty="0" smtClean="0">
                <a:solidFill>
                  <a:srgbClr val="0070C0"/>
                </a:solidFill>
              </a:rPr>
              <a:t>?</a:t>
            </a:r>
            <a:r>
              <a:rPr lang="ru-RU" sz="9600" dirty="0" smtClean="0"/>
              <a:t> </a:t>
            </a:r>
            <a:r>
              <a:rPr lang="ru-RU" sz="9600" dirty="0" smtClean="0">
                <a:solidFill>
                  <a:srgbClr val="0070C0"/>
                </a:solidFill>
              </a:rPr>
              <a:t>?</a:t>
            </a:r>
            <a:r>
              <a:rPr lang="ru-RU" sz="9600" dirty="0" smtClean="0"/>
              <a:t> </a:t>
            </a:r>
            <a:r>
              <a:rPr lang="ru-RU" sz="9600" dirty="0" smtClean="0">
                <a:solidFill>
                  <a:srgbClr val="0070C0"/>
                </a:solidFill>
              </a:rPr>
              <a:t>?</a:t>
            </a:r>
            <a:r>
              <a:rPr lang="ru-RU" sz="9600" dirty="0" smtClean="0"/>
              <a:t> </a:t>
            </a:r>
            <a:r>
              <a:rPr lang="ru-RU" sz="9600" dirty="0" smtClean="0">
                <a:solidFill>
                  <a:srgbClr val="0070C0"/>
                </a:solidFill>
              </a:rPr>
              <a:t>?</a:t>
            </a:r>
            <a:r>
              <a:rPr lang="ru-RU" sz="9600" dirty="0" smtClean="0"/>
              <a:t>                             </a:t>
            </a:r>
            <a:r>
              <a:rPr lang="ru-RU" sz="1800" dirty="0" smtClean="0"/>
              <a:t/>
            </a:r>
            <a:br>
              <a:rPr lang="ru-RU" sz="1800" dirty="0" smtClean="0"/>
            </a:br>
            <a:r>
              <a:rPr lang="ru-RU" sz="2000" b="1" dirty="0" smtClean="0"/>
              <a:t>Для того, чтобы понять  какие меры нужно выработать  для обогащения игровой деятельности детей, педагогу необходимо наблюдать и анализировать  на каждом этапе развития:</a:t>
            </a:r>
            <a:br>
              <a:rPr lang="ru-RU" sz="2000" b="1" dirty="0" smtClean="0"/>
            </a:br>
            <a:r>
              <a:rPr lang="ru-RU" sz="2000" dirty="0" smtClean="0"/>
              <a:t/>
            </a:r>
            <a:br>
              <a:rPr lang="ru-RU" sz="2000" dirty="0" smtClean="0"/>
            </a:br>
            <a:r>
              <a:rPr lang="ru-RU" sz="2000" dirty="0" smtClean="0"/>
              <a:t>-возрастную динамику развития сюжетно-ролевой игры;</a:t>
            </a:r>
            <a:br>
              <a:rPr lang="ru-RU" sz="2000" dirty="0" smtClean="0"/>
            </a:br>
            <a:r>
              <a:rPr lang="ru-RU" sz="2000" dirty="0" smtClean="0"/>
              <a:t/>
            </a:r>
            <a:br>
              <a:rPr lang="ru-RU" sz="2000" dirty="0" smtClean="0"/>
            </a:br>
            <a:r>
              <a:rPr lang="ru-RU" sz="2000" dirty="0" smtClean="0"/>
              <a:t>-уровень развития основных компонентов сюжетно-ролевой игры </a:t>
            </a:r>
            <a:br>
              <a:rPr lang="ru-RU" sz="2000" dirty="0" smtClean="0"/>
            </a:br>
            <a:r>
              <a:rPr lang="ru-RU" sz="2000" dirty="0" smtClean="0"/>
              <a:t>( игровые действия, роль и ролевое поведение);</a:t>
            </a:r>
            <a:br>
              <a:rPr lang="ru-RU" sz="2000" dirty="0" smtClean="0"/>
            </a:br>
            <a:r>
              <a:rPr lang="ru-RU" sz="2000" dirty="0" smtClean="0"/>
              <a:t/>
            </a:r>
            <a:br>
              <a:rPr lang="ru-RU" sz="2000" dirty="0" smtClean="0"/>
            </a:br>
            <a:r>
              <a:rPr lang="ru-RU" sz="2000" dirty="0" smtClean="0"/>
              <a:t>-предметно-развивающую игровую среду;</a:t>
            </a:r>
            <a:br>
              <a:rPr lang="ru-RU" sz="2000" dirty="0" smtClean="0"/>
            </a:br>
            <a:r>
              <a:rPr lang="ru-RU" sz="2000" dirty="0" smtClean="0"/>
              <a:t/>
            </a:r>
            <a:br>
              <a:rPr lang="ru-RU" sz="2000" dirty="0" smtClean="0"/>
            </a:br>
            <a:r>
              <a:rPr lang="ru-RU" sz="2000" dirty="0" smtClean="0"/>
              <a:t>-игровые и творческие умения педагогов.</a:t>
            </a:r>
            <a:br>
              <a:rPr lang="ru-RU" sz="2000" dirty="0" smtClean="0"/>
            </a:br>
            <a:endParaRPr lang="ru-RU" sz="2000" dirty="0"/>
          </a:p>
        </p:txBody>
      </p:sp>
    </p:spTree>
    <p:extLst>
      <p:ext uri="{BB962C8B-B14F-4D97-AF65-F5344CB8AC3E}">
        <p14:creationId xmlns:p14="http://schemas.microsoft.com/office/powerpoint/2010/main" xmlns="" val="1847059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4638"/>
            <a:ext cx="8643998" cy="6369072"/>
          </a:xfrm>
        </p:spPr>
        <p:txBody>
          <a:bodyPr>
            <a:normAutofit/>
          </a:bodyPr>
          <a:lstStyle/>
          <a:p>
            <a:endParaRPr lang="ru-RU" dirty="0"/>
          </a:p>
        </p:txBody>
      </p:sp>
      <p:graphicFrame>
        <p:nvGraphicFramePr>
          <p:cNvPr id="3" name="Таблица 2"/>
          <p:cNvGraphicFramePr>
            <a:graphicFrameLocks noGrp="1"/>
          </p:cNvGraphicFramePr>
          <p:nvPr/>
        </p:nvGraphicFramePr>
        <p:xfrm>
          <a:off x="0" y="0"/>
          <a:ext cx="9144000" cy="7232322"/>
        </p:xfrm>
        <a:graphic>
          <a:graphicData uri="http://schemas.openxmlformats.org/drawingml/2006/table">
            <a:tbl>
              <a:tblPr firstRow="1" bandRow="1">
                <a:tableStyleId>{5C22544A-7EE6-4342-B048-85BDC9FD1C3A}</a:tableStyleId>
              </a:tblPr>
              <a:tblGrid>
                <a:gridCol w="4572000"/>
                <a:gridCol w="4572000"/>
              </a:tblGrid>
              <a:tr h="1000108">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r>
                        <a:rPr lang="ru-RU" sz="2000" dirty="0" smtClean="0"/>
                        <a:t>    Возрастная        </a:t>
                      </a:r>
                      <a:r>
                        <a:rPr lang="ru-RU" sz="2000" baseline="0" dirty="0" smtClean="0"/>
                        <a:t> динамика        развития         сюжетно-ролевой          игры</a:t>
                      </a:r>
                      <a:endParaRPr lang="ru-RU" sz="2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 </a:t>
                      </a:r>
                    </a:p>
                    <a:p>
                      <a:endParaRPr lang="ru-RU" dirty="0"/>
                    </a:p>
                  </a:txBody>
                  <a:tcPr/>
                </a:tc>
                <a:tc hMerge="1">
                  <a:txBody>
                    <a:bodyPr/>
                    <a:lstStyle/>
                    <a:p>
                      <a:endParaRPr lang="ru-RU" dirty="0"/>
                    </a:p>
                  </a:txBody>
                  <a:tcPr/>
                </a:tc>
              </a:tr>
              <a:tr h="709602">
                <a:tc>
                  <a:txBody>
                    <a:bodyPr/>
                    <a:lstStyle/>
                    <a:p>
                      <a:r>
                        <a:rPr lang="ru-RU" baseline="0" dirty="0" smtClean="0"/>
                        <a:t>    анализ возрастной динамики развития сюжетно-ролевой игры показал:</a:t>
                      </a:r>
                      <a:endParaRPr lang="ru-RU" dirty="0"/>
                    </a:p>
                  </a:txBody>
                  <a:tcPr/>
                </a:tc>
                <a:tc>
                  <a:txBody>
                    <a:bodyPr/>
                    <a:lstStyle/>
                    <a:p>
                      <a:r>
                        <a:rPr lang="ru-RU" dirty="0" smtClean="0"/>
                        <a:t>               Рекомендации педагогам :</a:t>
                      </a:r>
                      <a:endParaRPr lang="ru-RU" dirty="0"/>
                    </a:p>
                  </a:txBody>
                  <a:tcPr/>
                </a:tc>
              </a:tr>
              <a:tr h="2214554">
                <a:tc>
                  <a:txBody>
                    <a:bodyPr/>
                    <a:lstStyle/>
                    <a:p>
                      <a:pPr>
                        <a:buFontTx/>
                        <a:buChar char="-"/>
                      </a:pPr>
                      <a:r>
                        <a:rPr lang="ru-RU" dirty="0" smtClean="0"/>
                        <a:t>В младшем возрасте</a:t>
                      </a:r>
                      <a:r>
                        <a:rPr lang="ru-RU" baseline="0" dirty="0" smtClean="0"/>
                        <a:t> игровые навыки хорошо развиты;</a:t>
                      </a:r>
                    </a:p>
                    <a:p>
                      <a:pPr>
                        <a:buFontTx/>
                        <a:buChar char="-"/>
                      </a:pPr>
                      <a:r>
                        <a:rPr lang="ru-RU" baseline="0" dirty="0" smtClean="0"/>
                        <a:t>В среднем они развёрнуты и разнообразны по содержанию, но наблюдается недостаточное развитие ролевого поведения;</a:t>
                      </a:r>
                    </a:p>
                    <a:p>
                      <a:pPr>
                        <a:buFontTx/>
                        <a:buChar char="-"/>
                      </a:pPr>
                      <a:r>
                        <a:rPr lang="ru-RU" baseline="0" dirty="0" smtClean="0"/>
                        <a:t>-в старшем- развито ролевое поведение, не создаются правила, ограниченно придумывание новых сюжетов , ролей</a:t>
                      </a:r>
                      <a:endParaRPr lang="ru-RU" dirty="0"/>
                    </a:p>
                  </a:txBody>
                  <a:tcPr/>
                </a:tc>
                <a:tc>
                  <a:txBody>
                    <a:bodyPr/>
                    <a:lstStyle/>
                    <a:p>
                      <a:r>
                        <a:rPr lang="ru-RU" dirty="0" smtClean="0"/>
                        <a:t>В играх среднего возраста продумывать и использовать приемы и упражнения, которые разворачивают роль и ролевые взаимоотношения между партнерами.</a:t>
                      </a:r>
                    </a:p>
                    <a:p>
                      <a:r>
                        <a:rPr lang="ru-RU" dirty="0" smtClean="0"/>
                        <a:t>Для старшего возраста :</a:t>
                      </a:r>
                    </a:p>
                    <a:p>
                      <a:r>
                        <a:rPr lang="ru-RU" dirty="0" smtClean="0"/>
                        <a:t>-ввести</a:t>
                      </a:r>
                      <a:r>
                        <a:rPr lang="ru-RU" baseline="0" dirty="0" smtClean="0"/>
                        <a:t> в жизнь групп и детского сада в целом систему правил;</a:t>
                      </a:r>
                    </a:p>
                    <a:p>
                      <a:r>
                        <a:rPr lang="ru-RU" baseline="0" dirty="0" smtClean="0"/>
                        <a:t>-выработать правила совместно с детьми ( например, правила поведения в различных местах детского сада ), закреплять и следовать им;</a:t>
                      </a:r>
                    </a:p>
                    <a:p>
                      <a:r>
                        <a:rPr lang="ru-RU" baseline="0" dirty="0" smtClean="0"/>
                        <a:t>-создавать правила во всех видах деятельности;</a:t>
                      </a:r>
                    </a:p>
                    <a:p>
                      <a:r>
                        <a:rPr lang="ru-RU" baseline="0" dirty="0" smtClean="0"/>
                        <a:t>Придумывать правила для организации коллективных игр ;</a:t>
                      </a:r>
                    </a:p>
                    <a:p>
                      <a:r>
                        <a:rPr lang="ru-RU" baseline="0" dirty="0" smtClean="0"/>
                        <a:t>- Насыщать жизнь детей играми с правилами, придумывать необычные правила в дидактических, подвижных, сюжетно-ролевых играх.</a:t>
                      </a:r>
                      <a:endParaRPr lang="ru-RU" dirty="0"/>
                    </a:p>
                  </a:txBody>
                  <a:tcPr/>
                </a:tc>
              </a:tr>
            </a:tbl>
          </a:graphicData>
        </a:graphic>
      </p:graphicFrame>
    </p:spTree>
    <p:extLst>
      <p:ext uri="{BB962C8B-B14F-4D97-AF65-F5344CB8AC3E}">
        <p14:creationId xmlns:p14="http://schemas.microsoft.com/office/powerpoint/2010/main" xmlns="" val="3391047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69072"/>
          </a:xfrm>
        </p:spPr>
        <p:txBody>
          <a:bodyPr/>
          <a:lstStyle/>
          <a:p>
            <a:endParaRPr lang="ru-RU" dirty="0"/>
          </a:p>
        </p:txBody>
      </p:sp>
      <p:graphicFrame>
        <p:nvGraphicFramePr>
          <p:cNvPr id="3" name="Таблица 2"/>
          <p:cNvGraphicFramePr>
            <a:graphicFrameLocks noGrp="1"/>
          </p:cNvGraphicFramePr>
          <p:nvPr/>
        </p:nvGraphicFramePr>
        <p:xfrm>
          <a:off x="0" y="71412"/>
          <a:ext cx="9144032" cy="7352360"/>
        </p:xfrm>
        <a:graphic>
          <a:graphicData uri="http://schemas.openxmlformats.org/drawingml/2006/table">
            <a:tbl>
              <a:tblPr firstRow="1" bandRow="1">
                <a:tableStyleId>{5C22544A-7EE6-4342-B048-85BDC9FD1C3A}</a:tableStyleId>
              </a:tblPr>
              <a:tblGrid>
                <a:gridCol w="4572000"/>
                <a:gridCol w="4572032"/>
              </a:tblGrid>
              <a:tr h="1000134">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r>
                        <a:rPr lang="ru-RU" dirty="0" smtClean="0"/>
                        <a:t>                Уровень  развития  основных</a:t>
                      </a:r>
                      <a:r>
                        <a:rPr lang="ru-RU" baseline="0" dirty="0" smtClean="0"/>
                        <a:t> </a:t>
                      </a:r>
                      <a:r>
                        <a:rPr lang="ru-RU" dirty="0" smtClean="0"/>
                        <a:t>компонентов  сюжетно-ролевой   игры</a:t>
                      </a:r>
                      <a:endParaRPr lang="ru-RU" dirty="0"/>
                    </a:p>
                  </a:txBody>
                  <a:tcPr/>
                </a:tc>
                <a:tc hMerge="1">
                  <a:txBody>
                    <a:bodyPr/>
                    <a:lstStyle/>
                    <a:p>
                      <a:endParaRPr lang="ru-RU" dirty="0"/>
                    </a:p>
                  </a:txBody>
                  <a:tcPr/>
                </a:tc>
              </a:tr>
              <a:tr h="500066">
                <a:tc>
                  <a:txBody>
                    <a:bodyPr/>
                    <a:lstStyle/>
                    <a:p>
                      <a:r>
                        <a:rPr lang="ru-RU" dirty="0" smtClean="0"/>
                        <a:t>     Анализ игровых действий показал :</a:t>
                      </a:r>
                      <a:endParaRPr lang="ru-RU" dirty="0"/>
                    </a:p>
                  </a:txBody>
                  <a:tcPr/>
                </a:tc>
                <a:tc>
                  <a:txBody>
                    <a:bodyPr/>
                    <a:lstStyle/>
                    <a:p>
                      <a:r>
                        <a:rPr lang="ru-RU" dirty="0" smtClean="0"/>
                        <a:t>        Рекомендации педагогам:</a:t>
                      </a:r>
                      <a:endParaRPr lang="ru-RU" dirty="0"/>
                    </a:p>
                  </a:txBody>
                  <a:tcPr/>
                </a:tc>
              </a:tr>
              <a:tr h="2286000">
                <a:tc>
                  <a:txBody>
                    <a:bodyPr/>
                    <a:lstStyle/>
                    <a:p>
                      <a:pPr>
                        <a:buFontTx/>
                        <a:buChar char="-"/>
                      </a:pPr>
                      <a:r>
                        <a:rPr lang="ru-RU" dirty="0" smtClean="0"/>
                        <a:t>В младшем возрасте чаще всего  чаще всего обыгрываются привычные, знакомые игровые действия. В старшем</a:t>
                      </a:r>
                      <a:r>
                        <a:rPr lang="ru-RU" baseline="0" dirty="0" smtClean="0"/>
                        <a:t> возрасте игровые действия в большинстве однообразны по содержанию, дети мало придумывают новые нетипичные действия;</a:t>
                      </a:r>
                    </a:p>
                    <a:p>
                      <a:pPr>
                        <a:buFontTx/>
                        <a:buChar char="-"/>
                      </a:pPr>
                      <a:r>
                        <a:rPr lang="ru-RU" baseline="0" dirty="0" smtClean="0"/>
                        <a:t>-игровые действия развернуты, в старшем возрасте мало сокращенных игровых действий за счет замещения;</a:t>
                      </a:r>
                    </a:p>
                    <a:p>
                      <a:pPr>
                        <a:buFontTx/>
                        <a:buChar char="-"/>
                      </a:pPr>
                      <a:r>
                        <a:rPr lang="ru-RU" baseline="0" dirty="0" smtClean="0"/>
                        <a:t>- при выполнении игровых действий наблюдаются выход из роли и </a:t>
                      </a:r>
                      <a:r>
                        <a:rPr lang="ru-RU" baseline="0" dirty="0" err="1" smtClean="0"/>
                        <a:t>соскальзование</a:t>
                      </a:r>
                      <a:r>
                        <a:rPr lang="ru-RU" baseline="0" dirty="0" smtClean="0"/>
                        <a:t> на реальные отношения, роль воплощается чаще с помощью привычных игровых действий.</a:t>
                      </a:r>
                      <a:endParaRPr lang="ru-RU" dirty="0"/>
                    </a:p>
                  </a:txBody>
                  <a:tcPr/>
                </a:tc>
                <a:tc>
                  <a:txBody>
                    <a:bodyPr/>
                    <a:lstStyle/>
                    <a:p>
                      <a:r>
                        <a:rPr lang="ru-RU" dirty="0" smtClean="0"/>
                        <a:t>Для младшего и среднего</a:t>
                      </a:r>
                      <a:r>
                        <a:rPr lang="ru-RU" baseline="0" dirty="0" smtClean="0"/>
                        <a:t> возраста насыщать игру разными действиями с предметами: вводить необычные действия, необычные предметы, переименовывать предметы, широко использовать заместители, рассматривать любой предмет в плане игры.</a:t>
                      </a:r>
                    </a:p>
                    <a:p>
                      <a:r>
                        <a:rPr lang="ru-RU" baseline="0" dirty="0" smtClean="0"/>
                        <a:t>Для старшего возраста:</a:t>
                      </a:r>
                    </a:p>
                    <a:p>
                      <a:r>
                        <a:rPr lang="ru-RU" baseline="0" dirty="0" smtClean="0"/>
                        <a:t>-сокращать игровые действия детей за счет замещения. Ребенок не должен застревать на подробных этапах действий;</a:t>
                      </a:r>
                    </a:p>
                    <a:p>
                      <a:r>
                        <a:rPr lang="ru-RU" baseline="0" dirty="0" smtClean="0"/>
                        <a:t>-продумывать  приемы для формирования условности в игре :</a:t>
                      </a:r>
                    </a:p>
                    <a:p>
                      <a:r>
                        <a:rPr lang="ru-RU" baseline="0" dirty="0" smtClean="0"/>
                        <a:t>Условность игровых действий, игрушек и атрибутов, которые создают игровую ситуацию;</a:t>
                      </a:r>
                    </a:p>
                    <a:p>
                      <a:r>
                        <a:rPr lang="ru-RU" baseline="0" dirty="0" smtClean="0"/>
                        <a:t>-использовать атрибуты, укрепляющие роли;</a:t>
                      </a:r>
                    </a:p>
                    <a:p>
                      <a:r>
                        <a:rPr lang="ru-RU" baseline="0" dirty="0" smtClean="0"/>
                        <a:t>-продумывать приёмы, помогающие детям удерживать игровые действия соответственно взятой на себя роли</a:t>
                      </a:r>
                      <a:endParaRPr lang="ru-RU" dirty="0"/>
                    </a:p>
                  </a:txBody>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643998" cy="6297634"/>
          </a:xfrm>
        </p:spPr>
        <p:txBody>
          <a:bodyPr/>
          <a:lstStyle/>
          <a:p>
            <a:endParaRPr lang="ru-RU" dirty="0"/>
          </a:p>
        </p:txBody>
      </p:sp>
      <p:graphicFrame>
        <p:nvGraphicFramePr>
          <p:cNvPr id="3" name="Таблица 2"/>
          <p:cNvGraphicFramePr>
            <a:graphicFrameLocks noGrp="1"/>
          </p:cNvGraphicFramePr>
          <p:nvPr/>
        </p:nvGraphicFramePr>
        <p:xfrm>
          <a:off x="0" y="0"/>
          <a:ext cx="9144000" cy="7147620"/>
        </p:xfrm>
        <a:graphic>
          <a:graphicData uri="http://schemas.openxmlformats.org/drawingml/2006/table">
            <a:tbl>
              <a:tblPr bandRow="1">
                <a:tableStyleId>{5C22544A-7EE6-4342-B048-85BDC9FD1C3A}</a:tableStyleId>
              </a:tblPr>
              <a:tblGrid>
                <a:gridCol w="3643306"/>
                <a:gridCol w="5500694"/>
              </a:tblGrid>
              <a:tr h="746820">
                <a:tc>
                  <a:txBody>
                    <a:bodyPr/>
                    <a:lstStyle/>
                    <a:p>
                      <a:pPr algn="ctr"/>
                      <a:r>
                        <a:rPr lang="ru-RU" dirty="0" smtClean="0"/>
                        <a:t>Анализ ролевого</a:t>
                      </a:r>
                      <a:r>
                        <a:rPr lang="ru-RU" baseline="0" dirty="0" smtClean="0"/>
                        <a:t> поведения в играх</a:t>
                      </a:r>
                      <a:r>
                        <a:rPr lang="ru-RU" dirty="0" smtClean="0"/>
                        <a:t> показал :</a:t>
                      </a:r>
                      <a:endParaRPr lang="ru-RU" dirty="0"/>
                    </a:p>
                  </a:txBody>
                  <a:tcPr/>
                </a:tc>
                <a:tc>
                  <a:txBody>
                    <a:bodyPr/>
                    <a:lstStyle/>
                    <a:p>
                      <a:r>
                        <a:rPr lang="ru-RU" dirty="0" smtClean="0"/>
                        <a:t>                рекомендации педагогам:</a:t>
                      </a:r>
                      <a:endParaRPr lang="ru-RU" dirty="0"/>
                    </a:p>
                  </a:txBody>
                  <a:tcPr/>
                </a:tc>
              </a:tr>
              <a:tr h="5831128">
                <a:tc>
                  <a:txBody>
                    <a:bodyPr/>
                    <a:lstStyle/>
                    <a:p>
                      <a:r>
                        <a:rPr lang="ru-RU" dirty="0" smtClean="0"/>
                        <a:t>В младшем и среднем возрасте игровые действия не всегда выполняются относительно роли, наблюдаются </a:t>
                      </a:r>
                      <a:r>
                        <a:rPr lang="ru-RU" dirty="0" err="1" smtClean="0"/>
                        <a:t>соскальзования</a:t>
                      </a:r>
                      <a:r>
                        <a:rPr lang="ru-RU" dirty="0" smtClean="0"/>
                        <a:t> на реальную позицию, выход из игровых отношений;</a:t>
                      </a:r>
                    </a:p>
                    <a:p>
                      <a:pPr>
                        <a:buFontTx/>
                        <a:buChar char="-"/>
                      </a:pPr>
                      <a:r>
                        <a:rPr lang="ru-RU" dirty="0" smtClean="0"/>
                        <a:t>Со среднего возраста необходимо развивать многофункциональность роли;</a:t>
                      </a:r>
                    </a:p>
                    <a:p>
                      <a:pPr>
                        <a:buFontTx/>
                        <a:buChar char="-"/>
                      </a:pPr>
                      <a:r>
                        <a:rPr lang="ru-RU" dirty="0" smtClean="0"/>
                        <a:t>-в старшем возрасте роль наделяется игровыми действиями, мало внешним образом и личностными качествами;</a:t>
                      </a:r>
                    </a:p>
                    <a:p>
                      <a:pPr>
                        <a:buFontTx/>
                        <a:buChar char="-"/>
                      </a:pPr>
                      <a:r>
                        <a:rPr lang="ru-RU" dirty="0" smtClean="0"/>
                        <a:t>- в старшем возрасте, разыгрывая роль, ребенок не предполагает целую систему взаимоотношений с разными партнёрами ( наличие реальных и</a:t>
                      </a:r>
                      <a:r>
                        <a:rPr lang="ru-RU" baseline="0" dirty="0" smtClean="0"/>
                        <a:t> воображаемых партнёров. Взаимоотношений с ними.)</a:t>
                      </a:r>
                      <a:endParaRPr lang="ru-RU" dirty="0"/>
                    </a:p>
                  </a:txBody>
                  <a:tcPr/>
                </a:tc>
                <a:tc>
                  <a:txBody>
                    <a:bodyPr/>
                    <a:lstStyle/>
                    <a:p>
                      <a:r>
                        <a:rPr lang="ru-RU" dirty="0" smtClean="0"/>
                        <a:t>Для младшего возраста :</a:t>
                      </a:r>
                    </a:p>
                    <a:p>
                      <a:r>
                        <a:rPr lang="ru-RU" dirty="0" smtClean="0"/>
                        <a:t>-вводить игровые действия, разнообразные для роли, т.е. действия характерные для роли;</a:t>
                      </a:r>
                    </a:p>
                    <a:p>
                      <a:r>
                        <a:rPr lang="ru-RU" dirty="0" smtClean="0"/>
                        <a:t>-подбирать</a:t>
                      </a:r>
                      <a:r>
                        <a:rPr lang="ru-RU" baseline="0" dirty="0" smtClean="0"/>
                        <a:t> сюжеты и роли, близкие к опыту детей.</a:t>
                      </a:r>
                    </a:p>
                    <a:p>
                      <a:r>
                        <a:rPr lang="ru-RU" baseline="0" dirty="0" smtClean="0"/>
                        <a:t>Для среднего возраста:</a:t>
                      </a:r>
                    </a:p>
                    <a:p>
                      <a:r>
                        <a:rPr lang="ru-RU" baseline="0" dirty="0" smtClean="0"/>
                        <a:t>-словесно обозначать и называть роли детей в игре, по ходу игры обращаться к ребенку, только соответственно с его ролью- придумывать, какие предметы помогают удерживать роль в игре. Давать образцы ролевых взаимодействий, придумывать вопросы, побуждающие детей обращаться друг к другу в соответствии с ролями.</a:t>
                      </a:r>
                    </a:p>
                    <a:p>
                      <a:r>
                        <a:rPr lang="ru-RU" baseline="0" dirty="0" smtClean="0"/>
                        <a:t>Для старшего возраста:</a:t>
                      </a:r>
                    </a:p>
                    <a:p>
                      <a:r>
                        <a:rPr lang="ru-RU" baseline="0" dirty="0" smtClean="0"/>
                        <a:t>-придумывать приемы, помогающие ребенку войти в игровой образ, наделять его личностными качествами и особенностями</a:t>
                      </a:r>
                    </a:p>
                    <a:p>
                      <a:r>
                        <a:rPr lang="ru-RU" baseline="0" dirty="0" smtClean="0"/>
                        <a:t>-строить сюжет, создавать ситуации поиска и использования в игре ролей разных людей;</a:t>
                      </a:r>
                    </a:p>
                    <a:p>
                      <a:r>
                        <a:rPr lang="ru-RU" baseline="0" dirty="0" smtClean="0"/>
                        <a:t>-широко использовать приём смены ролей;</a:t>
                      </a:r>
                    </a:p>
                    <a:p>
                      <a:r>
                        <a:rPr lang="ru-RU" baseline="0" dirty="0" smtClean="0"/>
                        <a:t>-развивать роль через социальные взаимоотношения;</a:t>
                      </a:r>
                    </a:p>
                    <a:p>
                      <a:r>
                        <a:rPr lang="ru-RU" baseline="0" dirty="0" smtClean="0"/>
                        <a:t>-создавать ситуации сотрудничества и взаимодействия во всех видах деятельности.</a:t>
                      </a:r>
                      <a:endParaRPr lang="ru-RU" dirty="0"/>
                    </a:p>
                  </a:txBody>
                  <a:tcPr/>
                </a:tc>
              </a:tr>
            </a:tbl>
          </a:graphicData>
        </a:graphic>
      </p:graphicFrame>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706</TotalTime>
  <Words>1683</Words>
  <Application>Microsoft Office PowerPoint</Application>
  <PresentationFormat>Экран (4:3)</PresentationFormat>
  <Paragraphs>137</Paragraphs>
  <Slides>24</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Поиск путей обогащения игровой деятельности – одно из условий формирования личности ребенка</vt:lpstr>
      <vt:lpstr>В дошкольном детстве игра занимает значительное место в жизни детей и является важным фактором психического развития и становления самосознания. По мнению педагогов и психологов, наибольшим развивающим эффектом обладает сюжетно –ролевая игра. Главное назначение этой игры социальное развитие ребенка, т.е. овладение  нормами и правилами поведения в обществе, определенными умениями и социальными навыками.  Дошкольники, имеющие большую игровую практику, легче справляются  с реальными проблемами.</vt:lpstr>
      <vt:lpstr>В самостоятельных детских играх часто недостаточно выдумки, творчества, активности, согласованности совместных действий. Иногда детям  не хватает знаний и впечатлений об окружающей жизни и деятельности взрослых, а так же игровых умений. Чтобы сюжетно-ролевая игра выполняла свои развивающие функции, педагог должен научить ребенка способам ее построения, которые последовательно усложняются: -условно-предметный способ- в раннем возрасте; -ролевой –в среднем; -сюжетосложение – в старшем. Должен ли педагог организовывать игру? Для чего и с какой целью ? Организованная игра –это ступень для развития и обогащения самостоятельной игры. Она помогает детям полнее разворачивать сюжет игры, насыщать его многообразием игровых действий, устанавливать ролевые отношения , более полно перевоплощаться, входить в образ. Организованная игра проходит этапы , на которых взрослый и ребенок выполняют определенные  функции. Каждый этап можно рассматривать как  уровень развития организованной игры. В основу этапности заложен постепенный переход от игр ,в которых ведущая роль принадлежит взрослому, через совместное руководство игрой, к играм, в которых тематика, содержание и роли самостоятельно определяются и разыгрываются детьми. </vt:lpstr>
      <vt:lpstr>Этапы развития организованной / совместной  со взрослым/ игры и условия перехода к самостоятельной игре</vt:lpstr>
      <vt:lpstr>Слайд 5</vt:lpstr>
      <vt:lpstr> ? ? ? ? ? ? ? ? ?                              Для того, чтобы понять  какие меры нужно выработать  для обогащения игровой деятельности детей, педагогу необходимо наблюдать и анализировать  на каждом этапе развития:  -возрастную динамику развития сюжетно-ролевой игры;  -уровень развития основных компонентов сюжетно-ролевой игры  ( игровые действия, роль и ролевое поведение);  -предметно-развивающую игровую среду;  -игровые и творческие умения педагогов. </vt:lpstr>
      <vt:lpstr>Слайд 7</vt:lpstr>
      <vt:lpstr>Слайд 8</vt:lpstr>
      <vt:lpstr>Слайд 9</vt:lpstr>
      <vt:lpstr>Слайд 10</vt:lpstr>
      <vt:lpstr>Слайд 11</vt:lpstr>
      <vt:lpstr>Рассмотрим  работу по обогащению игровой деятельности детей на примере сюжетно- ролевой игры  « Банк»  Игра рассчитана  на детей 6-7 лет.  Форма проведения:  –организованная ( совместная с педагогом). Цель-совершенствовать  « технику» игры и расширять ориентировки детей в социальной жизни ; -свободная игровая деятельность детей.  Цель: формировать активную позицию ребенка в игре, реализовывать сферы его собственных интересов.   </vt:lpstr>
      <vt:lpstr>Работа по обогащению игровой деятельности детей:  -познавательные занятия с определённым экономическим содержанием. Цель : знакомить детей в игровой форме с новыми экономическими понятиями, необходимыми для развития сюжетной линии игры «Банк»; /см. таблицы/  -тематические сюжетно-ролевые игры.  Цель:расширить граници изображаемого в игре « Банк» через проигрывание ситуаций по определенным ( тематическим) сюжетам. </vt:lpstr>
      <vt:lpstr>Слайд 14</vt:lpstr>
      <vt:lpstr>Слайд 15</vt:lpstr>
      <vt:lpstr>Слайд 16</vt:lpstr>
      <vt:lpstr>Слайд 17</vt:lpstr>
      <vt:lpstr>Несмотря на то, что любая игра – это специфическая детская деятельность, нельзя недооценивать роль взрослого в её организации. Каждая из форм проведения  сюжетно-ролевой игры «Банк» ставит перед педагогом определенные цели и задачи. В организованной игре педагог: 1) дает образцы социального поведения, решения социальных проблем, вхождения в роль ( что  и как делать ), развития ролевых взаимоотношений ( как вступать, с кем, что говорить- образцы ролевых диалогов), использование игровой атрибутики и предметов-заместителей, способов организации игровой среды; 2) принимает при вхождении в игру подчиненную роль, выходит из позиции взрослого и опускается на уровень ребенка, что создает ситуацию доверия детей и побуждает их к активности. В свободной самостоятельной деятельности педагог: 1) создает эмоционально благоприятные условия для ее проведения ; 2)удерживает позицию невмешательства в детскую игру : отсутствие прямого руководства, оценок, отказ от роли советчика; 3) предоставляет  ребенку свободу выбора места игры и способов его организации, сюжета, атрибутов, партнеров, действий; 4)наблюдает и фиксирует цели, над которыми надо работать с предстоящим планированием.</vt:lpstr>
      <vt:lpstr>Таким образом, организованная игра рассматривается как ступень для развития и обогащения самостоятельной игровой деятельности. Такой вид совместной игры со взрослым помогает детям полнее разворачивать сюжет игры ,насыщать ее многообразием игровых действий, устанавливать ролевые отношения за счет деловых и личностных взаимосвязей.  В тоже время свободная самостоятельная игра выступает следствием активности ребенка, проявляющейся в ней как личностное качество .   Поэтому обе формы ( и организованная, и свободная игра ) включены в структуру сюжетно-ролевой игры « Банк», где лаконично перетекают друг в друга. Педагог по своёму усмотрению регулирует продолжительность и чередование каждой из них, а так же степень своей включённости в игру.</vt:lpstr>
      <vt:lpstr>Характеристика основных направлений работы  1.Собственно  игровая деятельность детей- сюжетно-ролевая игра «Банк». В основе сюжета – деятельность банка, выдающего кредиты для организации собственного бизнеса детьми. В игру вводятся деньги как средство обмена между детьми, источник получения дохода.  Банк и деньги по ходу игры несут 2 основные функции: 1) запускают игру и познавательную активность вначале; 2 )являются средством развития игрового сюжета.  Структура сюжетно -ролевой игры « Банк»  Организационно-целевая деятельность банка Открывается банк. Распределяются роли – банкир,помощник банкира, кассир , охранник, клиенты. Дается установка: «Все желающие открыть своё дело могут получить в банке кредит. Полученными деньгами вы распоряжаетесь сами, можете тратить, заработать еще больше, но в конце игры должны вернуть деньги банку». Оформляют договора, выдают деньги. Свободная игра детей После получения денег разворачивается свободный сюжет игры по замыслу детей.  Педагог наблюдает. </vt:lpstr>
      <vt:lpstr>                                                     Организованная игра  На данном этапе педагог может включиться в игру с определённой целью : -обогатить сюжет; -разнообразить игровые действия; расширить ролевое взаимодействие. При этом используются следующие методы и приемы , активизирующие игровую деятельность : 1) педагог выступает как образец: -ролевого поведения, когда он вступает в ролевое взаимодействие с участниками ( например, банкир в кафе обедает, покупает в магазине и пр);-ролевых диалогов, с помощью которых он стимулирует потребность в общении между детьми; -вхождения в роль с опорой на атрибуты( изменение внешнего облика); обживание роли( мимика. Походка, жесты); открытие круга интересов общения (характер, поведение) 2) введение в игру разных происшествий. Этот приём очень оживляет игру, дает возможность развития новых сюжетных линий. 3) введение правил в игру. Приём направлен на формирование социальной адаптивности детей.: -принятие через игру норм социального поведения( напр, дело должно быть не только прибыльное,но и нужное людям); -подчинение ребёнка правилам взаимоотношений (споры решать только договором); -развитие произвольности через умение воспроизводить заданное правило по ходу игры (например, каждому сделать рекламу своего бизнеса) </vt:lpstr>
      <vt:lpstr>4) Внесение новых предметов для игры. Приём способствует развитию сюжета, новых действий, способов их выполнения. Напр,появление настоящих предметов-авиабилеты, рекламные буклеты, лотерейные билеты и пр.  5.Создание проблемных ситуаций.Приём развивает активность. Самостоятельность, творчество- например - подбор определенного материала  для открытия дела или его дефицит.  Свободная самостоятельная игра  После организационной части очень важно предоставит возможность детям свободно поиграть. Игру нельзя резко завершать. За несколько минут до окончания предупредить, что нужно подойти в банк до возврата кредита.  Итог. Банк принимает средства.Банкир беседует с каждым как зарабатывались деньги , на что тратились .Педагог воздерживается от оценок .Каждый ребенок получает для себя собственный опыт переживаний и впечатлений. Педагог может варьировать части игры.</vt:lpstr>
      <vt:lpstr>В организации игры особое внимание созданию игрового пространства, которое должно отвечать следующим условиям :  1) наличие игрового оборудования с разнообразным предметным наполнением; 2) высокая трансформируемость пространства; 3)обеспечение положительного эмоционально-личностного взаимодействияв системах ребенок –ребенок, ребенок-взрослый.  Игровое пространство делится на 2 зоны- банк и самостоятельная игровая зона. И в создании игрового пространства 2 позиции -использование готовой среды,  созданной взрослым, и преобразованной детьми.  Каждая зона имеет свое наполнение. «Банк»- рабочее место банкира, кассира, охранника Самостоятельная зона_: модули, ткань, предметы заместители, игровой материал для открытия бизнеса детьми( больница, кафе, салон красоты и др), игровая атрибутика- одежда, предметы ( паспорта, кредитки, права, ключи. Часы и пр ) Построение игровой среды способствует активной позиции ребенка в игре, создаются возможности для моделирования , творчества. </vt:lpstr>
      <vt:lpstr>В заключение хотелось бы привести притчу.  Ветер и солнце поспорили: кто сильнее? Кто может снять плащ с гуляющего человека? Ветер, как ни старался, только сильнее прижимал плащ к телу. Солнце пригрело – и человек сам снял плащ.   Эта притча подтверждает, что наиболее эффективный способ побудить человека сделать что-либо заключается в создании таких условий, в которых бы человек сам захотел сделать это. Солнце – символ эмоционального тепла и поддержки. Воспитатель-солнце эмоционально принимает ребёнка, настраивается на него, оказывает поддержку, верит в ребёнка. Воспитатель-ветер диктует, навязывает, заставляет, управляет, подчиняет и в результате не добивается ничего. Будут или не будут играть дети, во что и как они будут играть – зависит от педагогов.  Роль воспитателя в игре сложна и многообразна. Воспитатель влияет на содержание игры, помогает детям осуществить задуманное, регулирует взаимоотношения детей. Педагог не должен быть равнодушным к игровой деятельности детей. </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Поиск путей обогащения игровой деятельности – одно из условий формирования личности ребенка</dc:title>
  <dc:creator>11</dc:creator>
  <cp:lastModifiedBy>1</cp:lastModifiedBy>
  <cp:revision>75</cp:revision>
  <dcterms:created xsi:type="dcterms:W3CDTF">2014-02-24T16:11:11Z</dcterms:created>
  <dcterms:modified xsi:type="dcterms:W3CDTF">2014-02-25T19:58:27Z</dcterms:modified>
</cp:coreProperties>
</file>