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861A5-63FF-4CDC-92EE-6B5E2EAADAC7}" type="datetimeFigureOut">
              <a:rPr lang="ru-RU" smtClean="0"/>
              <a:pPr/>
              <a:t>01.05.2015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C6112-E5D5-49EC-B304-BC1E082690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243408"/>
            <a:ext cx="7774632" cy="139558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Georgia" pitchFamily="18" charset="0"/>
              </a:rPr>
              <a:t>«Домашние животные»</a:t>
            </a:r>
            <a:endParaRPr lang="ru-RU" sz="4000" b="1" i="1" dirty="0">
              <a:latin typeface="Georgia" pitchFamily="18" charset="0"/>
            </a:endParaRPr>
          </a:p>
        </p:txBody>
      </p:sp>
      <p:pic>
        <p:nvPicPr>
          <p:cNvPr id="1032" name="Picture 8" descr="C:\Users\Acer\Desktop\11429018_80dc4d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12976"/>
            <a:ext cx="2448272" cy="1772816"/>
          </a:xfrm>
          <a:prstGeom prst="rect">
            <a:avLst/>
          </a:prstGeom>
          <a:noFill/>
        </p:spPr>
      </p:pic>
      <p:pic>
        <p:nvPicPr>
          <p:cNvPr id="1033" name="Picture 9" descr="C:\Users\Acer\Desktop\265589_20101118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797152"/>
            <a:ext cx="2448272" cy="2060848"/>
          </a:xfrm>
          <a:prstGeom prst="rect">
            <a:avLst/>
          </a:prstGeom>
          <a:noFill/>
        </p:spPr>
      </p:pic>
      <p:pic>
        <p:nvPicPr>
          <p:cNvPr id="1034" name="Picture 10" descr="C:\Users\Acer\Desktop\artleo_com-156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764704"/>
            <a:ext cx="2925763" cy="1463675"/>
          </a:xfrm>
          <a:prstGeom prst="rect">
            <a:avLst/>
          </a:prstGeom>
          <a:noFill/>
        </p:spPr>
      </p:pic>
      <p:pic>
        <p:nvPicPr>
          <p:cNvPr id="1035" name="Picture 11" descr="C:\Users\Acer\Desktop\Dogs_075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82395" y="980728"/>
            <a:ext cx="2761605" cy="2232248"/>
          </a:xfrm>
          <a:prstGeom prst="rect">
            <a:avLst/>
          </a:prstGeom>
          <a:noFill/>
        </p:spPr>
      </p:pic>
      <p:pic>
        <p:nvPicPr>
          <p:cNvPr id="1036" name="Picture 12" descr="C:\Users\Acer\Desktop\untitled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980728"/>
            <a:ext cx="2987824" cy="2304256"/>
          </a:xfrm>
          <a:prstGeom prst="rect">
            <a:avLst/>
          </a:prstGeom>
          <a:noFill/>
        </p:spPr>
      </p:pic>
      <p:pic>
        <p:nvPicPr>
          <p:cNvPr id="1037" name="Picture 13" descr="C:\Users\Acer\Desktop\t9MWOSzz7l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2492896"/>
            <a:ext cx="2699792" cy="2204864"/>
          </a:xfrm>
          <a:prstGeom prst="rect">
            <a:avLst/>
          </a:prstGeom>
          <a:noFill/>
        </p:spPr>
      </p:pic>
      <p:pic>
        <p:nvPicPr>
          <p:cNvPr id="1038" name="Picture 14" descr="C:\Users\Acer\Desktop\79838_html_495e652c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3068960"/>
            <a:ext cx="2238946" cy="1666156"/>
          </a:xfrm>
          <a:prstGeom prst="rect">
            <a:avLst/>
          </a:prstGeom>
          <a:noFill/>
        </p:spPr>
      </p:pic>
      <p:pic>
        <p:nvPicPr>
          <p:cNvPr id="1039" name="Picture 15" descr="C:\Users\Acer\Desktop\228362-c5259-39364385-m750x740-ue4c8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4653136"/>
            <a:ext cx="2987824" cy="2204864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5724128" y="5517232"/>
            <a:ext cx="3419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ГБДОУ № 55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Красногвардейского района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Николенко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И.В.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>Загадка</a:t>
            </a:r>
            <a:br>
              <a:rPr lang="ru-RU" sz="2000" b="1" i="1" dirty="0" smtClean="0"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По горам, по долам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  Ходит шуба и кафтан.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У ягненка шерсть в колечках,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Мама у него - овечка.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Он за ней след в след бежит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И от страха весь дрожит.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Это значит слишком рано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Называть его бараном</a:t>
            </a:r>
            <a:r>
              <a:rPr lang="ru-RU" sz="2000" i="1" dirty="0" smtClean="0">
                <a:latin typeface="Georgia" pitchFamily="18" charset="0"/>
              </a:rPr>
              <a:t>.</a:t>
            </a:r>
            <a:endParaRPr lang="ru-RU" sz="2000" i="1" dirty="0">
              <a:latin typeface="Georgia" pitchFamily="18" charset="0"/>
            </a:endParaRPr>
          </a:p>
        </p:txBody>
      </p:sp>
      <p:pic>
        <p:nvPicPr>
          <p:cNvPr id="8195" name="Picture 3" descr="C:\Users\Acer\Desktop\265589_2010111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844824"/>
            <a:ext cx="4032448" cy="4546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i="1" dirty="0" smtClean="0">
                <a:latin typeface="Georgia" pitchFamily="18" charset="0"/>
              </a:rPr>
              <a:t>      </a:t>
            </a:r>
          </a:p>
          <a:p>
            <a:pPr algn="r">
              <a:buNone/>
            </a:pPr>
            <a:endParaRPr lang="ru-RU" sz="2000" i="1" dirty="0">
              <a:latin typeface="Georgia" pitchFamily="18" charset="0"/>
            </a:endParaRPr>
          </a:p>
          <a:p>
            <a:pPr algn="r">
              <a:buNone/>
            </a:pPr>
            <a:endParaRPr lang="ru-RU" sz="2000" i="1" dirty="0" smtClean="0">
              <a:latin typeface="Georgia" pitchFamily="18" charset="0"/>
            </a:endParaRPr>
          </a:p>
          <a:p>
            <a:pPr algn="r">
              <a:buNone/>
            </a:pPr>
            <a:endParaRPr lang="ru-RU" sz="2000" i="1" dirty="0">
              <a:latin typeface="Georgia" pitchFamily="18" charset="0"/>
            </a:endParaRPr>
          </a:p>
          <a:p>
            <a:pPr algn="r">
              <a:buNone/>
            </a:pPr>
            <a:endParaRPr lang="ru-RU" sz="2000" i="1" dirty="0" smtClean="0">
              <a:latin typeface="Georgia" pitchFamily="18" charset="0"/>
            </a:endParaRPr>
          </a:p>
          <a:p>
            <a:pPr algn="r">
              <a:buNone/>
            </a:pPr>
            <a:endParaRPr lang="ru-RU" sz="2000" i="1" dirty="0">
              <a:latin typeface="Georgia" pitchFamily="18" charset="0"/>
            </a:endParaRPr>
          </a:p>
          <a:p>
            <a:pPr algn="r">
              <a:buNone/>
            </a:pP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Где </a:t>
            </a: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крольчата?</a:t>
            </a:r>
            <a:br>
              <a:rPr lang="ru-RU" sz="2000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Потеряла крольчиха крольчат,</a:t>
            </a:r>
            <a:br>
              <a:rPr lang="ru-RU" sz="2000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А крольчата лежат и молчат.</a:t>
            </a:r>
            <a:br>
              <a:rPr lang="ru-RU" sz="2000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Один - за ветлой,</a:t>
            </a:r>
            <a:br>
              <a:rPr lang="ru-RU" sz="2000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Двое - за метлой,</a:t>
            </a:r>
            <a:br>
              <a:rPr lang="ru-RU" sz="2000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Один - под листом,</a:t>
            </a:r>
            <a:br>
              <a:rPr lang="ru-RU" sz="2000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Двое - под кустом.</a:t>
            </a:r>
            <a:br>
              <a:rPr lang="ru-RU" sz="2000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Как детей поскорее найти?</a:t>
            </a:r>
            <a:br>
              <a:rPr lang="ru-RU" sz="2000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chemeClr val="bg1"/>
                </a:solidFill>
                <a:latin typeface="Georgia" pitchFamily="18" charset="0"/>
              </a:rPr>
              <a:t>Их у мамы чуть больше пяти</a:t>
            </a:r>
            <a:r>
              <a:rPr lang="ru-RU" sz="2000" i="1" dirty="0">
                <a:latin typeface="Georgia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60648"/>
            <a:ext cx="457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Georgia" pitchFamily="18" charset="0"/>
              </a:rPr>
              <a:t>                    Загадка</a:t>
            </a:r>
          </a:p>
          <a:p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</a:rPr>
              <a:t>Он </a:t>
            </a:r>
            <a:r>
              <a:rPr lang="ru-RU" sz="2000" i="1" dirty="0">
                <a:solidFill>
                  <a:srgbClr val="FFFF00"/>
                </a:solidFill>
                <a:latin typeface="Georgia" pitchFamily="18" charset="0"/>
              </a:rPr>
              <a:t>зайчишкам младший брат,</a:t>
            </a:r>
            <a:br>
              <a:rPr lang="ru-RU" sz="2000" i="1" dirty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rgbClr val="FFFF00"/>
                </a:solidFill>
                <a:latin typeface="Georgia" pitchFamily="18" charset="0"/>
              </a:rPr>
              <a:t>И ему ребёнок рад.</a:t>
            </a:r>
            <a:br>
              <a:rPr lang="ru-RU" sz="2000" i="1" dirty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rgbClr val="FFFF00"/>
                </a:solidFill>
                <a:latin typeface="Georgia" pitchFamily="18" charset="0"/>
              </a:rPr>
              <a:t>Комочек пуха, длинное ухо,</a:t>
            </a:r>
            <a:br>
              <a:rPr lang="ru-RU" sz="2000" i="1" dirty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000" i="1" dirty="0">
                <a:solidFill>
                  <a:srgbClr val="FFFF00"/>
                </a:solidFill>
                <a:latin typeface="Georgia" pitchFamily="18" charset="0"/>
              </a:rPr>
              <a:t>Прыгает ловко, любит морковку</a:t>
            </a:r>
          </a:p>
        </p:txBody>
      </p:sp>
      <p:pic>
        <p:nvPicPr>
          <p:cNvPr id="9218" name="Picture 2" descr="C:\Users\Acer\Desktop\228362-c5259-39364385-m750x740-ue4c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2276872"/>
            <a:ext cx="3888432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Georgia" pitchFamily="18" charset="0"/>
                <a:cs typeface="Arial"/>
              </a:rPr>
              <a:t>Что нам дают</a:t>
            </a:r>
            <a:b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Georgia" pitchFamily="18" charset="0"/>
                <a:cs typeface="Arial"/>
              </a:rPr>
            </a:br>
            <a:r>
              <a:rPr lang="ru-RU" sz="3600" b="1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latin typeface="Georgia" pitchFamily="18" charset="0"/>
                <a:cs typeface="Arial"/>
              </a:rPr>
              <a:t> домашние животные?</a:t>
            </a:r>
            <a:endParaRPr lang="ru-RU" sz="3600" b="1" i="1" dirty="0">
              <a:solidFill>
                <a:srgbClr val="00B050"/>
              </a:solidFill>
              <a:latin typeface="Georgia" pitchFamily="18" charset="0"/>
            </a:endParaRPr>
          </a:p>
        </p:txBody>
      </p:sp>
      <p:pic>
        <p:nvPicPr>
          <p:cNvPr id="4" name="Picture 4" descr="что дают нам д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628800"/>
            <a:ext cx="6552728" cy="4752527"/>
          </a:xfrm>
          <a:prstGeom prst="rect">
            <a:avLst/>
          </a:prstGeom>
          <a:noFill/>
          <a:ln w="508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Georgia" pitchFamily="18" charset="0"/>
              </a:rPr>
              <a:t/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dirty="0" smtClean="0">
                <a:latin typeface="Georgia" pitchFamily="18" charset="0"/>
              </a:rPr>
              <a:t/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dirty="0" smtClean="0">
                <a:latin typeface="Georgia" pitchFamily="18" charset="0"/>
              </a:rPr>
              <a:t/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dirty="0">
                <a:latin typeface="Georgia" pitchFamily="18" charset="0"/>
              </a:rPr>
              <a:t/>
            </a:r>
            <a:br>
              <a:rPr lang="ru-RU" sz="3100" dirty="0">
                <a:latin typeface="Georgia" pitchFamily="18" charset="0"/>
              </a:rPr>
            </a:br>
            <a:r>
              <a:rPr lang="ru-RU" sz="6700" b="1" i="1" dirty="0" smtClean="0">
                <a:latin typeface="Georgia" pitchFamily="18" charset="0"/>
              </a:rPr>
              <a:t>ПРОВЕРЬ СЕБЯ!</a:t>
            </a:r>
            <a:r>
              <a:rPr lang="ru-RU" sz="3100" dirty="0" smtClean="0">
                <a:latin typeface="Georgia" pitchFamily="18" charset="0"/>
              </a:rPr>
              <a:t/>
            </a:r>
            <a:br>
              <a:rPr lang="ru-RU" sz="3100" dirty="0" smtClean="0">
                <a:latin typeface="Georgia" pitchFamily="18" charset="0"/>
              </a:rPr>
            </a:br>
            <a:r>
              <a:rPr lang="ru-RU" sz="3100" i="1" dirty="0" smtClean="0">
                <a:solidFill>
                  <a:schemeClr val="bg1"/>
                </a:solidFill>
                <a:latin typeface="Georgia" pitchFamily="18" charset="0"/>
              </a:rPr>
              <a:t>Какие животные </a:t>
            </a:r>
            <a:br>
              <a:rPr lang="ru-RU" sz="31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3100" i="1" dirty="0" smtClean="0">
                <a:solidFill>
                  <a:schemeClr val="bg1"/>
                </a:solidFill>
                <a:latin typeface="Georgia" pitchFamily="18" charset="0"/>
              </a:rPr>
              <a:t>называются домашними?</a:t>
            </a:r>
            <a:r>
              <a:rPr lang="ru-RU" i="1" dirty="0" smtClean="0">
                <a:solidFill>
                  <a:schemeClr val="bg1"/>
                </a:solidFill>
              </a:rPr>
              <a:t/>
            </a:r>
            <a:br>
              <a:rPr lang="ru-RU" i="1" dirty="0" smtClean="0">
                <a:solidFill>
                  <a:schemeClr val="bg1"/>
                </a:solidFill>
              </a:rPr>
            </a:b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4" name="Picture 7" descr="соба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04864"/>
            <a:ext cx="2232025" cy="1652339"/>
          </a:xfrm>
          <a:prstGeom prst="rect">
            <a:avLst/>
          </a:prstGeom>
          <a:noFill/>
        </p:spPr>
      </p:pic>
      <p:pic>
        <p:nvPicPr>
          <p:cNvPr id="5" name="Picture 10" descr="коза с козлёнк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077072"/>
            <a:ext cx="2570163" cy="2448272"/>
          </a:xfrm>
          <a:prstGeom prst="rect">
            <a:avLst/>
          </a:prstGeom>
          <a:noFill/>
        </p:spPr>
      </p:pic>
      <p:pic>
        <p:nvPicPr>
          <p:cNvPr id="6" name="Picture 6" descr="кош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149080"/>
            <a:ext cx="2447925" cy="2376264"/>
          </a:xfrm>
          <a:prstGeom prst="rect">
            <a:avLst/>
          </a:prstGeom>
          <a:noFill/>
        </p:spPr>
      </p:pic>
      <p:pic>
        <p:nvPicPr>
          <p:cNvPr id="7" name="Picture 9" descr="кроли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2420888"/>
            <a:ext cx="2501577" cy="3528392"/>
          </a:xfrm>
          <a:prstGeom prst="rect">
            <a:avLst/>
          </a:prstGeom>
          <a:noFill/>
        </p:spPr>
      </p:pic>
      <p:pic>
        <p:nvPicPr>
          <p:cNvPr id="8" name="Picture 8" descr="поросят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176" y="2276872"/>
            <a:ext cx="2520280" cy="1553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latin typeface="Georgia" pitchFamily="18" charset="0"/>
              </a:rPr>
              <a:t>СПАСИБО </a:t>
            </a:r>
            <a:br>
              <a:rPr lang="ru-RU" sz="6600" i="1" dirty="0" smtClean="0">
                <a:latin typeface="Georgia" pitchFamily="18" charset="0"/>
              </a:rPr>
            </a:br>
            <a:r>
              <a:rPr lang="ru-RU" sz="6600" i="1" dirty="0" smtClean="0">
                <a:latin typeface="Georgia" pitchFamily="18" charset="0"/>
              </a:rPr>
              <a:t>ЗА ВНИМАНИЕ!!!</a:t>
            </a:r>
            <a:r>
              <a:rPr lang="ru-RU" sz="6600" dirty="0" smtClean="0">
                <a:latin typeface="Georgia" pitchFamily="18" charset="0"/>
              </a:rPr>
              <a:t/>
            </a:r>
            <a:br>
              <a:rPr lang="ru-RU" sz="6600" dirty="0" smtClean="0">
                <a:latin typeface="Georgia" pitchFamily="18" charset="0"/>
              </a:rPr>
            </a:br>
            <a:endParaRPr lang="ru-RU" sz="66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latin typeface="Georgia" pitchFamily="18" charset="0"/>
              </a:rPr>
              <a:t>Цель:</a:t>
            </a:r>
            <a:r>
              <a:rPr lang="ru-RU" sz="2800" i="1" dirty="0" smtClean="0">
                <a:latin typeface="Georgia" pitchFamily="18" charset="0"/>
              </a:rPr>
              <a:t/>
            </a:r>
            <a:br>
              <a:rPr lang="ru-RU" sz="2800" i="1" dirty="0" smtClean="0">
                <a:latin typeface="Georgia" pitchFamily="18" charset="0"/>
              </a:rPr>
            </a:br>
            <a:r>
              <a:rPr lang="ru-RU" sz="2800" i="1" dirty="0" smtClean="0">
                <a:latin typeface="Georgia" pitchFamily="18" charset="0"/>
              </a:rPr>
              <a:t> </a:t>
            </a:r>
            <a:r>
              <a:rPr lang="ru-RU" sz="2800" i="1" smtClean="0">
                <a:solidFill>
                  <a:schemeClr val="bg1"/>
                </a:solidFill>
                <a:latin typeface="Georgia" pitchFamily="18" charset="0"/>
              </a:rPr>
              <a:t>дать </a:t>
            </a:r>
            <a:r>
              <a:rPr lang="ru-RU" sz="2800" i="1" smtClean="0">
                <a:solidFill>
                  <a:schemeClr val="bg1"/>
                </a:solidFill>
                <a:latin typeface="Georgia" pitchFamily="18" charset="0"/>
              </a:rPr>
              <a:t>представление </a:t>
            </a:r>
            <a:r>
              <a:rPr lang="ru-RU" sz="2800" i="1" dirty="0" smtClean="0">
                <a:solidFill>
                  <a:schemeClr val="bg1"/>
                </a:solidFill>
                <a:latin typeface="Georgia" pitchFamily="18" charset="0"/>
              </a:rPr>
              <a:t>о домашних животных.</a:t>
            </a:r>
          </a:p>
          <a:p>
            <a:endParaRPr lang="ru-RU" sz="2800" i="1" dirty="0">
              <a:latin typeface="Georgia" pitchFamily="18" charset="0"/>
            </a:endParaRPr>
          </a:p>
          <a:p>
            <a:pPr>
              <a:buFont typeface="Arial" charset="0"/>
              <a:buNone/>
            </a:pPr>
            <a:r>
              <a:rPr lang="ru-RU" sz="2800" b="1" i="1" dirty="0" smtClean="0">
                <a:latin typeface="Georgia" pitchFamily="18" charset="0"/>
              </a:rPr>
              <a:t>Задачи: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Georgia" pitchFamily="18" charset="0"/>
              </a:rPr>
              <a:t>показать отличительные особенности домашних животных;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Georgia" pitchFamily="18" charset="0"/>
              </a:rPr>
              <a:t>уточнить названия взрослого животного и детёныша;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Georgia" pitchFamily="18" charset="0"/>
              </a:rPr>
              <a:t>воспитывать любовь и бережное отношение к природе и к «братьям  нашим меньшим».</a:t>
            </a:r>
          </a:p>
          <a:p>
            <a:endParaRPr lang="ru-RU" sz="2800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Georgia" pitchFamily="18" charset="0"/>
              </a:rPr>
              <a:t>Кто такие домашние животные?</a:t>
            </a:r>
            <a:endParaRPr lang="ru-RU" sz="3600" i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400" i="1" dirty="0" smtClean="0">
                <a:solidFill>
                  <a:schemeClr val="bg1"/>
                </a:solidFill>
                <a:latin typeface="Georgia" pitchFamily="18" charset="0"/>
                <a:cs typeface="Arial" pitchFamily="34" charset="0"/>
              </a:rPr>
              <a:t>Это такие животные, которые содержаться человеком. Он предоставляет им кров и пищу, а они, в свою очередь, приносят человеку пользу, являются либо источником материальных благ и услуг, либо компаньонами, которые скрашивают человеческий досуг.</a:t>
            </a:r>
          </a:p>
          <a:p>
            <a:endParaRPr lang="ru-RU" dirty="0"/>
          </a:p>
        </p:txBody>
      </p:sp>
      <p:pic>
        <p:nvPicPr>
          <p:cNvPr id="2051" name="Picture 3" descr="C:\Users\Acer\Desktop\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56992"/>
            <a:ext cx="2567186" cy="3077518"/>
          </a:xfrm>
          <a:prstGeom prst="rect">
            <a:avLst/>
          </a:prstGeom>
          <a:noFill/>
        </p:spPr>
      </p:pic>
      <p:pic>
        <p:nvPicPr>
          <p:cNvPr id="2053" name="Picture 5" descr="C:\Users\Acer\Desktop\71166129_a7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3717032"/>
            <a:ext cx="2664296" cy="2664296"/>
          </a:xfrm>
          <a:prstGeom prst="rect">
            <a:avLst/>
          </a:prstGeom>
          <a:noFill/>
        </p:spPr>
      </p:pic>
      <p:pic>
        <p:nvPicPr>
          <p:cNvPr id="2054" name="Picture 6" descr="C:\Users\Acer\Desktop\1414583922_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429000"/>
            <a:ext cx="252028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  <a:latin typeface="Georgia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None/>
            </a:pPr>
            <a:endParaRPr lang="ru-RU" sz="1800" b="1" i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>
              <a:buNone/>
            </a:pPr>
            <a:endParaRPr lang="ru-RU" sz="1800" b="1" i="1" dirty="0">
              <a:solidFill>
                <a:srgbClr val="002060"/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18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</a:p>
          <a:p>
            <a:pPr algn="ctr">
              <a:buNone/>
            </a:pPr>
            <a:endParaRPr lang="ru-RU" sz="1800" b="1" i="1" dirty="0">
              <a:solidFill>
                <a:schemeClr val="bg1"/>
              </a:solidFill>
              <a:latin typeface="Georgia" pitchFamily="18" charset="0"/>
            </a:endParaRPr>
          </a:p>
          <a:p>
            <a:pPr algn="ctr">
              <a:buNone/>
            </a:pPr>
            <a:endParaRPr lang="ru-RU" sz="1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3076" name="Picture 4" descr="C:\Users\Acer\Desktop\Dogs_07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76872"/>
            <a:ext cx="4608512" cy="41044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51720" y="0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sz="2000" b="1" i="1" dirty="0" smtClean="0">
                <a:latin typeface="Georgia" pitchFamily="18" charset="0"/>
              </a:rPr>
              <a:t>Загадка</a:t>
            </a: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                                                                              </a:t>
            </a: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Гладишь - ласкается,</a:t>
            </a:r>
            <a:b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</a:rPr>
              <a:t>                                                                          Дразнишь - кусается.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996952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Georgia" pitchFamily="18" charset="0"/>
              </a:rPr>
              <a:t>Говорит щенку собака:</a:t>
            </a:r>
          </a:p>
          <a:p>
            <a:pPr algn="ctr">
              <a:buNone/>
            </a:pPr>
            <a:r>
              <a:rPr lang="ru-RU" b="1" i="1" dirty="0">
                <a:solidFill>
                  <a:schemeClr val="bg1"/>
                </a:solidFill>
                <a:latin typeface="Georgia" pitchFamily="18" charset="0"/>
              </a:rPr>
              <a:t>    «Не вступай ты с кошкой в драку,</a:t>
            </a:r>
            <a:br>
              <a:rPr lang="ru-RU" b="1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Georgia" pitchFamily="18" charset="0"/>
              </a:rPr>
              <a:t>Хоть хозяин с нею дружит,</a:t>
            </a:r>
            <a:br>
              <a:rPr lang="ru-RU" b="1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Georgia" pitchFamily="18" charset="0"/>
              </a:rPr>
              <a:t>Но она ему не служит.</a:t>
            </a:r>
            <a:br>
              <a:rPr lang="ru-RU" b="1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Georgia" pitchFamily="18" charset="0"/>
              </a:rPr>
              <a:t>Раз живешь ты в конуре,</a:t>
            </a:r>
            <a:br>
              <a:rPr lang="ru-RU" b="1" i="1" dirty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Georgia" pitchFamily="18" charset="0"/>
              </a:rPr>
              <a:t>Значит, главный во дворе!»</a:t>
            </a:r>
            <a:endParaRPr lang="ru-RU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>Загадка</a:t>
            </a: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Даже по железной крыше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Ходит тихо, тише мыши. 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На охоту ночью выйдет 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И как днем все видит. 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Часто спит, а после сна 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Умывается она.</a:t>
            </a:r>
            <a:r>
              <a:rPr lang="ru-RU" sz="2000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</a:p>
          <a:p>
            <a:pPr>
              <a:buNone/>
            </a:pPr>
            <a:endParaRPr lang="ru-RU" sz="2000" b="1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  <a:latin typeface="Comic Sans MS" pitchFamily="66" charset="0"/>
            </a:endParaRPr>
          </a:p>
          <a:p>
            <a:pPr algn="r">
              <a:buNone/>
            </a:pP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Котёнок возится с клубком: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То подползет к нему тайком,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То на клубок начнет кидаться,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Толкнет его, отпрыгнет вбок...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err="1" smtClean="0">
                <a:solidFill>
                  <a:schemeClr val="bg1"/>
                </a:solidFill>
                <a:latin typeface="Georgia" pitchFamily="18" charset="0"/>
              </a:rPr>
              <a:t>Hикак</a:t>
            </a: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 не может догадаться,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Что здесь не мышка, а клубок</a:t>
            </a:r>
            <a:endParaRPr lang="ru-RU" sz="20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4099" name="Picture 3" descr="C:\Users\Acer\Desktop\t9MWOSzz7l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4320480" cy="40284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latin typeface="Georgia" pitchFamily="18" charset="0"/>
                <a:cs typeface="Arial" charset="0"/>
              </a:rPr>
              <a:t>Загадка</a:t>
            </a:r>
            <a:r>
              <a:rPr lang="ru-RU" sz="2000" i="1" dirty="0" smtClean="0">
                <a:latin typeface="Georgia" pitchFamily="18" charset="0"/>
                <a:cs typeface="Arial" charset="0"/>
              </a:rPr>
              <a:t/>
            </a:r>
            <a:br>
              <a:rPr lang="ru-RU" sz="2000" i="1" dirty="0" smtClean="0">
                <a:latin typeface="Georgia" pitchFamily="18" charset="0"/>
                <a:cs typeface="Arial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  <a:t>    Голодная – мычит, сытая – жуёт,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  <a:t>Всем ребятам, молоко дает!</a:t>
            </a:r>
          </a:p>
          <a:p>
            <a:pPr>
              <a:buNone/>
            </a:pPr>
            <a:endParaRPr lang="ru-RU" b="1" dirty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r">
              <a:buNone/>
            </a:pP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     Есть теленок у коровы,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err="1" smtClean="0">
                <a:solidFill>
                  <a:schemeClr val="bg1"/>
                </a:solidFill>
                <a:latin typeface="Georgia" pitchFamily="18" charset="0"/>
              </a:rPr>
              <a:t>Пободаться</a:t>
            </a: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 с ней готовый.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Он ее играть зовет,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А она траву жует -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Чтобы вырастить быка,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Надо много молока!</a:t>
            </a:r>
            <a:endParaRPr lang="ru-RU" sz="20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5123" name="Picture 3" descr="C:\Users\Acer\Desktop\untitled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4464496" cy="4705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>Загадка</a:t>
            </a:r>
            <a:r>
              <a:rPr lang="ru-RU" sz="2000" i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2000" i="1" dirty="0" smtClean="0"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Пятачком в земле копаюсь,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В грязной луже искупаюсь</a:t>
            </a: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</a:rPr>
              <a:t>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pPr algn="r">
              <a:buNone/>
            </a:pPr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  </a:t>
            </a: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Учит свинка поросенка 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Кушать много, хрюкать звонко.</a:t>
            </a:r>
          </a:p>
          <a:p>
            <a:pPr algn="r">
              <a:buNone/>
            </a:pP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А еще купаться в луже, 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Чтобы быть других не хуже. 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Чтобы весить сто кило, 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Чтобы в жизни повезло</a:t>
            </a:r>
            <a:r>
              <a:rPr lang="ru-RU" sz="2000" i="1" dirty="0" smtClean="0">
                <a:latin typeface="Georgia" pitchFamily="18" charset="0"/>
              </a:rPr>
              <a:t>. </a:t>
            </a:r>
            <a:endParaRPr lang="ru-RU" sz="2000" i="1" dirty="0">
              <a:latin typeface="Georgia" pitchFamily="18" charset="0"/>
            </a:endParaRPr>
          </a:p>
        </p:txBody>
      </p:sp>
      <p:pic>
        <p:nvPicPr>
          <p:cNvPr id="6147" name="Picture 3" descr="C:\Users\Acer\Desktop\11429018_80dc4d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4032448" cy="4505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Arial" charset="0"/>
                <a:cs typeface="Arial" charset="0"/>
              </a:rPr>
              <a:t>   </a:t>
            </a:r>
            <a:r>
              <a:rPr lang="ru-RU" sz="2000" b="1" i="1" dirty="0" smtClean="0">
                <a:latin typeface="Georgia" pitchFamily="18" charset="0"/>
                <a:cs typeface="Arial" charset="0"/>
              </a:rPr>
              <a:t>Загадка</a:t>
            </a:r>
            <a:br>
              <a:rPr lang="ru-RU" sz="2000" b="1" i="1" dirty="0" smtClean="0">
                <a:latin typeface="Georgia" pitchFamily="18" charset="0"/>
                <a:cs typeface="Arial" charset="0"/>
              </a:rPr>
            </a:br>
            <a:r>
              <a:rPr lang="ru-RU" sz="2000" b="1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  <a:t> </a:t>
            </a: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  <a:t>Для меня конюшня – дом.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  <a:t>Угости меня овсом!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  <a:t>Грива вьется за спиной,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charset="0"/>
              </a:rPr>
              <a:t>Не угонишься за мной!</a:t>
            </a:r>
          </a:p>
          <a:p>
            <a:pPr algn="ctr">
              <a:buNone/>
            </a:pPr>
            <a:endParaRPr lang="ru-RU" sz="2000" i="1" dirty="0" smtClean="0">
              <a:latin typeface="Georgia" pitchFamily="18" charset="0"/>
              <a:cs typeface="Arial" charset="0"/>
            </a:endParaRPr>
          </a:p>
          <a:p>
            <a:pPr algn="ctr">
              <a:buNone/>
            </a:pPr>
            <a:endParaRPr lang="ru-RU" sz="2000" i="1" dirty="0">
              <a:latin typeface="Georgia" pitchFamily="18" charset="0"/>
              <a:cs typeface="Arial" charset="0"/>
            </a:endParaRPr>
          </a:p>
          <a:p>
            <a:pPr algn="ctr">
              <a:buNone/>
            </a:pPr>
            <a:endParaRPr lang="ru-RU" sz="2000" i="1" dirty="0">
              <a:latin typeface="Georgia" pitchFamily="18" charset="0"/>
              <a:cs typeface="Arial" charset="0"/>
            </a:endParaRPr>
          </a:p>
          <a:p>
            <a:pPr algn="ctr">
              <a:buNone/>
            </a:pPr>
            <a:endParaRPr lang="ru-RU" sz="2000" i="1" dirty="0" smtClean="0">
              <a:latin typeface="Georgia" pitchFamily="18" charset="0"/>
              <a:cs typeface="Arial" charset="0"/>
            </a:endParaRPr>
          </a:p>
          <a:p>
            <a:pPr algn="r">
              <a:buNone/>
            </a:pP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Жеребенка спросит лошадь: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"Ты скажи мне, мой хороший,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У кого такая грива?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Кто растет таким красивым?"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И ответит за него: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"Ты, мой сладкий, иго-го!"</a:t>
            </a:r>
            <a:endParaRPr lang="ru-RU" sz="20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0242" name="Picture 2" descr="C:\Users\Acer\Desktop\artleo_com-156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20888"/>
            <a:ext cx="3429819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Козочка с козлятами вышла погулять,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В ручейке напиться, травку пощипать.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Козочка хозяйке молочко даёт,</a:t>
            </a:r>
            <a:b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z="2000" i="1" dirty="0" smtClean="0">
                <a:solidFill>
                  <a:schemeClr val="bg1"/>
                </a:solidFill>
                <a:latin typeface="Georgia" pitchFamily="18" charset="0"/>
              </a:rPr>
              <a:t>Та из пуха козьего ниточки прядёт.</a:t>
            </a:r>
            <a:endParaRPr lang="ru-RU" sz="2000" i="1" dirty="0">
              <a:solidFill>
                <a:schemeClr val="bg1"/>
              </a:solidFill>
              <a:latin typeface="Georgia" pitchFamily="18" charset="0"/>
              <a:cs typeface="Arial" pitchFamily="34" charset="0"/>
            </a:endParaRPr>
          </a:p>
          <a:p>
            <a:pPr algn="ctr">
              <a:buNone/>
            </a:pPr>
            <a:endParaRPr lang="ru-RU" sz="2000" i="1" dirty="0" smtClean="0">
              <a:latin typeface="Georgia" pitchFamily="18" charset="0"/>
              <a:cs typeface="Arial" pitchFamily="34" charset="0"/>
            </a:endParaRPr>
          </a:p>
          <a:p>
            <a:pPr algn="ctr"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</a:t>
            </a:r>
          </a:p>
          <a:p>
            <a:pPr algn="ctr">
              <a:buNone/>
            </a:pP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                                            </a:t>
            </a:r>
            <a:r>
              <a:rPr lang="ru-RU" sz="2000" b="1" i="1" dirty="0" smtClean="0">
                <a:latin typeface="Georgia" pitchFamily="18" charset="0"/>
                <a:cs typeface="Arial" pitchFamily="34" charset="0"/>
              </a:rPr>
              <a:t>Загадка</a:t>
            </a:r>
          </a:p>
          <a:p>
            <a:pPr algn="r">
              <a:buNone/>
            </a:pP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С бородою, а не старик,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С рогами, а не бык.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Не конь, а брыкается,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Доят, но не корова,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С пухом, а не птица,</a:t>
            </a:r>
            <a:b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FFFF00"/>
                </a:solidFill>
                <a:latin typeface="Georgia" pitchFamily="18" charset="0"/>
                <a:cs typeface="Arial" pitchFamily="34" charset="0"/>
              </a:rPr>
              <a:t>Лыко дерет, а лаптей не плетет.</a:t>
            </a:r>
          </a:p>
          <a:p>
            <a:pPr algn="ctr">
              <a:buNone/>
            </a:pPr>
            <a:endParaRPr lang="ru-RU" sz="2000" i="1" dirty="0">
              <a:latin typeface="Georgia" pitchFamily="18" charset="0"/>
              <a:cs typeface="Arial" pitchFamily="34" charset="0"/>
            </a:endParaRPr>
          </a:p>
          <a:p>
            <a:pPr algn="ctr">
              <a:buNone/>
            </a:pPr>
            <a:endParaRPr lang="ru-RU" sz="2000" i="1" dirty="0">
              <a:latin typeface="Georgia" pitchFamily="18" charset="0"/>
            </a:endParaRPr>
          </a:p>
        </p:txBody>
      </p:sp>
      <p:pic>
        <p:nvPicPr>
          <p:cNvPr id="7170" name="Picture 2" descr="C:\Users\Acer\Desktop\79838_html_495e652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2276872"/>
            <a:ext cx="3672408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110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«Домашние животные»</vt:lpstr>
      <vt:lpstr>Слайд 2</vt:lpstr>
      <vt:lpstr>Кто такие домашние животные?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Что нам дают  домашние животные?</vt:lpstr>
      <vt:lpstr>    ПРОВЕРЬ СЕБЯ! Какие животные  называются домашними? </vt:lpstr>
      <vt:lpstr>СПАСИБО  ЗА ВНИМАНИЕ!!!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«Домашние животные»</dc:title>
  <dc:creator>Acer</dc:creator>
  <cp:lastModifiedBy>Acer</cp:lastModifiedBy>
  <cp:revision>9</cp:revision>
  <dcterms:created xsi:type="dcterms:W3CDTF">2015-05-01T13:11:26Z</dcterms:created>
  <dcterms:modified xsi:type="dcterms:W3CDTF">2015-05-01T14:24:22Z</dcterms:modified>
</cp:coreProperties>
</file>