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888" r:id="rId1"/>
  </p:sldMasterIdLst>
  <p:notesMasterIdLst>
    <p:notesMasterId r:id="rId12"/>
  </p:notesMasterIdLst>
  <p:sldIdLst>
    <p:sldId id="258" r:id="rId2"/>
    <p:sldId id="260" r:id="rId3"/>
    <p:sldId id="273" r:id="rId4"/>
    <p:sldId id="274" r:id="rId5"/>
    <p:sldId id="276" r:id="rId6"/>
    <p:sldId id="264" r:id="rId7"/>
    <p:sldId id="265" r:id="rId8"/>
    <p:sldId id="279" r:id="rId9"/>
    <p:sldId id="28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000000"/>
    <a:srgbClr val="FFFF00"/>
    <a:srgbClr val="FF6969"/>
    <a:srgbClr val="9EFAF8"/>
    <a:srgbClr val="FFFFCC"/>
    <a:srgbClr val="CCFF66"/>
    <a:srgbClr val="66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5482" autoAdjust="0"/>
  </p:normalViewPr>
  <p:slideViewPr>
    <p:cSldViewPr>
      <p:cViewPr varScale="1">
        <p:scale>
          <a:sx n="73" d="100"/>
          <a:sy n="73" d="100"/>
        </p:scale>
        <p:origin x="12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88ABC-4EEB-43CE-B3B6-D403F3D8A0D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63743-828B-4838-A87D-BF71323638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151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63743-828B-4838-A87D-BF7132363835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113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63743-828B-4838-A87D-BF7132363835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697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0"/>
            <a:tileRect/>
          </a:gradFill>
          <a:ln w="76200">
            <a:solidFill>
              <a:srgbClr val="FFC000"/>
            </a:solidFill>
            <a:beve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t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0488" indent="393700" algn="ctr"/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Системный подход к планированию организованно-образовательной деятельности по развитию творческих способностей детей, через художественное творчество</a:t>
            </a:r>
            <a:b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(из опыта работы)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12000">
              <a:srgbClr val="E81766"/>
            </a:gs>
            <a:gs pos="27000">
              <a:srgbClr val="EE3F17"/>
            </a:gs>
            <a:gs pos="48000">
              <a:srgbClr val="FFFF00"/>
            </a:gs>
            <a:gs pos="64999">
              <a:srgbClr val="1A8D48"/>
            </a:gs>
            <a:gs pos="78999">
              <a:srgbClr val="0819FB"/>
            </a:gs>
            <a:gs pos="100000">
              <a:srgbClr val="A603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714356"/>
            <a:ext cx="821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 </a:t>
            </a:r>
          </a:p>
          <a:p>
            <a:pPr algn="ctr">
              <a:lnSpc>
                <a:spcPct val="150000"/>
              </a:lnSpc>
            </a:pPr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 </a:t>
            </a:r>
          </a:p>
          <a:p>
            <a:pPr algn="ctr">
              <a:lnSpc>
                <a:spcPct val="150000"/>
              </a:lnSpc>
            </a:pPr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ВНИМАНИЕ!</a:t>
            </a:r>
            <a:endParaRPr lang="ru-RU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0"/>
            <a:tileRect/>
          </a:gradFill>
          <a:ln w="76200" cap="flat" cmpd="sng" algn="ctr">
            <a:solidFill>
              <a:srgbClr val="FFC000"/>
            </a:solidFill>
            <a:prstDash val="solid"/>
            <a:beve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t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393700" algn="ctr"/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34" t="18439" r="25461" b="63688"/>
          <a:stretch>
            <a:fillRect/>
          </a:stretch>
        </p:blipFill>
        <p:spPr>
          <a:xfrm flipV="1">
            <a:off x="827584" y="3789040"/>
            <a:ext cx="2159224" cy="2448272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638654"/>
            <a:ext cx="8572560" cy="332398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одном мгновении видеть вечность,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Огромный мир - в зерне песка,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 единой горсти – бесконечность</a:t>
            </a:r>
          </a:p>
          <a:p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И небо - в чашечке цветка.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</a:t>
            </a:r>
            <a:r>
              <a:rPr lang="ru-RU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(Уильям Блейк)</a:t>
            </a:r>
            <a:endParaRPr lang="ru-RU" sz="2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285720" y="214290"/>
            <a:ext cx="8001056" cy="1857388"/>
          </a:xfrm>
          <a:prstGeom prst="bevel">
            <a:avLst>
              <a:gd name="adj" fmla="val 20117"/>
            </a:avLst>
          </a:prstGeom>
          <a:solidFill>
            <a:srgbClr val="00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 ПРИНЦИП  РАЗВИВАЮЩЕГО  ВЗАИМОДЕЙСТВИЯ     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ПЕДАГОГА (В  ТОМ  ЧИСЛЕ  РОДИТЕЛЕЙ)  И  РЕБЁНКА,  КАК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СОДЕЙСТВИЯ РАЗВИТИЮ  ДРУГОГО  И  ТЕМ  САМЫМ 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САМОРАЗВИТИЮ.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1071538" y="2285992"/>
            <a:ext cx="7858180" cy="2071702"/>
          </a:xfrm>
          <a:prstGeom prst="bevel">
            <a:avLst>
              <a:gd name="adj" fmla="val 14040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2.ПРИНЦИП  ВОСПИТЫВАЮЩЕГО  ОБУЧЕНИЯ  ПЕРЕКЛИКАЕТСЯ  С  ПРЕДЫДУЩИМ.  ОСНОВНОЙ  ЗАДАЧЕЙ  ВОСПИТАНИЯ  И ОБУЧЕНИЯ  В  ИЗОБРАЗИТЕЛЬНОЙ  ДЕЯТЕЛЬНОСТИ  ВЫДЕЛЯЮТ  РАЗВИТИЕ  ТВОРЧЕСКИХ  СПОСОБНОСТЕЙ  ДЕТЕЙ.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1571604" y="4500570"/>
            <a:ext cx="7429552" cy="2000264"/>
          </a:xfrm>
          <a:prstGeom prst="bevel">
            <a:avLst>
              <a:gd name="adj" fmla="val 1919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ПРИНЦИП  РАЗВИВАЮЩЕГО  ОБУЧЕНИЯ  ЗАКЛЮЧАЕТСЯ  В  ПРАВИЛЬНОМ  ОПРЕДЕЛЕНИИ  ВЕДУЩИХ  ЦЕЛЕЙ  ОБУЧЕНИЯ:  ПОЗНАВАТЕЛЬНОЙ, ВОСПИТАТЕЛЬНОЙ, РАЗВИВАЮЩЕЙ.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1785918" y="2996952"/>
            <a:ext cx="5643602" cy="1285884"/>
          </a:xfrm>
          <a:prstGeom prst="bevel">
            <a:avLst>
              <a:gd name="adj" fmla="val 23038"/>
            </a:avLst>
          </a:prstGeom>
          <a:solidFill>
            <a:srgbClr val="00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5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 ДИФФЕРЕНЦИАЦИИ,  УЧЁТА                             </a:t>
            </a:r>
          </a:p>
          <a:p>
            <a:pPr marL="342900" indent="-34290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ИНДИВИДУАЛЬНОСТИ.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2143108" y="5085184"/>
            <a:ext cx="4929222" cy="1143008"/>
          </a:xfrm>
          <a:prstGeom prst="bevel">
            <a:avLst>
              <a:gd name="adj" fmla="val 19525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ПРИНЦИП  ИНТЕГРИРОВАННОГО  ПОДХОДА. 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899592" y="692696"/>
            <a:ext cx="7643866" cy="1857388"/>
          </a:xfrm>
          <a:prstGeom prst="bevel">
            <a:avLst>
              <a:gd name="adj" fmla="val 15381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87313" algn="l"/>
              </a:tabLs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  ПРИНЦИП ГУМАНИЗАЦИИ,  СОТРУДНИЧЕСТВА,  ПАРТНЁРСТВА  ПРЕДПОЛАГАЕТ  УВАЖИТЕЛЬНОЕ  ОТНОШЕНИЕ  К  МНЕНИЮ  РЕБЁНКА, ПОДДЕРЖКУ  ЕГО  ИНИЦТАТИВЫ,  ВИДЕНИЕ  В  РЕБЁНКЕ  ЦЕЛЕНАПРАВЛЕННОГО  ПАРТНЁРА.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backgrounds_00045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1857356" y="-214338"/>
            <a:ext cx="4500594" cy="2143140"/>
          </a:xfrm>
          <a:prstGeom prst="horizontalScroll">
            <a:avLst>
              <a:gd name="adj" fmla="val 25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/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наглядности. </a:t>
            </a: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786" y="1142984"/>
            <a:ext cx="6286544" cy="2214578"/>
          </a:xfrm>
          <a:prstGeom prst="horizontalScroll">
            <a:avLst>
              <a:gd name="adj" fmla="val 250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/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доступности  материала. </a:t>
            </a: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43108" y="2357430"/>
            <a:ext cx="6715172" cy="3000396"/>
          </a:xfrm>
          <a:prstGeom prst="horizontalScroll">
            <a:avLst>
              <a:gd name="adj" fmla="val 25000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>
              <a:lnSpc>
                <a:spcPts val="4320"/>
              </a:lnSpc>
            </a:pPr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построения программы  от простого к сложному. </a:t>
            </a: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214514" y="4643446"/>
            <a:ext cx="6929486" cy="2500330"/>
          </a:xfrm>
          <a:prstGeom prst="horizontalScroll">
            <a:avLst>
              <a:gd name="adj" fmla="val 25000"/>
            </a:avLst>
          </a:prstGeom>
          <a:solidFill>
            <a:srgbClr val="00FF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повторности  материала. </a:t>
            </a: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99"/>
            </a:gs>
            <a:gs pos="25000">
              <a:srgbClr val="FFFF00"/>
            </a:gs>
            <a:gs pos="50000">
              <a:srgbClr val="FFFF00"/>
            </a:gs>
            <a:gs pos="75000">
              <a:srgbClr val="00FF00"/>
            </a:gs>
            <a:gs pos="100000">
              <a:srgbClr val="00B0F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>
            <a:off x="7000892" y="2000240"/>
            <a:ext cx="1000132" cy="2643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571604" y="1500174"/>
            <a:ext cx="785818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flipH="1">
            <a:off x="4286248" y="1714488"/>
            <a:ext cx="785818" cy="2286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1000100" y="285728"/>
            <a:ext cx="7143800" cy="264320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285720" y="3143248"/>
            <a:ext cx="2714644" cy="1571636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РАЗВИТИЮ  ПРОДУКТИВНЫХ  ВИДОВ  ДЕЯТЕЛЬНОСТИ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214678" y="4000504"/>
            <a:ext cx="2643206" cy="1500198"/>
          </a:xfrm>
          <a:prstGeom prst="beve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РАЗВИТИЮ  ДЕТСКОГО  ТВОРЧЕСТВА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6072198" y="4643446"/>
            <a:ext cx="2928958" cy="1571636"/>
          </a:xfrm>
          <a:prstGeom prst="beve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ПРИОБЩЕНИЮ  К  ИЗОБРАЗИТЕЛЬНОМУ  ИСКУССТВУ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6465" y="571480"/>
            <a:ext cx="531107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ПЛАНИРОВАНИЕ  ВСЕЙ  ДЕЯТЕЛЬНОСТИ  ОСУЩЕСТВЛЯЕТСЯ  С  УЧЁТОМ  СЛЕДУЮЩИХ  НАПРАВЛЕНИЙ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2" grpId="0" animBg="1"/>
      <p:bldP spid="7" grpId="0" animBg="1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99"/>
            </a:gs>
            <a:gs pos="25000">
              <a:srgbClr val="FFFF00"/>
            </a:gs>
            <a:gs pos="50000">
              <a:srgbClr val="FFFF00"/>
            </a:gs>
            <a:gs pos="75000">
              <a:srgbClr val="00FF00"/>
            </a:gs>
            <a:gs pos="100000">
              <a:srgbClr val="00B0F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>
            <a:off x="7286644" y="1071546"/>
            <a:ext cx="428628" cy="2643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500166" y="2071678"/>
            <a:ext cx="428628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flipH="1">
            <a:off x="3929058" y="1857364"/>
            <a:ext cx="785818" cy="3071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428596" y="214290"/>
            <a:ext cx="8143932" cy="3357586"/>
          </a:xfrm>
          <a:prstGeom prst="ellipse">
            <a:avLst/>
          </a:prstGeom>
          <a:solidFill>
            <a:srgbClr val="00B0F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ПЛАНИРОВАНИЕ </a:t>
            </a:r>
          </a:p>
          <a:p>
            <a:pPr algn="ctr"/>
            <a:r>
              <a:rPr lang="ru-RU" sz="2400" b="1" dirty="0" smtClean="0"/>
              <a:t> С  УЧЁТОМ  ПЕРСПЕКТИВНО  НЕПОСРЕДСТВЕННО -  ОБРАЗОВАТЕЛЬНОЙ   ДЕЯТЕЛЬНОСТИ,  КОТОРАЯ  ПРОХОДИТ  ЧЕРЕЗ  УЧЕБНЫЕ  РАБОЧИЕ  ПРОГРАММЫ  ПО  РАЗДЕЛАМ:</a:t>
            </a:r>
            <a:endParaRPr lang="ru-RU" sz="2400" b="1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357158" y="3714752"/>
            <a:ext cx="2714644" cy="1042416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2928926" y="5000636"/>
            <a:ext cx="2643206" cy="1042416"/>
          </a:xfrm>
          <a:prstGeom prst="beve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ЛЕПКА</a:t>
            </a:r>
            <a:endParaRPr lang="ru-RU" sz="2800" b="1" dirty="0"/>
          </a:p>
        </p:txBody>
      </p:sp>
      <p:sp>
        <p:nvSpPr>
          <p:cNvPr id="9" name="Багетная рамка 8"/>
          <p:cNvSpPr/>
          <p:nvPr/>
        </p:nvSpPr>
        <p:spPr>
          <a:xfrm>
            <a:off x="5643570" y="3714752"/>
            <a:ext cx="2928958" cy="1042416"/>
          </a:xfrm>
          <a:prstGeom prst="beve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АППЛИКАЦИЯ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2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ackgrounds_00045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8" name="Овал 7"/>
          <p:cNvSpPr/>
          <p:nvPr/>
        </p:nvSpPr>
        <p:spPr>
          <a:xfrm>
            <a:off x="3071802" y="2357430"/>
            <a:ext cx="2857520" cy="2071702"/>
          </a:xfrm>
          <a:prstGeom prst="ellipse">
            <a:avLst/>
          </a:prstGeom>
          <a:solidFill>
            <a:srgbClr val="00FF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Совместная</a:t>
            </a:r>
          </a:p>
          <a:p>
            <a:r>
              <a:rPr lang="ru-RU" sz="2000" b="1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 воспитателя  и детей</a:t>
            </a:r>
            <a:endParaRPr lang="ru-RU" sz="2000" b="1" i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00826" y="214290"/>
            <a:ext cx="2357454" cy="135732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Рассматривание произведений народно – прикладного искусства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58016" y="3071810"/>
            <a:ext cx="2000264" cy="84296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Просмотр телевизионных программ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15140" y="1785926"/>
            <a:ext cx="2271722" cy="91440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Различные виды изобразительной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472" y="2500306"/>
            <a:ext cx="1571636" cy="71438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Работа со схемами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4348" y="4143380"/>
            <a:ext cx="1500198" cy="771524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Целевые прогулки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85984" y="4643446"/>
            <a:ext cx="1285884" cy="4857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Выставки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72264" y="4214818"/>
            <a:ext cx="1857388" cy="70008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Изготовление    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поделок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2910" y="3429000"/>
            <a:ext cx="1571636" cy="571504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Экскурсии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643306" y="142852"/>
            <a:ext cx="2357454" cy="91440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Мониторинг художественного творчества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 flipH="1">
            <a:off x="4786314" y="1071546"/>
            <a:ext cx="142876" cy="1192722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19710594">
            <a:off x="3151008" y="832331"/>
            <a:ext cx="158694" cy="1715631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8483907" flipH="1">
            <a:off x="2818027" y="1833386"/>
            <a:ext cx="188382" cy="1006421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6200000">
            <a:off x="2536017" y="2464587"/>
            <a:ext cx="142876" cy="928694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1500174"/>
            <a:ext cx="2143140" cy="785818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Наблюдение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 окружающей  жизни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20180301">
            <a:off x="2228632" y="3583840"/>
            <a:ext cx="796543" cy="1189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верх 36"/>
          <p:cNvSpPr/>
          <p:nvPr/>
        </p:nvSpPr>
        <p:spPr>
          <a:xfrm>
            <a:off x="4214810" y="4429132"/>
            <a:ext cx="71438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86182" y="4714884"/>
            <a:ext cx="928694" cy="4857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Игры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Стрелка вверх 37"/>
          <p:cNvSpPr/>
          <p:nvPr/>
        </p:nvSpPr>
        <p:spPr>
          <a:xfrm rot="19433715">
            <a:off x="5607944" y="4182862"/>
            <a:ext cx="99813" cy="6390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72066" y="4643446"/>
            <a:ext cx="1357322" cy="4857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Конкурсы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9" name="Стрелка вверх 38"/>
          <p:cNvSpPr/>
          <p:nvPr/>
        </p:nvSpPr>
        <p:spPr>
          <a:xfrm rot="15939092" flipH="1">
            <a:off x="6318694" y="2995344"/>
            <a:ext cx="153300" cy="773070"/>
          </a:xfrm>
          <a:prstGeom prst="up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 rot="19958368">
            <a:off x="5757498" y="2654585"/>
            <a:ext cx="1011526" cy="120240"/>
          </a:xfrm>
          <a:prstGeom prst="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 rot="19203141">
            <a:off x="5061108" y="1864527"/>
            <a:ext cx="1619749" cy="109532"/>
          </a:xfrm>
          <a:prstGeom prst="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935617" flipV="1">
            <a:off x="3253745" y="4393770"/>
            <a:ext cx="463932" cy="10102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10" y="142852"/>
            <a:ext cx="2214578" cy="107157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Чтение занимательных рассказов о промысле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Стрелка вверх 41"/>
          <p:cNvSpPr/>
          <p:nvPr/>
        </p:nvSpPr>
        <p:spPr>
          <a:xfrm rot="17654807">
            <a:off x="6179081" y="3752867"/>
            <a:ext cx="118323" cy="7810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 rot="19732238">
            <a:off x="2165832" y="4075065"/>
            <a:ext cx="978408" cy="122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2" grpId="0" animBg="1"/>
      <p:bldP spid="29" grpId="0" animBg="1"/>
      <p:bldP spid="30" grpId="0" animBg="1"/>
      <p:bldP spid="33" grpId="0" animBg="1"/>
      <p:bldP spid="34" grpId="0" animBg="1"/>
      <p:bldP spid="9" grpId="0" animBg="1"/>
      <p:bldP spid="35" grpId="0" animBg="1"/>
      <p:bldP spid="37" grpId="0" animBg="1"/>
      <p:bldP spid="12" grpId="0" animBg="1"/>
      <p:bldP spid="38" grpId="0" animBg="1"/>
      <p:bldP spid="21" grpId="0" animBg="1"/>
      <p:bldP spid="39" grpId="0" animBg="1"/>
      <p:bldP spid="40" grpId="0" animBg="1"/>
      <p:bldP spid="41" grpId="0" animBg="1"/>
      <p:bldP spid="36" grpId="0" animBg="1"/>
      <p:bldP spid="15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60000">
              <a:schemeClr val="tx1"/>
            </a:gs>
            <a:gs pos="100000">
              <a:schemeClr val="tx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ackgrounds_00045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C:\Documents and Settings\Администратор\Рабочий стол\SSA465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72"/>
          <a:stretch>
            <a:fillRect/>
          </a:stretch>
        </p:blipFill>
        <p:spPr bwMode="auto">
          <a:xfrm>
            <a:off x="4945222" y="3420643"/>
            <a:ext cx="4021475" cy="33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5" descr="C:\Documents and Settings\Администратор\Рабочий стол\SSA465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919" y="116632"/>
            <a:ext cx="4944000" cy="370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Documents and Settings\Администратор\Рабочий стол\SSA457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5" r="968"/>
          <a:stretch>
            <a:fillRect/>
          </a:stretch>
        </p:blipFill>
        <p:spPr bwMode="auto">
          <a:xfrm>
            <a:off x="282967" y="3086806"/>
            <a:ext cx="3955419" cy="33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1857</TotalTime>
  <Words>246</Words>
  <Application>Microsoft Office PowerPoint</Application>
  <PresentationFormat>Экран (4:3)</PresentationFormat>
  <Paragraphs>53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Verdana</vt:lpstr>
      <vt:lpstr>Wingdings 2</vt:lpstr>
      <vt:lpstr>Яркая</vt:lpstr>
      <vt:lpstr>  Системный подход к планированию организованно-образовательной деятельности по развитию творческих способностей детей, через художественное творчество     (из опыта работы)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Основной  подход  к  планированию непосредственно-образовательной деятельности  по  развитию  творческих способностей  детей,  средствами изобразительного  искусства  (из  опыта  работы) </dc:title>
  <cp:lastModifiedBy>Дом</cp:lastModifiedBy>
  <cp:revision>196</cp:revision>
  <dcterms:modified xsi:type="dcterms:W3CDTF">2015-05-01T21:06:25Z</dcterms:modified>
</cp:coreProperties>
</file>