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88" r:id="rId5"/>
    <p:sldId id="257" r:id="rId6"/>
    <p:sldId id="258" r:id="rId7"/>
    <p:sldId id="263" r:id="rId8"/>
    <p:sldId id="264" r:id="rId9"/>
    <p:sldId id="289" r:id="rId10"/>
    <p:sldId id="290" r:id="rId11"/>
    <p:sldId id="266" r:id="rId12"/>
    <p:sldId id="267" r:id="rId13"/>
    <p:sldId id="291" r:id="rId14"/>
    <p:sldId id="268" r:id="rId15"/>
    <p:sldId id="269" r:id="rId16"/>
    <p:sldId id="270" r:id="rId17"/>
    <p:sldId id="271" r:id="rId18"/>
    <p:sldId id="273" r:id="rId19"/>
    <p:sldId id="265" r:id="rId20"/>
    <p:sldId id="272" r:id="rId21"/>
    <p:sldId id="274" r:id="rId22"/>
    <p:sldId id="277" r:id="rId23"/>
    <p:sldId id="278" r:id="rId24"/>
    <p:sldId id="279" r:id="rId25"/>
    <p:sldId id="281" r:id="rId26"/>
    <p:sldId id="293" r:id="rId27"/>
    <p:sldId id="283" r:id="rId28"/>
    <p:sldId id="284" r:id="rId29"/>
    <p:sldId id="285" r:id="rId30"/>
    <p:sldId id="28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CC0066"/>
    <a:srgbClr val="00FF99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3" d="100"/>
          <a:sy n="73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сайты\ProPowerPoint\Шаблоны\В работе\Детский\Ma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628800"/>
            <a:ext cx="734035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501008"/>
            <a:ext cx="6400800" cy="12961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AE1D90-7077-4104-92EE-265598D13C70}" type="datetimeFigureOut">
              <a:rPr lang="ru-RU"/>
              <a:pPr>
                <a:defRPr/>
              </a:pPr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F55FF1-5DD6-453F-BDDB-0F5279841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0CCA4F4-7A04-4660-A926-36836F82A0A7}" type="datetimeFigureOut">
              <a:rPr lang="ru-RU"/>
              <a:pPr>
                <a:defRPr/>
              </a:pPr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7B77484-C7A1-4E9B-8A3B-6D2A56676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94B77E-160D-44CA-A20A-C94DAF381B1E}" type="datetimeFigureOut">
              <a:rPr lang="ru-RU"/>
              <a:pPr>
                <a:defRPr/>
              </a:pPr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F3EF563-1A11-4694-9A4E-D19B5E0DA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1D658E9-793E-470D-8703-41AC28BCB8FB}" type="datetimeFigureOut">
              <a:rPr lang="ru-RU"/>
              <a:pPr>
                <a:defRPr/>
              </a:pPr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84AB11D-3D4D-4A8D-8940-F6DF8B1B4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4C3E728-59EA-41CE-A143-E17EB9E2CA39}" type="datetimeFigureOut">
              <a:rPr lang="ru-RU"/>
              <a:pPr>
                <a:defRPr/>
              </a:pPr>
              <a:t>02.05.2015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5A3AAE-ACB2-4529-8010-54A3CA9AA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08683CD-763D-4942-94A6-A757B7348D53}" type="datetimeFigureOut">
              <a:rPr lang="ru-RU"/>
              <a:pPr>
                <a:defRPr/>
              </a:pPr>
              <a:t>02.05.2015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0F0B63A-7AEC-4E1D-9B2D-C52D850DA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02900-1FDF-43BE-BEFE-CA099403EF1C}" type="datetimeFigureOut">
              <a:rPr lang="ru-RU"/>
              <a:pPr>
                <a:defRPr/>
              </a:pPr>
              <a:t>02.05.2015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2B626F8-6352-4B28-AE5A-B58DDACFE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0628FD1-B6F1-44ED-B347-F3CB4BD641F3}" type="datetimeFigureOut">
              <a:rPr lang="ru-RU"/>
              <a:pPr>
                <a:defRPr/>
              </a:pPr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F1466D-E7D4-4459-BFEC-3D485E54D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2E80AEF-DF5F-4B43-8C66-E049CC5C6A77}" type="datetimeFigureOut">
              <a:rPr lang="ru-RU"/>
              <a:pPr>
                <a:defRPr/>
              </a:pPr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BEF8E67-83C6-4B1D-85CB-381A1A29F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сайты\ProPowerPoint\Шаблоны\В работе\Детский\Slide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952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813" y="404813"/>
            <a:ext cx="7416800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547813" y="1600200"/>
            <a:ext cx="74168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2"/>
          <p:cNvSpPr txBox="1">
            <a:spLocks noChangeArrowheads="1"/>
          </p:cNvSpPr>
          <p:nvPr/>
        </p:nvSpPr>
        <p:spPr bwMode="auto">
          <a:xfrm>
            <a:off x="0" y="6524625"/>
            <a:ext cx="1793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FF00"/>
                </a:solidFill>
                <a:latin typeface="Isadora Cyr " pitchFamily="2" charset="0"/>
              </a:rPr>
              <a:t>ProPowerPoint.Ru</a:t>
            </a:r>
            <a:endParaRPr lang="ru-RU" sz="1600">
              <a:solidFill>
                <a:srgbClr val="FFFF00"/>
              </a:solidFill>
              <a:latin typeface="Isadora Cyr 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1155328" y="908720"/>
            <a:ext cx="7988672" cy="576064"/>
          </a:xfrm>
        </p:spPr>
        <p:txBody>
          <a:bodyPr/>
          <a:lstStyle/>
          <a:p>
            <a:r>
              <a:rPr lang="ru-RU" sz="18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8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МБДОУ «Детский сад №</a:t>
            </a:r>
            <a:r>
              <a:rPr lang="en-US" sz="18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sz="18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altLang="ru-RU" sz="1800" b="1" dirty="0" smtClean="0">
              <a:solidFill>
                <a:srgbClr val="CC0066"/>
              </a:solidFill>
            </a:endParaRPr>
          </a:p>
        </p:txBody>
      </p:sp>
      <p:sp>
        <p:nvSpPr>
          <p:cNvPr id="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91680" y="1484784"/>
            <a:ext cx="7272808" cy="4824536"/>
          </a:xfrm>
        </p:spPr>
        <p:txBody>
          <a:bodyPr>
            <a:normAutofit/>
          </a:bodyPr>
          <a:lstStyle/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Предметно–развивающая среда в группе «СОЛНЫШКО»</a:t>
            </a:r>
            <a:r>
              <a:rPr lang="ru-RU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20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автор презентации: Беликова Н.П.</a:t>
            </a:r>
            <a:br>
              <a:rPr lang="ru-RU" sz="20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Новомосковск 2015г</a:t>
            </a:r>
            <a:endParaRPr lang="ru-RU" sz="1800" b="1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332656"/>
            <a:ext cx="2736304" cy="3649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404664"/>
            <a:ext cx="3308817" cy="3480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3861048"/>
            <a:ext cx="2790782" cy="2678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65525" y="3861048"/>
            <a:ext cx="3076553" cy="2684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332656"/>
            <a:ext cx="5112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Зона творчества «Юный художник»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836712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latin typeface="Segoe Print" pitchFamily="2" charset="0"/>
                <a:cs typeface="Times New Roman" pitchFamily="18" charset="0"/>
              </a:rPr>
              <a:t>Зона творчества </a:t>
            </a:r>
            <a:r>
              <a:rPr lang="ru-RU" b="1" dirty="0" smtClean="0">
                <a:latin typeface="Segoe Print" pitchFamily="2" charset="0"/>
                <a:cs typeface="Times New Roman" pitchFamily="18" charset="0"/>
              </a:rPr>
              <a:t>- предоставлена в полное распоряжение детей. Они могут  рисовать и лепить, используя стол,  доску для рисования.   Здесь всё под рукой: мел, цветные и восковые карандаши, раскраски, гуашь с кистями, пластилин, стеки. Все карандаши хранятся в стаканчиках по цвету. Это удобно и поучительно для детей.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2492896"/>
            <a:ext cx="2448272" cy="4098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2564904"/>
            <a:ext cx="5220072" cy="3913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764704"/>
            <a:ext cx="756084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В театральной зоне  </a:t>
            </a:r>
            <a:r>
              <a:rPr lang="ru-RU" sz="1500" b="1" dirty="0" smtClean="0">
                <a:latin typeface="Segoe Print" pitchFamily="2" charset="0"/>
                <a:cs typeface="Times New Roman" pitchFamily="18" charset="0"/>
              </a:rPr>
              <a:t>сказки представлены в разной подаче для детей. </a:t>
            </a:r>
          </a:p>
          <a:p>
            <a:pPr algn="just"/>
            <a:r>
              <a:rPr lang="ru-RU" sz="1500" b="1" dirty="0" smtClean="0">
                <a:latin typeface="Segoe Print" pitchFamily="2" charset="0"/>
                <a:cs typeface="Times New Roman" pitchFamily="18" charset="0"/>
              </a:rPr>
              <a:t>Это: пальчиковый театр, театр-панорама, театр на капсулах, театр из модульного оригами, теневой театр, тактильный театр.  Богат выбор сказок для работы на </a:t>
            </a:r>
            <a:r>
              <a:rPr lang="ru-RU" sz="1500" b="1" dirty="0" err="1" smtClean="0">
                <a:latin typeface="Segoe Print" pitchFamily="2" charset="0"/>
                <a:cs typeface="Times New Roman" pitchFamily="18" charset="0"/>
              </a:rPr>
              <a:t>фланелеграфе</a:t>
            </a:r>
            <a:r>
              <a:rPr lang="ru-RU" sz="1500" b="1" dirty="0" smtClean="0">
                <a:latin typeface="Segoe Print" pitchFamily="2" charset="0"/>
                <a:cs typeface="Times New Roman" pitchFamily="18" charset="0"/>
              </a:rPr>
              <a:t> . Изготовила ширму в виде домика с окошком. Шторка открывается и начинается сказка! Всегда на помощь педагогу приходят плюшевые и резиновые герои-игрушки. Их всегда можно детям потрогать руками, прижать к себе и поговорить с ними. Детишки  любят сами перевоплощаться в героев сказок. Для этого под рукой рисованные маски.</a:t>
            </a:r>
            <a:endParaRPr lang="ru-RU" sz="1500" b="1" dirty="0"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332656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Центр театральной деятельности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3501008"/>
            <a:ext cx="470479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2636912"/>
            <a:ext cx="2336800" cy="3902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260648"/>
            <a:ext cx="3168352" cy="2444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332656"/>
            <a:ext cx="3539913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4149080"/>
            <a:ext cx="3326769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82578" y="4077072"/>
            <a:ext cx="326142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07904" y="2204864"/>
            <a:ext cx="2808312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332656"/>
            <a:ext cx="3240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Центр любимой книги</a:t>
            </a:r>
            <a:endParaRPr lang="ru-RU" sz="20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4" name="Текст 3"/>
          <p:cNvSpPr txBox="1">
            <a:spLocks/>
          </p:cNvSpPr>
          <p:nvPr/>
        </p:nvSpPr>
        <p:spPr>
          <a:xfrm>
            <a:off x="1475656" y="764704"/>
            <a:ext cx="7344816" cy="208823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Segoe Print" pitchFamily="2" charset="0"/>
                <a:cs typeface="Times New Roman" pitchFamily="18" charset="0"/>
              </a:rPr>
              <a:t>Так как развитие речи является основной задачей развития детей, то в центре любимой книги подобраны наборы предметных и сюжетных картинок, любимые и интересные книги, тематические альбомы. Мы даём детям первые уроки самостоятельного общения с книгой, учим брать книги чистыми руками, перелистывать осторожно, не рвать, не мять, не использовать для игр; после того как посмотрел, всегда класть книгу на место.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924944"/>
            <a:ext cx="2764368" cy="3548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2492896"/>
            <a:ext cx="2638128" cy="261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21840" y="4437112"/>
            <a:ext cx="4322160" cy="2222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836712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sz="1600" b="1" dirty="0" smtClean="0">
                <a:latin typeface="Segoe Print" pitchFamily="2" charset="0"/>
              </a:rPr>
              <a:t>Задачей </a:t>
            </a:r>
            <a:r>
              <a:rPr lang="ru-RU" sz="1600" b="1" u="sng" dirty="0" smtClean="0">
                <a:latin typeface="Segoe Print" pitchFamily="2" charset="0"/>
              </a:rPr>
              <a:t>музыкального уголка </a:t>
            </a:r>
            <a:r>
              <a:rPr lang="ru-RU" sz="1600" b="1" dirty="0" smtClean="0">
                <a:latin typeface="Segoe Print" pitchFamily="2" charset="0"/>
              </a:rPr>
              <a:t>является развитие слухового восприятия и внимания; формирование исполнительских навыков. Музыкальные инструменты доставляют детям много радостных минут и развивают фонематический слух и чувство ритма. Мы стараемся знакомить малышей с различными видами  музыкальных инструментов .                                                                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476672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Музыкальный уголок  «До Ре Ми»</a:t>
            </a:r>
            <a:endParaRPr lang="ru-RU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2420888"/>
            <a:ext cx="6157345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404664"/>
            <a:ext cx="3312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Уголок ряженья</a:t>
            </a:r>
            <a:endParaRPr lang="ru-RU" sz="2000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908720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u="sng" dirty="0" smtClean="0">
                <a:latin typeface="Segoe Print" pitchFamily="2" charset="0"/>
                <a:cs typeface="Times New Roman" pitchFamily="18" charset="0"/>
              </a:rPr>
              <a:t>В уголке ряженья </a:t>
            </a:r>
            <a:r>
              <a:rPr lang="ru-RU" sz="1600" b="1" dirty="0" smtClean="0">
                <a:latin typeface="Segoe Print" pitchFamily="2" charset="0"/>
                <a:cs typeface="Times New Roman" pitchFamily="18" charset="0"/>
              </a:rPr>
              <a:t>всегда очередь. Наряжаться любят и девчонки и мальчишки. Одежда на выбор: сарафаны, плащи, косынки, шляпы, юбки. При необходимости уголок ряженья используем как декорацию в театрализованной деятельности с детьми.  Этот уголок позволяет детям почувствовать себя взрослыми, когда они примеряют одежду и любуются  собой. </a:t>
            </a:r>
            <a:endParaRPr lang="ru-RU" sz="1600" b="1" dirty="0">
              <a:latin typeface="Segoe Print" pitchFamily="2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18863" y="2492896"/>
            <a:ext cx="3542037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2564904"/>
            <a:ext cx="4160249" cy="3245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475656" y="260648"/>
            <a:ext cx="7416824" cy="604867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Центр природы</a:t>
            </a:r>
          </a:p>
          <a:p>
            <a:pPr indent="-342900" algn="just">
              <a:spcBef>
                <a:spcPts val="0"/>
              </a:spcBef>
            </a:pPr>
            <a:r>
              <a:rPr kumimoji="0" lang="ru-RU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</a:rPr>
              <a:t>Задачей</a:t>
            </a:r>
            <a:r>
              <a:rPr kumimoji="0" lang="ru-RU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</a:rPr>
              <a:t> </a:t>
            </a:r>
            <a:r>
              <a:rPr kumimoji="0" lang="ru-RU" b="1" i="0" u="sng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</a:rPr>
              <a:t>центра природы </a:t>
            </a:r>
            <a:r>
              <a:rPr kumimoji="0" lang="ru-RU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</a:rPr>
              <a:t>является, воспитание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</a:rPr>
              <a:t>любви и бережное отношение к природе. Дети нашей группы  узнают растения и называют  их  основные части  (стебель и листья), умеют  поливать растения под руководством воспитателя; научились правильно держать лейку и лить воду аккуратно.</a:t>
            </a:r>
            <a:r>
              <a:rPr lang="ru-RU" b="1" dirty="0" smtClean="0">
                <a:latin typeface="Segoe Print" pitchFamily="2" charset="0"/>
                <a:cs typeface="Times New Roman" pitchFamily="18" charset="0"/>
              </a:rPr>
              <a:t> </a:t>
            </a:r>
          </a:p>
          <a:p>
            <a:pPr indent="-342900" algn="just">
              <a:spcBef>
                <a:spcPts val="0"/>
              </a:spcBef>
            </a:pPr>
            <a:r>
              <a:rPr lang="ru-RU" b="1" dirty="0" smtClean="0">
                <a:latin typeface="Segoe Print" pitchFamily="2" charset="0"/>
                <a:cs typeface="Times New Roman" pitchFamily="18" charset="0"/>
              </a:rPr>
              <a:t>Имеется всё необходимое оборудование для ухода за растениями,  календарь погоды, настольные игры, детская художественная литература с красочными иллюстрациями, которые позволяют малышам замечать красоту природы в разные времена года, предметные картинки  различных серий.</a:t>
            </a:r>
          </a:p>
          <a:p>
            <a:pPr marR="0" lvl="0" indent="-34290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Segoe Print" pitchFamily="2" charset="0"/>
                <a:cs typeface="Times New Roman" pitchFamily="18" charset="0"/>
              </a:rPr>
              <a:t>В нашем детском саду проводится конкурс «Огород на подоконнике».Мы с детьми и родителями приняли активное участие. Это способствовало развитию любознательности  и наблюдательности у детей, расширению представления детей о растениях, об условиях, необходимых для роста и развития, разило этическое чувство, умение радоваться красоте выращиваемых растений и результатом своего труда.</a:t>
            </a:r>
          </a:p>
          <a:p>
            <a:pPr marR="0" lvl="0" indent="-34290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07920" y="332656"/>
            <a:ext cx="384162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52024" y="3429000"/>
            <a:ext cx="3627782" cy="2719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3429000"/>
            <a:ext cx="364954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332656"/>
            <a:ext cx="3456384" cy="2871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88640"/>
            <a:ext cx="3649545" cy="2736304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573016"/>
            <a:ext cx="4246108" cy="2736304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3429000"/>
            <a:ext cx="3606790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60234" y="188640"/>
            <a:ext cx="3483766" cy="2612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сайты\ProPowerPoint\Шаблоны\В работе\Детский\Prin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2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31640" y="332656"/>
            <a:ext cx="763284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solidFill>
                  <a:srgbClr val="CC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«Если Вы отвели ребёнку место, обеспечили предметами и игрушками, о развитии своего мышления он позаботится сам. Он – экспериментатор и изобретатель, поэтому ваше дело лишь предоставить в его распоряжение лабораторию, оборудование и ассистента (себя), когда таковой ему потребуется. Что он будет делать с этим оборудованием – это уже его забота. Как любому учёному, ему нужна в его научной работе независимость». </a:t>
            </a:r>
          </a:p>
          <a:p>
            <a:pPr algn="ctr"/>
            <a:r>
              <a:rPr lang="ru-RU" i="1" dirty="0" smtClean="0">
                <a:solidFill>
                  <a:srgbClr val="CC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                               Пенелопа  Лич </a:t>
            </a:r>
          </a:p>
          <a:p>
            <a:pPr algn="r"/>
            <a:r>
              <a:rPr lang="ru-RU" sz="1400" i="1" dirty="0" smtClean="0">
                <a:solidFill>
                  <a:srgbClr val="CC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(психолог их Великобритании)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Segoe Print" pitchFamily="2" charset="0"/>
              </a:rPr>
              <a:t> </a:t>
            </a:r>
            <a:r>
              <a:rPr lang="ru-RU" sz="1600" b="1" dirty="0" smtClean="0">
                <a:latin typeface="Segoe Print" pitchFamily="2" charset="0"/>
                <a:cs typeface="Times New Roman" pitchFamily="18" charset="0"/>
              </a:rPr>
              <a:t>В детском саду ребёнок приобретает опыт эмоционально-практического взаимодействия с взрослым и сверстниками в наиболее значимых для его развития, сферах жизни. Возможности организации и обогащения такого опыта расширяются, при условии создания в группе предметно-развивающей среды. Малыш находится здесь весь день и окружающая обстановка радует его, способствует пробуждению положительных эмоций, воспитанию хорошего вкуса.  Правильное оформление  группы в детском саду, играет большую роль в воспитании детей.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331640" y="332656"/>
            <a:ext cx="7643440" cy="626469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Центр физической культуры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R="0" lvl="0" algn="just" defTabSz="914400" rtl="0" eaLnBrk="1" fontAlgn="base" latinLnBrk="0" hangingPunct="1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Созданы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 условия для занятия физическими упражнениями в группе, стимулировать желание детей заниматься двигательной деятельностью. Воспитывать у детей осознанное отношение к своему здоровью. Укрепление мышц нижних и верхних конечностей, профилактика плоскостопия ; профилактика простудных заболеваний.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Print" pitchFamily="2" charset="0"/>
            </a:endParaRPr>
          </a:p>
          <a:p>
            <a:pPr marR="0" lvl="0" algn="just" defTabSz="914400" rtl="0" eaLnBrk="1" fontAlgn="base" latinLnBrk="0" hangingPunct="1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Оборудование и материалы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, которые есть у нас в центре: коврики, дорожки массажные, со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следочками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 (для профилактики плоскостопия) ; палки гимнастические; мячи; корзина для метания мячей; обручи; скакалки; кегли; дуга; кубы; скамейка; мат гимнастический; лестница гимнастическая; мешочки с грузом; ленты разных цветов; флажки; атрибуты для проведения подвижных игр, утренней гимнастики. Потребность в движении является важной задачей при организации предметно – развивающей среды. Много сделано своими руками  нестандартного физкультурного оборудования.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332656"/>
            <a:ext cx="3144325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404664"/>
            <a:ext cx="2540000" cy="336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3501008"/>
            <a:ext cx="2195981" cy="3008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4077072"/>
            <a:ext cx="3641725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403648" y="332656"/>
            <a:ext cx="7488832" cy="5723657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Центр конструирования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Print" pitchFamily="2" charset="0"/>
            </a:endParaRPr>
          </a:p>
          <a:p>
            <a:pPr marR="0" lvl="0" algn="just" defTabSz="914400" rtl="0" eaLnBrk="1" fontAlgn="base" latinLnBrk="0" hangingPunct="1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Задачей</a:t>
            </a:r>
            <a:r>
              <a:rPr kumimoji="0" lang="ru-RU" sz="16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 центра является</a:t>
            </a:r>
            <a:r>
              <a:rPr kumimoji="0" lang="ru-RU" sz="16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 </a:t>
            </a:r>
            <a:r>
              <a:rPr lang="ru-RU" sz="1600" b="1" dirty="0" smtClean="0">
                <a:latin typeface="Segoe Print" pitchFamily="2" charset="0"/>
              </a:rPr>
              <a:t>развитие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 представления об основных свойствах объемных геометрических, в основном крупных, форм (устойчивость, неустойчивость, прочность, шершавости –гладкости их поверхности), в приобретении умений воссоздать знакомые предметы горизонтальной плоскости (дорожки, лесенки, стульчики и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т.д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), развивать навыки сотворчества со взрослыми самостоятельного творчества, развивать мелкую моторику пальцев, рук, в приобретении умения строить мебель, горки, дома. Учить понимать видоизменяемость, вариативность конструкции, возможность строительства не только по горизонтали, но и по вертикали. Уметь анализировать объект, видеть основные части детали, составляющие сооружения, возможность создания их из различных форм. Дети нашей группы из конструктора  строят постройки, необходимые для обыгрывания сюжетов. Играя с конструктором, наши малыши формируют не только моторику, внимательность, воображение, но и приобретают трудовые навыки.                                                                  </a:t>
            </a:r>
          </a:p>
          <a:p>
            <a:pPr marR="0" lvl="0" algn="just" defTabSz="914400" rtl="0" eaLnBrk="1" fontAlgn="base" latinLnBrk="0" hangingPunct="1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Оборудование и материалы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</a:rPr>
              <a:t>, которые есть у нас в центре: пластмассовые конструкторы с разнообразными способами крепления деталей ; строительные наборы с деталями разных форм и размеров; мягкие модули; коробки большие и маленькие; маленькие игрушечные персонажи (котята, собачки и др., машинки, для обыгрывания.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88640"/>
            <a:ext cx="3968766" cy="3426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3465038"/>
            <a:ext cx="4104456" cy="3077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332656"/>
            <a:ext cx="6960560" cy="629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Центр занимательных игр (дидактический стол)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1331640" y="908720"/>
            <a:ext cx="7488832" cy="2357437"/>
          </a:xfrm>
          <a:prstGeom prst="rect">
            <a:avLst/>
          </a:prstGeom>
        </p:spPr>
        <p:txBody>
          <a:bodyPr/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  <a:cs typeface="Times New Roman" pitchFamily="18" charset="0"/>
              </a:rPr>
              <a:t>Дидактический стол в группах раннего возраста незаменим.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  <a:cs typeface="Times New Roman" pitchFamily="18" charset="0"/>
              </a:rPr>
              <a:t>В одном месте сконцентрированы разного рода игрушки и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  <a:cs typeface="Times New Roman" pitchFamily="18" charset="0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  <a:cs typeface="Times New Roman" pitchFamily="18" charset="0"/>
              </a:rPr>
              <a:t>материалы, разные по направленности развития действий ребёнка.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  <a:cs typeface="Times New Roman" pitchFamily="18" charset="0"/>
              </a:rPr>
              <a:t>Рациональное размещение игрушек позволяет ребёнку беспрепятственно выбирать те из них, которые интересны малышу в данный период времени.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3140968"/>
            <a:ext cx="2664296" cy="3457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3140968"/>
            <a:ext cx="4510941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332657"/>
            <a:ext cx="345638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Центр безопасности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692696"/>
            <a:ext cx="735811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</a:t>
            </a:r>
            <a:r>
              <a:rPr lang="ru-RU" b="1" dirty="0" smtClean="0">
                <a:latin typeface="Segoe Print" pitchFamily="2" charset="0"/>
              </a:rPr>
              <a:t>Знакомим детей со светофором, с правилами поведения в соответствии со световыми сигналами светофора.</a:t>
            </a:r>
          </a:p>
          <a:p>
            <a:pPr algn="just"/>
            <a:r>
              <a:rPr lang="ru-RU" b="1" u="sng" dirty="0" smtClean="0">
                <a:latin typeface="Segoe Print" pitchFamily="2" charset="0"/>
              </a:rPr>
              <a:t>Оборудование и материалы</a:t>
            </a:r>
            <a:r>
              <a:rPr lang="ru-RU" b="1" dirty="0" smtClean="0">
                <a:latin typeface="Segoe Print" pitchFamily="2" charset="0"/>
              </a:rPr>
              <a:t>, которые есть в центре: </a:t>
            </a:r>
          </a:p>
          <a:p>
            <a:pPr algn="just"/>
            <a:r>
              <a:rPr lang="ru-RU" b="1" dirty="0" smtClean="0">
                <a:latin typeface="Segoe Print" pitchFamily="2" charset="0"/>
              </a:rPr>
              <a:t>Полотно с изображением дорог, пешеходных переходов средний транспорт, макеты домов, деревьев, светофор, дорожные указатели, небольшие игрушки (фигурки людей, животных).Сделаны своими руками дидактические игры, оформлены тематические альбомы.</a:t>
            </a:r>
            <a:endParaRPr lang="ru-RU" b="1" dirty="0">
              <a:latin typeface="Segoe Print" pitchFamily="2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9728" y="3068960"/>
            <a:ext cx="370427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3068960"/>
            <a:ext cx="3816424" cy="2861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3429000"/>
            <a:ext cx="442697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3" y="260648"/>
            <a:ext cx="3477699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7"/>
            <a:ext cx="7272808" cy="139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32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Центр экспериментирования «Хочу все знать!»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32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124744"/>
            <a:ext cx="3672408" cy="544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052736"/>
            <a:ext cx="3531741" cy="2647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3717032"/>
            <a:ext cx="3835400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75656" y="332656"/>
            <a:ext cx="7352274" cy="6961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Информационные стенды для родителей</a:t>
            </a:r>
            <a:endParaRPr lang="ru-RU" sz="28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268760"/>
            <a:ext cx="433698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3356992"/>
            <a:ext cx="3563888" cy="3205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24744"/>
            <a:ext cx="77403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Segoe Print" pitchFamily="2" charset="0"/>
                <a:cs typeface="Times New Roman" pitchFamily="18" charset="0"/>
              </a:rPr>
              <a:t>Вот такой яркий и необычный дизайн развивающей среды  мы придумали и сотворили своими руками и с помощью родителей.  Каждый,  кто побывает здесь остаётся под большим впечатлением.  Дети, посещающие нашу группу, чувствуют себя полноправными владельцами пространства. Считаю, что нам удалось обустроить среду так, чтобы вслед за удивлением и интересом у ребёнка возникло стремление узнавать всё больше и больше о мире его окружения. Ведь среда, окружающая детей в детском саду, должна обеспечивать безопасность их жизни, а жизненное пространство должно быть таким, чтобы дети в соответствии с интересами и желаниями свободно занимались одновременно разными видами деятельности, не мешая друг другу.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476672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Заключение</a:t>
            </a:r>
            <a:endParaRPr lang="ru-RU" sz="36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сайты\ProPowerPoint\Шаблоны\В работе\Детский\Prin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2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91680" y="764704"/>
            <a:ext cx="69847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C00FF"/>
                </a:solidFill>
                <a:latin typeface="Segoe Print" pitchFamily="2" charset="0"/>
                <a:cs typeface="Times New Roman" pitchFamily="18" charset="0"/>
              </a:rPr>
              <a:t>Под предметно-развивающей средой</a:t>
            </a:r>
            <a:r>
              <a:rPr lang="ru-RU" sz="2400" b="1" dirty="0">
                <a:latin typeface="Segoe Print" pitchFamily="2" charset="0"/>
                <a:cs typeface="Times New Roman" pitchFamily="18" charset="0"/>
              </a:rPr>
              <a:t>, </a:t>
            </a:r>
            <a:br>
              <a:rPr lang="ru-RU" sz="2400" b="1" dirty="0">
                <a:latin typeface="Segoe Print" pitchFamily="2" charset="0"/>
                <a:cs typeface="Times New Roman" pitchFamily="18" charset="0"/>
              </a:rPr>
            </a:br>
            <a:r>
              <a:rPr lang="ru-RU" sz="2400" b="1" dirty="0">
                <a:latin typeface="Segoe Print" pitchFamily="2" charset="0"/>
                <a:cs typeface="Times New Roman" pitchFamily="18" charset="0"/>
              </a:rPr>
              <a:t>мы понимаем естественную, комфортабельную обстановку, рационально организованную, насыщенную разнообразными предметами и игровыми материалами.</a:t>
            </a:r>
            <a:br>
              <a:rPr lang="ru-RU" sz="2400" b="1" dirty="0">
                <a:latin typeface="Segoe Print" pitchFamily="2" charset="0"/>
                <a:cs typeface="Times New Roman" pitchFamily="18" charset="0"/>
              </a:rPr>
            </a:br>
            <a:r>
              <a:rPr lang="ru-RU" sz="2400" b="1" dirty="0">
                <a:latin typeface="Segoe Print" pitchFamily="2" charset="0"/>
                <a:cs typeface="Times New Roman" pitchFamily="18" charset="0"/>
              </a:rPr>
              <a:t/>
            </a:r>
            <a:br>
              <a:rPr lang="ru-RU" sz="2400" b="1" dirty="0">
                <a:latin typeface="Segoe Print" pitchFamily="2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C00FF"/>
                </a:solidFill>
                <a:latin typeface="Segoe Print" pitchFamily="2" charset="0"/>
                <a:cs typeface="Times New Roman" pitchFamily="18" charset="0"/>
              </a:rPr>
              <a:t>Правильно организованная предметно-развивающая среда является одним из самых важных условий воспитательно-образовательной работы в дошкольном учреждении.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339752" y="692696"/>
            <a:ext cx="6562303" cy="5831656"/>
          </a:xfrm>
          <a:prstGeom prst="rect">
            <a:avLst/>
          </a:prstGeom>
        </p:spPr>
        <p:txBody>
          <a:bodyPr/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Наша группа – это единое пространство: воспитатель – ребёнок – родитель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Print" pitchFamily="2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Print" pitchFamily="2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Наш весёлый детский сад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Каждому ребёнку рад.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Приходите к нам друзья –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Будем рады вам всегда.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619672" y="4293096"/>
            <a:ext cx="7150496" cy="122428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Спасибо за внимание!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475656" y="332656"/>
            <a:ext cx="7273057" cy="626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Print" pitchFamily="2" charset="0"/>
            </a:endParaRPr>
          </a:p>
          <a:p>
            <a:pPr marR="0" lvl="0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Segoe Print" pitchFamily="2" charset="0"/>
              </a:rPr>
              <a:t>В связи с введением ФГОС к условиям реализации основной общеобразовательной программы дошкольного образования, которые представляют собой совокупность требований, обеспечивающих реализацию основной общеобразовательной программы дошкольного образования, является создание развивающей образовательной среды:                                                                       - обеспечивающей духовно-нравственное развитие и воспитание детей;                 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Segoe Print" pitchFamily="2" charset="0"/>
              </a:rPr>
              <a:t>                                                     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Segoe Print" pitchFamily="2" charset="0"/>
              </a:rPr>
              <a:t> - высокое качество дошкольного образования, его доступность, открытость 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Segoe Print" pitchFamily="2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Segoe Print" pitchFamily="2" charset="0"/>
              </a:rPr>
              <a:t>и привлекательность для детей и их родителей (законных представителей) и всего общества;                                                                                                                - гарантирующей охрану и укрепление физического и психологического здоровья воспитанников;                                                                                                  - комфортной по отношению к воспитанникам и педагогическим работникам.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404664"/>
            <a:ext cx="7056784" cy="72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FF"/>
                </a:solidFill>
                <a:latin typeface="Segoe Script" pitchFamily="34" charset="0"/>
                <a:cs typeface="Times New Roman" pitchFamily="18" charset="0"/>
              </a:rPr>
              <a:t>Что же является главным для создания предметно-развивающей среды? </a:t>
            </a:r>
            <a:endParaRPr lang="ru-RU" sz="2000" b="1" dirty="0">
              <a:solidFill>
                <a:srgbClr val="CC00FF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124744"/>
            <a:ext cx="712879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Segoe Script" pitchFamily="34" charset="0"/>
                <a:cs typeface="Times New Roman" pitchFamily="18" charset="0"/>
              </a:rPr>
              <a:t>Она должна  быть: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 яркой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 познавательной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 эстетичной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 поучительной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 гармоничной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 доступной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 учитываемая  потребности и интересы детей. </a:t>
            </a:r>
          </a:p>
          <a:p>
            <a:endParaRPr lang="ru-RU" sz="1600" dirty="0" smtClean="0"/>
          </a:p>
          <a:p>
            <a:r>
              <a:rPr lang="ru-RU" sz="1600" b="1" dirty="0" smtClean="0">
                <a:solidFill>
                  <a:srgbClr val="FF0000"/>
                </a:solidFill>
                <a:latin typeface="Segoe Script" pitchFamily="34" charset="0"/>
                <a:cs typeface="Times New Roman" pitchFamily="18" charset="0"/>
              </a:rPr>
              <a:t>А также, развивающая среда  должна иметь: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современный дизайн 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 возрастную функциональность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 комфортность для пребывания детей в группе</a:t>
            </a:r>
            <a:endParaRPr lang="ru-RU" sz="1600" b="1" dirty="0"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4437112"/>
            <a:ext cx="655272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FF"/>
                </a:solidFill>
                <a:latin typeface="Segoe Script" pitchFamily="34" charset="0"/>
                <a:cs typeface="Times New Roman" pitchFamily="18" charset="0"/>
              </a:rPr>
              <a:t>Организация предметно – развивающей  среды должна осуществляться на основе: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1. возрастного состава детей</a:t>
            </a:r>
          </a:p>
          <a:p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2. психологической характеристики группы</a:t>
            </a:r>
          </a:p>
          <a:p>
            <a:r>
              <a:rPr lang="ru-RU" sz="1600" b="1" dirty="0" smtClean="0">
                <a:latin typeface="Segoe Script" pitchFamily="34" charset="0"/>
                <a:cs typeface="Times New Roman" pitchFamily="18" charset="0"/>
              </a:rPr>
              <a:t>3. индивидуальных особенностей детей.</a:t>
            </a:r>
            <a:endParaRPr lang="ru-RU" sz="1600" b="1" dirty="0">
              <a:latin typeface="Segoe Script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Мои сайты\ProPowerPoint\Шаблоны\В работе\Детский\Prin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2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1547813" y="404813"/>
            <a:ext cx="7416800" cy="863947"/>
          </a:xfrm>
        </p:spPr>
        <p:txBody>
          <a:bodyPr/>
          <a:lstStyle/>
          <a:p>
            <a:r>
              <a:rPr lang="ru-RU" dirty="0" smtClean="0">
                <a:solidFill>
                  <a:srgbClr val="CC00FF"/>
                </a:solidFill>
                <a:latin typeface="Segoe Print" pitchFamily="2" charset="0"/>
              </a:rPr>
              <a:t>АКТУАЛЬНОСТЬ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75656" y="980728"/>
            <a:ext cx="74168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1600" b="1" u="sng" dirty="0" smtClean="0">
                <a:latin typeface="Segoe Print" pitchFamily="2" charset="0"/>
                <a:cs typeface="Times New Roman" pitchFamily="18" charset="0"/>
              </a:rPr>
              <a:t>Предметно - развивающая среда</a:t>
            </a:r>
            <a:r>
              <a:rPr lang="ru-RU" sz="1600" b="1" dirty="0" smtClean="0">
                <a:latin typeface="Segoe Print" pitchFamily="2" charset="0"/>
                <a:cs typeface="Times New Roman" pitchFamily="18" charset="0"/>
              </a:rPr>
              <a:t> не должна создавать только внешнюю красоту. Это открытая,  меняющаяся, обогащающаяся новизной система. Она развивающая и развивающаяся, а также обогащающая и обогащающаяся. Предметно-развивающая среда несёт в себе огромные возможности воздействия на ребёнка.  Она воспитывает и развивает его. Но не всякая среда может быть развивающей. Сегодня оборудование и игровой материал часто не соответствует ГОСТу. Отсутствует культура цвета и формы, поэтому создаётся впечатление ярмарочного, бессистемного заполнения групп случайными предметами, не создающими предметно-развивающую среду. Считаю, что эта проблема в ДОУ сегодня актуальна. </a:t>
            </a:r>
            <a:endParaRPr lang="ru-RU" sz="1600" b="1" dirty="0">
              <a:latin typeface="Segoe Print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60648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FF"/>
                </a:solidFill>
                <a:latin typeface="Segoe Print" pitchFamily="2" charset="0"/>
                <a:cs typeface="Times New Roman" pitchFamily="18" charset="0"/>
              </a:rPr>
              <a:t>Приглашаю вас познакомиться, как организована предметно – развивающая среда первой младшей  группы «Солнышко»</a:t>
            </a:r>
            <a:endParaRPr lang="ru-RU" sz="2000" b="1" dirty="0">
              <a:solidFill>
                <a:srgbClr val="CC00FF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268760"/>
            <a:ext cx="7632848" cy="2973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latin typeface="Segoe Print" pitchFamily="2" charset="0"/>
                <a:cs typeface="Times New Roman" pitchFamily="18" charset="0"/>
              </a:rPr>
              <a:t>Наша модель оформления группы создана на следующей идее. Детский сад – второй дом для малышей, в котором им должно быть уютно и комфортно, где ребёнок мог получить полноценное и разностороннее развитие.  В нашей группе, созданы все условия для обеспечения разных направлений развития детей: познавательно-речевого, социально-личностного, художественно - эстетического, физического. В группе созданы условия для взаимодействия детей друг с другом и уединения. В группе всё доступно каждому ребёнку, соответствует возрасту и учитывает индивидуальные особенности и возможности развития каждого ребёнка.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4149080"/>
            <a:ext cx="3613022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80364" y="4149080"/>
            <a:ext cx="3925759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764704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u="sng" dirty="0" smtClean="0">
                <a:latin typeface="Segoe Print" pitchFamily="2" charset="0"/>
                <a:cs typeface="Times New Roman" pitchFamily="18" charset="0"/>
              </a:rPr>
              <a:t>Игровую зону </a:t>
            </a:r>
            <a:r>
              <a:rPr lang="ru-RU" sz="1600" b="1" dirty="0" smtClean="0">
                <a:latin typeface="Segoe Print" pitchFamily="2" charset="0"/>
                <a:cs typeface="Times New Roman" pitchFamily="18" charset="0"/>
              </a:rPr>
              <a:t>оснастили сюжетно – ролевыми играми с функционально-игровыми предметами. Это: « Парикмахерская», «Прачечная», «Магазин», «Кухня»,  «Столовая», «Спальная комната».  Функциональными предметами для игр стали игрушки, закупленные  в  магазине, а также изготовленные руками педагогов и родителей.   Вручную были изготовлены одежда для кукол, овощи, фрукты, сумочки. А также сшили атрибуты одежды для сюжетно-ролевых игр «Магазин», «Парикмахерская», «Кухня».</a:t>
            </a:r>
            <a:endParaRPr lang="ru-RU" sz="1600" b="1" dirty="0"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404664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Игровая зона</a:t>
            </a:r>
            <a:endParaRPr lang="ru-RU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3068959"/>
            <a:ext cx="4536504" cy="3453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3001963"/>
            <a:ext cx="2540000" cy="3595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60648"/>
            <a:ext cx="2707501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476672"/>
            <a:ext cx="3852249" cy="3024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3573016"/>
            <a:ext cx="3611438" cy="2870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47664" y="3501008"/>
            <a:ext cx="292742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onari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</TotalTime>
  <Words>1590</Words>
  <Application>Microsoft Office PowerPoint</Application>
  <PresentationFormat>Экран (4:3)</PresentationFormat>
  <Paragraphs>86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Fonarik</vt:lpstr>
      <vt:lpstr>Муниципальное бюджетное дошкольное образовательное учреждение МБДОУ «Детский сад №16»</vt:lpstr>
      <vt:lpstr>Слайд 2</vt:lpstr>
      <vt:lpstr>Слайд 3</vt:lpstr>
      <vt:lpstr>Слайд 4</vt:lpstr>
      <vt:lpstr>Слайд 5</vt:lpstr>
      <vt:lpstr>АКТУАЛЬНОСТЬ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МБДОУ «Детский сад №16»</dc:title>
  <dc:subject>Фонарик</dc:subject>
  <dc:creator>пользователь</dc:creator>
  <dc:description>http://propowerpoint.ru - Бесплатные шаблоны для презентаций. Полезные советы и уроки PowerPoint .</dc:description>
  <cp:lastModifiedBy>пользователь</cp:lastModifiedBy>
  <cp:revision>40</cp:revision>
  <dcterms:created xsi:type="dcterms:W3CDTF">2015-04-09T11:11:35Z</dcterms:created>
  <dcterms:modified xsi:type="dcterms:W3CDTF">2015-05-02T17:26:37Z</dcterms:modified>
</cp:coreProperties>
</file>