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71" r:id="rId2"/>
    <p:sldId id="256" r:id="rId3"/>
    <p:sldId id="257" r:id="rId4"/>
    <p:sldId id="272" r:id="rId5"/>
    <p:sldId id="261" r:id="rId6"/>
    <p:sldId id="262" r:id="rId7"/>
    <p:sldId id="263" r:id="rId8"/>
    <p:sldId id="279" r:id="rId9"/>
    <p:sldId id="280" r:id="rId10"/>
    <p:sldId id="281" r:id="rId11"/>
    <p:sldId id="278" r:id="rId12"/>
    <p:sldId id="265" r:id="rId13"/>
    <p:sldId id="264" r:id="rId14"/>
    <p:sldId id="266" r:id="rId15"/>
    <p:sldId id="267" r:id="rId16"/>
    <p:sldId id="268" r:id="rId17"/>
    <p:sldId id="269" r:id="rId18"/>
    <p:sldId id="270" r:id="rId19"/>
    <p:sldId id="273" r:id="rId20"/>
    <p:sldId id="276" r:id="rId21"/>
    <p:sldId id="274" r:id="rId22"/>
    <p:sldId id="282" r:id="rId23"/>
    <p:sldId id="283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08" autoAdjust="0"/>
    <p:restoredTop sz="94660"/>
  </p:normalViewPr>
  <p:slideViewPr>
    <p:cSldViewPr>
      <p:cViewPr varScale="1">
        <p:scale>
          <a:sx n="69" d="100"/>
          <a:sy n="69" d="100"/>
        </p:scale>
        <p:origin x="-13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51C093-1CEA-40B1-90A8-D227FDFA59D1}" type="datetimeFigureOut">
              <a:rPr lang="ru-RU" smtClean="0"/>
              <a:t>02.05.2015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A4F239-D01A-4FC0-834D-1471A49BB4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07794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4F239-D01A-4FC0-834D-1471A49BB46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5830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15E62-04E3-4A6B-81AB-A10C8EE727C7}" type="datetime1">
              <a:rPr lang="ru-RU" smtClean="0"/>
              <a:t>02.05.2015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A1FB3-B1DC-44DC-AD95-3D3F495D41E0}" type="datetime1">
              <a:rPr lang="ru-RU" smtClean="0"/>
              <a:t>02.05.2015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71779-D514-4631-B477-DE946A07F27A}" type="datetime1">
              <a:rPr lang="ru-RU" smtClean="0"/>
              <a:t>02.05.2015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638D5-B619-4614-9A7A-DE98C701F5BB}" type="datetime1">
              <a:rPr lang="ru-RU" smtClean="0"/>
              <a:t>02.05.2015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682AD-1240-416A-BE85-C1EDF8C6C605}" type="datetime1">
              <a:rPr lang="ru-RU" smtClean="0"/>
              <a:t>02.05.2015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DC5AC-D833-4173-97AC-82D0F2C213BA}" type="datetime1">
              <a:rPr lang="ru-RU" smtClean="0"/>
              <a:t>02.05.2015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26A5F-8C46-4A71-AB38-881EA20D03B9}" type="datetime1">
              <a:rPr lang="ru-RU" smtClean="0"/>
              <a:t>02.05.2015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B17B4-F080-45E0-9174-01208CD9F0DF}" type="datetime1">
              <a:rPr lang="ru-RU" smtClean="0"/>
              <a:t>02.05.2015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2E73B-5B27-4DEB-A25E-42153B39AB2B}" type="datetime1">
              <a:rPr lang="ru-RU" smtClean="0"/>
              <a:t>02.05.2015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078EC-3C37-47C5-BF99-EC5DE275C27F}" type="datetime1">
              <a:rPr lang="ru-RU" smtClean="0"/>
              <a:t>02.05.2015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D3676-5A72-4240-829A-572F94949116}" type="datetime1">
              <a:rPr lang="ru-RU" smtClean="0"/>
              <a:t>02.05.2015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C907631-CAD7-47BB-B95E-F86FB8CE3E20}" type="datetime1">
              <a:rPr lang="ru-RU" smtClean="0"/>
              <a:t>02.05.2015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1244564717_schkoljnaj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3" name="Text Box 5"/>
          <p:cNvSpPr txBox="1">
            <a:spLocks noChangeArrowheads="1"/>
          </p:cNvSpPr>
          <p:nvPr/>
        </p:nvSpPr>
        <p:spPr bwMode="auto">
          <a:xfrm rot="-315688">
            <a:off x="2089568" y="1626722"/>
            <a:ext cx="454259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folHlink"/>
                </a:solidFill>
              </a:rPr>
              <a:t>Родительское </a:t>
            </a:r>
            <a:r>
              <a:rPr lang="ru-RU" sz="2800" b="1" dirty="0" smtClean="0">
                <a:solidFill>
                  <a:schemeClr val="folHlink"/>
                </a:solidFill>
              </a:rPr>
              <a:t>собрание №2</a:t>
            </a:r>
            <a:endParaRPr lang="ru-RU" sz="2800" b="1" dirty="0">
              <a:solidFill>
                <a:schemeClr val="folHlink"/>
              </a:solidFill>
            </a:endParaRP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 rot="21263135">
            <a:off x="1770817" y="2275632"/>
            <a:ext cx="5473436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3300"/>
                </a:solidFill>
              </a:rPr>
              <a:t>«Проблемы  </a:t>
            </a:r>
            <a:endParaRPr lang="ru-RU" sz="4800" b="1" dirty="0">
              <a:solidFill>
                <a:srgbClr val="FF3300"/>
              </a:solidFill>
            </a:endParaRPr>
          </a:p>
          <a:p>
            <a:pPr algn="ctr"/>
            <a:r>
              <a:rPr lang="ru-RU" sz="4800" b="1" dirty="0">
                <a:solidFill>
                  <a:srgbClr val="FF3300"/>
                </a:solidFill>
              </a:rPr>
              <a:t>адаптации пятиклассников»</a:t>
            </a:r>
          </a:p>
        </p:txBody>
      </p:sp>
      <p:sp>
        <p:nvSpPr>
          <p:cNvPr id="2" name="TextBox 1"/>
          <p:cNvSpPr txBox="1"/>
          <p:nvPr/>
        </p:nvSpPr>
        <p:spPr>
          <a:xfrm rot="21237652">
            <a:off x="4880351" y="4356221"/>
            <a:ext cx="25964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08.10.2014</a:t>
            </a:r>
            <a:endParaRPr lang="ru-RU" sz="28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0997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Cartoon-Clipart-Free-12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73" t="2367" r="18000" b="10963"/>
          <a:stretch/>
        </p:blipFill>
        <p:spPr bwMode="auto">
          <a:xfrm>
            <a:off x="4069610" y="78623"/>
            <a:ext cx="4390822" cy="6708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ятно 2 2"/>
          <p:cNvSpPr/>
          <p:nvPr/>
        </p:nvSpPr>
        <p:spPr>
          <a:xfrm>
            <a:off x="0" y="275958"/>
            <a:ext cx="4572000" cy="2648986"/>
          </a:xfrm>
          <a:prstGeom prst="irregularSeal2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WordArt 6"/>
          <p:cNvSpPr>
            <a:spLocks noChangeArrowheads="1" noChangeShapeType="1" noTextEdit="1"/>
          </p:cNvSpPr>
          <p:nvPr/>
        </p:nvSpPr>
        <p:spPr bwMode="auto">
          <a:xfrm rot="21034667">
            <a:off x="754033" y="1257284"/>
            <a:ext cx="2699882" cy="686336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18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Balloon XBd TL" pitchFamily="66" charset="0"/>
                <a:cs typeface="Arial"/>
              </a:rPr>
              <a:t>«ЗАБЫЛ»</a:t>
            </a:r>
            <a:endParaRPr lang="ru-RU" sz="3600" b="1" kern="10" dirty="0">
              <a:ln w="9525">
                <a:solidFill>
                  <a:schemeClr val="bg1"/>
                </a:solidFill>
                <a:round/>
                <a:headEnd/>
                <a:tailEnd/>
              </a:ln>
              <a:solidFill>
                <a:srgbClr val="C00000"/>
              </a:solidFill>
              <a:latin typeface="Balloon XBd TL" pitchFamily="66" charset="0"/>
              <a:cs typeface="Arial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5436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Екатерина\Desktop\ФОТО 5А класса\Так мы сидим на уроке\IMG_293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9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WordArt 6"/>
          <p:cNvSpPr>
            <a:spLocks noChangeArrowheads="1" noChangeShapeType="1" noTextEdit="1"/>
          </p:cNvSpPr>
          <p:nvPr/>
        </p:nvSpPr>
        <p:spPr bwMode="auto">
          <a:xfrm>
            <a:off x="179512" y="188640"/>
            <a:ext cx="2880320" cy="72008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18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Balloon XBd TL" pitchFamily="66" charset="0"/>
                <a:cs typeface="Arial"/>
              </a:rPr>
              <a:t>«ИГРАЕМ»</a:t>
            </a:r>
            <a:endParaRPr lang="ru-RU" sz="3600" b="1" kern="10" dirty="0">
              <a:ln w="9525">
                <a:solidFill>
                  <a:schemeClr val="bg1"/>
                </a:solidFill>
                <a:round/>
                <a:headEnd/>
                <a:tailEnd/>
              </a:ln>
              <a:solidFill>
                <a:srgbClr val="C00000"/>
              </a:solidFill>
              <a:latin typeface="Balloon XBd TL" pitchFamily="66" charset="0"/>
              <a:cs typeface="Arial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4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Екатерина\Desktop\ФОТО 5А класса\Так мы сидим на уроке\IMG_294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55120" cy="6866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970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катерина\Desktop\ФОТО 5А класса\Так мы сидим на уроке\IMG_290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" y="-1"/>
            <a:ext cx="9144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вал 1"/>
          <p:cNvSpPr/>
          <p:nvPr/>
        </p:nvSpPr>
        <p:spPr>
          <a:xfrm>
            <a:off x="2843808" y="2852936"/>
            <a:ext cx="1440160" cy="151216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WordArt 6"/>
          <p:cNvSpPr>
            <a:spLocks noChangeArrowheads="1" noChangeShapeType="1" noTextEdit="1"/>
          </p:cNvSpPr>
          <p:nvPr/>
        </p:nvSpPr>
        <p:spPr bwMode="auto">
          <a:xfrm>
            <a:off x="179512" y="188640"/>
            <a:ext cx="4104456" cy="72008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18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Balloon XBd TL" pitchFamily="66" charset="0"/>
                <a:cs typeface="Arial"/>
              </a:rPr>
              <a:t>«Так мы сидим за партой»</a:t>
            </a:r>
            <a:endParaRPr lang="ru-RU" sz="3600" b="1" kern="10" dirty="0">
              <a:ln w="9525">
                <a:solidFill>
                  <a:schemeClr val="bg1"/>
                </a:solidFill>
                <a:round/>
                <a:headEnd/>
                <a:tailEnd/>
              </a:ln>
              <a:solidFill>
                <a:srgbClr val="C00000"/>
              </a:solidFill>
              <a:latin typeface="Balloon XBd TL" pitchFamily="66" charset="0"/>
              <a:cs typeface="Arial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970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Екатерина\Desktop\ФОТО 5А класса\Так мы сидим на уроке\IMG_293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 2"/>
          <p:cNvSpPr/>
          <p:nvPr/>
        </p:nvSpPr>
        <p:spPr>
          <a:xfrm>
            <a:off x="2123728" y="2348880"/>
            <a:ext cx="3240360" cy="316835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6084168" y="1988840"/>
            <a:ext cx="2232248" cy="223224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G:\multik-1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1" y="5229201"/>
            <a:ext cx="2548284" cy="16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970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Екатерина\Desktop\ФОТО 5А класса\Так мы сидим на уроке\IMG_293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215"/>
            <a:ext cx="9182554" cy="6886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 2"/>
          <p:cNvSpPr/>
          <p:nvPr/>
        </p:nvSpPr>
        <p:spPr>
          <a:xfrm>
            <a:off x="827584" y="332656"/>
            <a:ext cx="4680520" cy="468052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970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Екатерина\Desktop\ФОТО 5А класса\Так мы сидим на уроке\IMG_294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064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 2"/>
          <p:cNvSpPr/>
          <p:nvPr/>
        </p:nvSpPr>
        <p:spPr>
          <a:xfrm>
            <a:off x="107504" y="1412776"/>
            <a:ext cx="4536504" cy="460851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970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Екатерина\Desktop\ФОТО 5А класса\Так мы сидим на уроке\IMG_29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0"/>
            <a:ext cx="5162759" cy="6883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 2"/>
          <p:cNvSpPr/>
          <p:nvPr/>
        </p:nvSpPr>
        <p:spPr>
          <a:xfrm>
            <a:off x="2987824" y="3104964"/>
            <a:ext cx="3888432" cy="375303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970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Екатерина\Desktop\ФОТО 5А класса\Открытые уроки\IMG_29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WordArt 6"/>
          <p:cNvSpPr>
            <a:spLocks noChangeArrowheads="1" noChangeShapeType="1" noTextEdit="1"/>
          </p:cNvSpPr>
          <p:nvPr/>
        </p:nvSpPr>
        <p:spPr bwMode="auto">
          <a:xfrm>
            <a:off x="179512" y="188640"/>
            <a:ext cx="3816424" cy="72008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18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Balloon XBd TL" pitchFamily="66" charset="0"/>
                <a:cs typeface="Arial"/>
              </a:rPr>
              <a:t>«ненужные вопросы»</a:t>
            </a:r>
            <a:endParaRPr lang="ru-RU" sz="3600" b="1" kern="10" dirty="0">
              <a:ln w="9525">
                <a:solidFill>
                  <a:schemeClr val="bg1"/>
                </a:solidFill>
                <a:round/>
                <a:headEnd/>
                <a:tailEnd/>
              </a:ln>
              <a:solidFill>
                <a:srgbClr val="C00000"/>
              </a:solidFill>
              <a:latin typeface="Balloon XBd TL" pitchFamily="66" charset="0"/>
              <a:cs typeface="Arial"/>
            </a:endParaRPr>
          </a:p>
        </p:txBody>
      </p:sp>
      <p:sp>
        <p:nvSpPr>
          <p:cNvPr id="3" name="Облако 2"/>
          <p:cNvSpPr/>
          <p:nvPr/>
        </p:nvSpPr>
        <p:spPr>
          <a:xfrm>
            <a:off x="1619672" y="3573016"/>
            <a:ext cx="1584176" cy="936104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А</a:t>
            </a:r>
            <a:r>
              <a:rPr lang="ru-RU" dirty="0" smtClean="0"/>
              <a:t> </a:t>
            </a:r>
            <a:r>
              <a:rPr lang="ru-RU" sz="1400" dirty="0" smtClean="0">
                <a:solidFill>
                  <a:schemeClr val="tx1"/>
                </a:solidFill>
              </a:rPr>
              <a:t>можно не так?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Облако 4"/>
          <p:cNvSpPr/>
          <p:nvPr/>
        </p:nvSpPr>
        <p:spPr>
          <a:xfrm>
            <a:off x="2771800" y="1484784"/>
            <a:ext cx="1584176" cy="1080120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А</a:t>
            </a:r>
            <a:r>
              <a:rPr lang="ru-RU" dirty="0" smtClean="0"/>
              <a:t> </a:t>
            </a:r>
            <a:r>
              <a:rPr lang="ru-RU" sz="1400" dirty="0" smtClean="0">
                <a:solidFill>
                  <a:schemeClr val="tx1"/>
                </a:solidFill>
              </a:rPr>
              <a:t>я уже по-другому написала?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5364088" y="3573016"/>
            <a:ext cx="1584176" cy="936104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А</a:t>
            </a:r>
            <a:r>
              <a:rPr lang="ru-RU" dirty="0" smtClean="0"/>
              <a:t> </a:t>
            </a:r>
            <a:r>
              <a:rPr lang="ru-RU" sz="1400" dirty="0" smtClean="0">
                <a:solidFill>
                  <a:schemeClr val="tx1"/>
                </a:solidFill>
              </a:rPr>
              <a:t>число писать?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323528" y="1599278"/>
            <a:ext cx="1584176" cy="936104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А</a:t>
            </a:r>
            <a:r>
              <a:rPr lang="ru-RU" dirty="0" smtClean="0"/>
              <a:t> </a:t>
            </a:r>
            <a:r>
              <a:rPr lang="ru-RU" sz="1400" dirty="0" smtClean="0">
                <a:solidFill>
                  <a:schemeClr val="tx1"/>
                </a:solidFill>
              </a:rPr>
              <a:t>надо название писать?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4384398" y="1340768"/>
            <a:ext cx="1584176" cy="936104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Ой, я неправильно писал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Облако 8"/>
          <p:cNvSpPr/>
          <p:nvPr/>
        </p:nvSpPr>
        <p:spPr>
          <a:xfrm>
            <a:off x="6156176" y="2045091"/>
            <a:ext cx="1584176" cy="936104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А</a:t>
            </a:r>
            <a:r>
              <a:rPr lang="ru-RU" dirty="0" smtClean="0"/>
              <a:t> </a:t>
            </a:r>
            <a:r>
              <a:rPr lang="ru-RU" sz="1400" dirty="0" smtClean="0">
                <a:solidFill>
                  <a:schemeClr val="tx1"/>
                </a:solidFill>
              </a:rPr>
              <a:t>можно я скажу?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Облако 9"/>
          <p:cNvSpPr/>
          <p:nvPr/>
        </p:nvSpPr>
        <p:spPr>
          <a:xfrm>
            <a:off x="216674" y="5229200"/>
            <a:ext cx="1691030" cy="936104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Подойдите ко мне!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Облако 10"/>
          <p:cNvSpPr/>
          <p:nvPr/>
        </p:nvSpPr>
        <p:spPr>
          <a:xfrm>
            <a:off x="6156176" y="908720"/>
            <a:ext cx="1584176" cy="936104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А</a:t>
            </a:r>
            <a:r>
              <a:rPr lang="ru-RU" dirty="0" smtClean="0"/>
              <a:t> </a:t>
            </a:r>
            <a:r>
              <a:rPr lang="ru-RU" sz="1400" dirty="0" smtClean="0">
                <a:solidFill>
                  <a:schemeClr val="tx1"/>
                </a:solidFill>
              </a:rPr>
              <a:t>я не услышал!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Облако 11"/>
          <p:cNvSpPr/>
          <p:nvPr/>
        </p:nvSpPr>
        <p:spPr>
          <a:xfrm>
            <a:off x="6361" y="2704728"/>
            <a:ext cx="1584176" cy="936104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А можно так??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Облако 12"/>
          <p:cNvSpPr/>
          <p:nvPr/>
        </p:nvSpPr>
        <p:spPr>
          <a:xfrm>
            <a:off x="7308304" y="3640832"/>
            <a:ext cx="1584176" cy="936104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???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970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0_a17cc_d98dbfa9_L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WordArt 6"/>
          <p:cNvSpPr>
            <a:spLocks noChangeArrowheads="1" noChangeShapeType="1" noTextEdit="1"/>
          </p:cNvSpPr>
          <p:nvPr/>
        </p:nvSpPr>
        <p:spPr bwMode="auto">
          <a:xfrm>
            <a:off x="179512" y="188640"/>
            <a:ext cx="4608512" cy="72008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18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Balloon XBd TL" pitchFamily="66" charset="0"/>
                <a:cs typeface="Arial"/>
              </a:rPr>
              <a:t>«а мы опять играем…»</a:t>
            </a:r>
            <a:endParaRPr lang="ru-RU" sz="3600" b="1" kern="10" dirty="0">
              <a:ln w="9525">
                <a:solidFill>
                  <a:schemeClr val="bg1"/>
                </a:solidFill>
                <a:round/>
                <a:headEnd/>
                <a:tailEnd/>
              </a:ln>
              <a:solidFill>
                <a:srgbClr val="C00000"/>
              </a:solidFill>
              <a:latin typeface="Balloon XBd TL" pitchFamily="66" charset="0"/>
              <a:cs typeface="Arial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4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611560" y="764704"/>
            <a:ext cx="7705353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3200" b="1" u="sng" dirty="0">
                <a:latin typeface="Balloon XBd TL" pitchFamily="66" charset="0"/>
              </a:rPr>
              <a:t>Цель:</a:t>
            </a:r>
            <a:endParaRPr lang="ru-RU" sz="3200" u="sng" dirty="0">
              <a:latin typeface="Balloon XBd TL" pitchFamily="66" charset="0"/>
            </a:endParaRPr>
          </a:p>
          <a:p>
            <a:pPr algn="ctr"/>
            <a:endParaRPr lang="ru-RU" sz="3200" dirty="0" smtClean="0">
              <a:latin typeface="Balloon XBd TL" pitchFamily="66" charset="0"/>
            </a:endParaRPr>
          </a:p>
          <a:p>
            <a:pPr algn="ctr"/>
            <a:r>
              <a:rPr lang="ru-RU" sz="3200" dirty="0" smtClean="0">
                <a:latin typeface="Balloon XBd TL" pitchFamily="66" charset="0"/>
              </a:rPr>
              <a:t>Промежуточная оценка </a:t>
            </a:r>
            <a:r>
              <a:rPr lang="ru-RU" sz="3200" dirty="0">
                <a:latin typeface="Balloon XBd TL" pitchFamily="66" charset="0"/>
              </a:rPr>
              <a:t>адаптационного периода в </a:t>
            </a:r>
            <a:r>
              <a:rPr lang="ru-RU" sz="3200" dirty="0" smtClean="0">
                <a:latin typeface="Balloon XBd TL" pitchFamily="66" charset="0"/>
              </a:rPr>
              <a:t>5 классе</a:t>
            </a:r>
            <a:r>
              <a:rPr lang="ru-RU" sz="3200" dirty="0">
                <a:latin typeface="Balloon XBd TL" pitchFamily="66" charset="0"/>
              </a:rPr>
              <a:t>, </a:t>
            </a:r>
            <a:r>
              <a:rPr lang="ru-RU" sz="3200" dirty="0" smtClean="0">
                <a:latin typeface="Balloon XBd TL" pitchFamily="66" charset="0"/>
              </a:rPr>
              <a:t>профилактика и совместное решение  проблем</a:t>
            </a:r>
            <a:r>
              <a:rPr lang="ru-RU" sz="3200" dirty="0">
                <a:latin typeface="Balloon XBd TL" pitchFamily="66" charset="0"/>
              </a:rPr>
              <a:t>.</a:t>
            </a:r>
          </a:p>
          <a:p>
            <a:endParaRPr lang="ru-RU" sz="2400" dirty="0"/>
          </a:p>
          <a:p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084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4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188640"/>
            <a:ext cx="50405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dirty="0" smtClean="0">
                <a:solidFill>
                  <a:srgbClr val="FF0000"/>
                </a:solidFill>
                <a:latin typeface="Balloon XBd TL" pitchFamily="66" charset="0"/>
              </a:rPr>
              <a:t>УСПЕВАЕМОСТЬ</a:t>
            </a:r>
            <a:r>
              <a:rPr lang="ru-RU" dirty="0" smtClean="0">
                <a:solidFill>
                  <a:srgbClr val="FF0000"/>
                </a:solidFill>
                <a:latin typeface="Balloon XBd TL" pitchFamily="66" charset="0"/>
              </a:rPr>
              <a:t> </a:t>
            </a:r>
            <a:endParaRPr lang="ru-RU" dirty="0">
              <a:solidFill>
                <a:srgbClr val="FF0000"/>
              </a:solidFill>
              <a:latin typeface="Balloon XBd TL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1124744"/>
            <a:ext cx="8208912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Общее количество оценок в 5А классе: </a:t>
            </a:r>
          </a:p>
          <a:p>
            <a:r>
              <a:rPr lang="ru-RU" sz="2800" dirty="0"/>
              <a:t>	</a:t>
            </a:r>
            <a:r>
              <a:rPr lang="ru-RU" sz="3200" b="1" dirty="0" smtClean="0">
                <a:solidFill>
                  <a:srgbClr val="FF0000"/>
                </a:solidFill>
              </a:rPr>
              <a:t>«5» - 820</a:t>
            </a:r>
          </a:p>
          <a:p>
            <a:r>
              <a:rPr lang="ru-RU" sz="3200" b="1" dirty="0" smtClean="0">
                <a:solidFill>
                  <a:srgbClr val="FF0000"/>
                </a:solidFill>
              </a:rPr>
              <a:t>	«4» - 436</a:t>
            </a:r>
          </a:p>
          <a:p>
            <a:r>
              <a:rPr lang="ru-RU" sz="3200" b="1" dirty="0">
                <a:solidFill>
                  <a:srgbClr val="FF0000"/>
                </a:solidFill>
              </a:rPr>
              <a:t>	</a:t>
            </a:r>
            <a:r>
              <a:rPr lang="ru-RU" sz="3200" b="1" dirty="0" smtClean="0">
                <a:solidFill>
                  <a:srgbClr val="FF0000"/>
                </a:solidFill>
              </a:rPr>
              <a:t>«3» - 124</a:t>
            </a:r>
          </a:p>
          <a:p>
            <a:r>
              <a:rPr lang="ru-RU" sz="3200" b="1" dirty="0">
                <a:solidFill>
                  <a:srgbClr val="FF0000"/>
                </a:solidFill>
              </a:rPr>
              <a:t>	</a:t>
            </a:r>
            <a:r>
              <a:rPr lang="ru-RU" sz="3200" b="1" dirty="0" smtClean="0">
                <a:solidFill>
                  <a:srgbClr val="FF0000"/>
                </a:solidFill>
              </a:rPr>
              <a:t>«2/1» - 14</a:t>
            </a:r>
          </a:p>
          <a:p>
            <a:endParaRPr lang="ru-RU" dirty="0" smtClean="0"/>
          </a:p>
          <a:p>
            <a:r>
              <a:rPr lang="ru-RU" sz="2400" dirty="0" smtClean="0"/>
              <a:t>Наибольшее количество «5»:</a:t>
            </a:r>
          </a:p>
          <a:p>
            <a:r>
              <a:rPr lang="ru-RU" sz="2400" dirty="0"/>
              <a:t>	</a:t>
            </a:r>
            <a:r>
              <a:rPr lang="ru-RU" sz="3200" b="1" dirty="0" err="1" smtClean="0">
                <a:solidFill>
                  <a:srgbClr val="FF0000"/>
                </a:solidFill>
              </a:rPr>
              <a:t>Астапченко</a:t>
            </a:r>
            <a:r>
              <a:rPr lang="ru-RU" sz="3200" b="1" dirty="0" smtClean="0">
                <a:solidFill>
                  <a:srgbClr val="FF0000"/>
                </a:solidFill>
              </a:rPr>
              <a:t> Лена – 63</a:t>
            </a:r>
          </a:p>
          <a:p>
            <a:r>
              <a:rPr lang="ru-RU" sz="3200" b="1" dirty="0" smtClean="0">
                <a:solidFill>
                  <a:srgbClr val="FF0000"/>
                </a:solidFill>
              </a:rPr>
              <a:t>	Казачкова Анастасия – 60</a:t>
            </a:r>
          </a:p>
          <a:p>
            <a:r>
              <a:rPr lang="ru-RU" sz="3200" b="1" dirty="0" smtClean="0">
                <a:solidFill>
                  <a:srgbClr val="FF0000"/>
                </a:solidFill>
              </a:rPr>
              <a:t>	Лыкова </a:t>
            </a:r>
            <a:r>
              <a:rPr lang="ru-RU" sz="3200" b="1" dirty="0">
                <a:solidFill>
                  <a:srgbClr val="FF0000"/>
                </a:solidFill>
              </a:rPr>
              <a:t>А</a:t>
            </a:r>
            <a:r>
              <a:rPr lang="ru-RU" sz="3200" b="1" dirty="0" smtClean="0">
                <a:solidFill>
                  <a:srgbClr val="FF0000"/>
                </a:solidFill>
              </a:rPr>
              <a:t>нгелина - 58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4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6747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52987"/>
            <a:ext cx="77048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solidFill>
                  <a:srgbClr val="FF0000"/>
                </a:solidFill>
                <a:latin typeface="Balloon XBd TL" pitchFamily="66" charset="0"/>
              </a:rPr>
              <a:t>Портфолио ребенка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9552" y="924954"/>
            <a:ext cx="8136904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ru-RU" sz="2400" dirty="0"/>
              <a:t>Титульный </a:t>
            </a:r>
            <a:r>
              <a:rPr lang="ru-RU" sz="2400" dirty="0" smtClean="0"/>
              <a:t>лист.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2400" dirty="0" smtClean="0"/>
              <a:t>Моя семья.</a:t>
            </a:r>
            <a:endParaRPr lang="ru-RU" sz="1200" dirty="0"/>
          </a:p>
          <a:p>
            <a:pPr marL="342900" lvl="0" indent="-342900">
              <a:buFont typeface="+mj-lt"/>
              <a:buAutoNum type="arabicPeriod"/>
            </a:pPr>
            <a:r>
              <a:rPr lang="ru-RU" sz="2400" dirty="0"/>
              <a:t>Мой </a:t>
            </a:r>
            <a:r>
              <a:rPr lang="ru-RU" sz="2400" dirty="0" smtClean="0"/>
              <a:t>город.</a:t>
            </a:r>
            <a:endParaRPr lang="ru-RU" sz="1200" dirty="0"/>
          </a:p>
          <a:p>
            <a:pPr marL="342900" lvl="0" indent="-342900">
              <a:buFont typeface="+mj-lt"/>
              <a:buAutoNum type="arabicPeriod"/>
            </a:pPr>
            <a:r>
              <a:rPr lang="ru-RU" sz="2400" dirty="0"/>
              <a:t>Мои успехи в </a:t>
            </a:r>
            <a:r>
              <a:rPr lang="ru-RU" sz="2400" dirty="0" smtClean="0"/>
              <a:t>учебе.</a:t>
            </a:r>
            <a:endParaRPr lang="ru-RU" sz="1200" dirty="0"/>
          </a:p>
          <a:p>
            <a:pPr marL="342900" lvl="0" indent="-342900">
              <a:buFont typeface="+mj-lt"/>
              <a:buAutoNum type="arabicPeriod"/>
            </a:pPr>
            <a:r>
              <a:rPr lang="ru-RU" sz="2400" dirty="0"/>
              <a:t>Мое </a:t>
            </a:r>
            <a:r>
              <a:rPr lang="ru-RU" sz="2400" dirty="0" smtClean="0"/>
              <a:t>творчество.</a:t>
            </a:r>
            <a:endParaRPr lang="ru-RU" sz="1200" dirty="0"/>
          </a:p>
          <a:p>
            <a:pPr marL="342900" lvl="0" indent="-342900">
              <a:buFont typeface="+mj-lt"/>
              <a:buAutoNum type="arabicPeriod"/>
            </a:pPr>
            <a:r>
              <a:rPr lang="ru-RU" sz="2400" dirty="0"/>
              <a:t>Мои награды (дипломы, грамоты, сертификаты и т.д.):</a:t>
            </a:r>
            <a:endParaRPr lang="ru-RU" sz="1200" dirty="0"/>
          </a:p>
          <a:p>
            <a:pPr marL="742950" lvl="1" indent="-285750">
              <a:buFont typeface="Wingdings" pitchFamily="2" charset="2"/>
              <a:buChar char="q"/>
            </a:pPr>
            <a:r>
              <a:rPr lang="ru-RU" sz="2400" dirty="0"/>
              <a:t>Международный уровень</a:t>
            </a:r>
            <a:endParaRPr lang="ru-RU" sz="1200" dirty="0"/>
          </a:p>
          <a:p>
            <a:pPr marL="742950" lvl="1" indent="-285750">
              <a:buFont typeface="Wingdings" pitchFamily="2" charset="2"/>
              <a:buChar char="q"/>
            </a:pPr>
            <a:r>
              <a:rPr lang="ru-RU" sz="2400" dirty="0"/>
              <a:t>Всероссийский уровень</a:t>
            </a:r>
            <a:endParaRPr lang="ru-RU" sz="1200" dirty="0"/>
          </a:p>
          <a:p>
            <a:pPr marL="742950" lvl="1" indent="-285750">
              <a:buFont typeface="Wingdings" pitchFamily="2" charset="2"/>
              <a:buChar char="q"/>
            </a:pPr>
            <a:r>
              <a:rPr lang="ru-RU" sz="2400" dirty="0"/>
              <a:t>Областной уровень</a:t>
            </a:r>
            <a:endParaRPr lang="ru-RU" sz="1200" dirty="0"/>
          </a:p>
          <a:p>
            <a:pPr marL="742950" lvl="1" indent="-285750">
              <a:buFont typeface="Wingdings" pitchFamily="2" charset="2"/>
              <a:buChar char="q"/>
            </a:pPr>
            <a:r>
              <a:rPr lang="ru-RU" sz="2400" dirty="0"/>
              <a:t>Региональный уровень</a:t>
            </a:r>
            <a:endParaRPr lang="ru-RU" sz="1200" dirty="0"/>
          </a:p>
          <a:p>
            <a:pPr marL="742950" lvl="1" indent="-285750">
              <a:buFont typeface="Wingdings" pitchFamily="2" charset="2"/>
              <a:buChar char="q"/>
            </a:pPr>
            <a:r>
              <a:rPr lang="ru-RU" sz="2400" dirty="0"/>
              <a:t>Городской уровень</a:t>
            </a:r>
            <a:endParaRPr lang="ru-RU" sz="1200" dirty="0"/>
          </a:p>
          <a:p>
            <a:pPr marL="742950" lvl="1" indent="-285750">
              <a:buFont typeface="Wingdings" pitchFamily="2" charset="2"/>
              <a:buChar char="q"/>
            </a:pPr>
            <a:r>
              <a:rPr lang="ru-RU" sz="2400" dirty="0"/>
              <a:t>Школьный уровень</a:t>
            </a:r>
            <a:endParaRPr lang="ru-RU" sz="1200" dirty="0"/>
          </a:p>
          <a:p>
            <a:pPr lvl="0"/>
            <a:r>
              <a:rPr lang="ru-RU" sz="2400" dirty="0" smtClean="0"/>
              <a:t>7. Другое. </a:t>
            </a:r>
            <a:endParaRPr lang="ru-RU" sz="1200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6747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988840"/>
            <a:ext cx="81369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solidFill>
                  <a:srgbClr val="C00000"/>
                </a:solidFill>
                <a:latin typeface="Balloon XBd TL" pitchFamily="66" charset="0"/>
              </a:rPr>
              <a:t>Работа  в группах</a:t>
            </a:r>
            <a:endParaRPr lang="ru-RU" sz="4800" dirty="0">
              <a:solidFill>
                <a:srgbClr val="C00000"/>
              </a:solidFill>
              <a:latin typeface="Balloon XBd TL" pitchFamily="66" charset="0"/>
            </a:endParaRPr>
          </a:p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Balloon XBd TL" pitchFamily="66" charset="0"/>
              </a:rPr>
              <a:t>«</a:t>
            </a:r>
            <a:r>
              <a:rPr lang="ru-RU" sz="4800" b="1" dirty="0">
                <a:solidFill>
                  <a:srgbClr val="C00000"/>
                </a:solidFill>
                <a:latin typeface="Balloon XBd TL" pitchFamily="66" charset="0"/>
              </a:rPr>
              <a:t>Проблемы, с которыми столкнулись </a:t>
            </a:r>
            <a:r>
              <a:rPr lang="ru-RU" sz="4800" b="1" dirty="0" smtClean="0">
                <a:solidFill>
                  <a:srgbClr val="C00000"/>
                </a:solidFill>
                <a:latin typeface="Balloon XBd TL" pitchFamily="66" charset="0"/>
              </a:rPr>
              <a:t>РОДИТЕЛИ»</a:t>
            </a:r>
            <a:endParaRPr lang="ru-RU" sz="4800" dirty="0">
              <a:solidFill>
                <a:srgbClr val="C00000"/>
              </a:solidFill>
              <a:latin typeface="Balloon XBd TL" pitchFamily="66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970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WordArt 6"/>
          <p:cNvSpPr>
            <a:spLocks noChangeArrowheads="1" noChangeShapeType="1" noTextEdit="1"/>
          </p:cNvSpPr>
          <p:nvPr/>
        </p:nvSpPr>
        <p:spPr bwMode="auto">
          <a:xfrm>
            <a:off x="821260" y="116632"/>
            <a:ext cx="7705351" cy="93620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18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Balloon XBd TL" pitchFamily="66" charset="0"/>
                <a:cs typeface="Arial"/>
              </a:rPr>
              <a:t>Проблемы школьной адаптации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1827795" y="1052835"/>
            <a:ext cx="592021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1. </a:t>
            </a:r>
            <a:r>
              <a:rPr lang="ru-RU" sz="2800" b="1" dirty="0" smtClean="0">
                <a:solidFill>
                  <a:srgbClr val="002060"/>
                </a:solidFill>
              </a:rPr>
              <a:t>Изменение </a:t>
            </a:r>
            <a:r>
              <a:rPr lang="ru-RU" sz="2800" b="1" dirty="0">
                <a:solidFill>
                  <a:srgbClr val="002060"/>
                </a:solidFill>
              </a:rPr>
              <a:t>условий обучения</a:t>
            </a:r>
            <a:r>
              <a:rPr lang="ru-RU" sz="2400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350868" y="3435201"/>
            <a:ext cx="4229043" cy="3077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sz="3200" b="1" u="sng" dirty="0"/>
              <a:t>Начальная школа</a:t>
            </a:r>
          </a:p>
          <a:p>
            <a:endParaRPr lang="ru-RU" b="1" dirty="0"/>
          </a:p>
          <a:p>
            <a:r>
              <a:rPr lang="ru-RU" sz="2400" b="1" dirty="0"/>
              <a:t>ОДИН основной учитель</a:t>
            </a:r>
          </a:p>
          <a:p>
            <a:r>
              <a:rPr lang="ru-RU" sz="2400" b="1" dirty="0"/>
              <a:t>ОДИН кабинет</a:t>
            </a:r>
          </a:p>
          <a:p>
            <a:r>
              <a:rPr lang="ru-RU" sz="2400" b="1" dirty="0"/>
              <a:t>ОДИН классный коллектив</a:t>
            </a:r>
          </a:p>
          <a:p>
            <a:r>
              <a:rPr lang="ru-RU" sz="2400" b="1" dirty="0"/>
              <a:t>ОДНИ требования</a:t>
            </a:r>
          </a:p>
          <a:p>
            <a:r>
              <a:rPr lang="ru-RU" sz="2400" b="1" dirty="0" smtClean="0"/>
              <a:t>Завоевать </a:t>
            </a:r>
            <a:r>
              <a:rPr lang="ru-RU" sz="2400" b="1" dirty="0"/>
              <a:t>авторитет у</a:t>
            </a:r>
          </a:p>
          <a:p>
            <a:r>
              <a:rPr lang="ru-RU" sz="2400" b="1" dirty="0"/>
              <a:t>ОДНОГО учителя</a:t>
            </a:r>
          </a:p>
        </p:txBody>
      </p:sp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4579910" y="1989138"/>
            <a:ext cx="4309439" cy="370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 smtClean="0"/>
              <a:t>5 </a:t>
            </a:r>
            <a:r>
              <a:rPr lang="ru-RU" sz="3200" b="1" u="sng" dirty="0"/>
              <a:t>класс</a:t>
            </a:r>
          </a:p>
          <a:p>
            <a:endParaRPr lang="ru-RU" sz="1050" b="1" dirty="0"/>
          </a:p>
          <a:p>
            <a:r>
              <a:rPr lang="ru-RU" sz="2400" b="1" dirty="0"/>
              <a:t>МНОГО учителей-предметников</a:t>
            </a:r>
          </a:p>
          <a:p>
            <a:r>
              <a:rPr lang="ru-RU" sz="2400" b="1" dirty="0"/>
              <a:t>МНОГО кабинетов</a:t>
            </a:r>
          </a:p>
          <a:p>
            <a:r>
              <a:rPr lang="ru-RU" sz="2400" b="1" dirty="0"/>
              <a:t>МНОГО других ребят</a:t>
            </a:r>
          </a:p>
          <a:p>
            <a:r>
              <a:rPr lang="ru-RU" sz="2400" b="1" dirty="0"/>
              <a:t>МНОГО разных требований</a:t>
            </a:r>
          </a:p>
          <a:p>
            <a:r>
              <a:rPr lang="ru-RU" sz="2400" b="1" dirty="0" smtClean="0"/>
              <a:t>Заново </a:t>
            </a:r>
            <a:r>
              <a:rPr lang="ru-RU" sz="2400" b="1" dirty="0"/>
              <a:t>завоевать авторитет у </a:t>
            </a:r>
          </a:p>
          <a:p>
            <a:r>
              <a:rPr lang="ru-RU" sz="2400" b="1" dirty="0"/>
              <a:t>МНОГИХ </a:t>
            </a:r>
            <a:r>
              <a:rPr lang="ru-RU" sz="2400" b="1" dirty="0" smtClean="0"/>
              <a:t>учителей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5134" name="Picture 14" descr="2408517_3c6c1fa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719853"/>
            <a:ext cx="2304255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964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6"/>
          <p:cNvSpPr>
            <a:spLocks noChangeArrowheads="1" noChangeShapeType="1" noTextEdit="1"/>
          </p:cNvSpPr>
          <p:nvPr/>
        </p:nvSpPr>
        <p:spPr bwMode="auto">
          <a:xfrm>
            <a:off x="821260" y="116632"/>
            <a:ext cx="7705351" cy="93620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18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Balloon XBd TL" pitchFamily="66" charset="0"/>
                <a:cs typeface="Arial"/>
              </a:rPr>
              <a:t>Проблемы школьной адаптации</a:t>
            </a:r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1827795" y="1052835"/>
            <a:ext cx="473398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2. Изменение требований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844824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400" dirty="0" smtClean="0"/>
              <a:t>Рассогласованность </a:t>
            </a:r>
            <a:r>
              <a:rPr lang="ru-RU" sz="2400" dirty="0"/>
              <a:t>требований разных учителей-предметников. И все эти требования надо не только ВЫУЧИТЬ, но и СОБЛЮДАТЬ, и не запутаться, где </a:t>
            </a:r>
            <a:r>
              <a:rPr lang="ru-RU" sz="2400" dirty="0" smtClean="0"/>
              <a:t>и что </a:t>
            </a:r>
            <a:r>
              <a:rPr lang="ru-RU" sz="2400" dirty="0"/>
              <a:t>надо делать.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418366" y="5910664"/>
            <a:ext cx="55387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/>
              <a:t>Чем можно помочь</a:t>
            </a:r>
            <a:r>
              <a:rPr lang="ru-RU" sz="3600" b="1" i="1" dirty="0" smtClean="0"/>
              <a:t>?</a:t>
            </a:r>
            <a:endParaRPr lang="ru-RU" sz="3600" b="1" i="1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970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6"/>
          <p:cNvSpPr>
            <a:spLocks noChangeArrowheads="1" noChangeShapeType="1" noTextEdit="1"/>
          </p:cNvSpPr>
          <p:nvPr/>
        </p:nvSpPr>
        <p:spPr bwMode="auto">
          <a:xfrm>
            <a:off x="821260" y="116632"/>
            <a:ext cx="7705351" cy="93620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18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Balloon XBd TL" pitchFamily="66" charset="0"/>
                <a:cs typeface="Arial"/>
              </a:rPr>
              <a:t>Проблемы школьной адаптации</a:t>
            </a:r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1827794" y="1052835"/>
            <a:ext cx="5120469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3. Отсутствие постоянного 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одностороннего контроля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272911" y="2827773"/>
            <a:ext cx="4306999" cy="3077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/>
              <a:t>Начальная школа</a:t>
            </a:r>
          </a:p>
          <a:p>
            <a:endParaRPr lang="ru-RU" b="1" dirty="0"/>
          </a:p>
          <a:p>
            <a:r>
              <a:rPr lang="ru-RU" sz="2400" b="1" dirty="0"/>
              <a:t>ОДИН основной учитель</a:t>
            </a:r>
          </a:p>
          <a:p>
            <a:r>
              <a:rPr lang="ru-RU" sz="2400" b="1" dirty="0" smtClean="0"/>
              <a:t>(учитель, классный руководитель, контролер)</a:t>
            </a:r>
            <a:endParaRPr lang="ru-RU" sz="2400" b="1" dirty="0"/>
          </a:p>
          <a:p>
            <a:r>
              <a:rPr lang="ru-RU" sz="2400" b="1" dirty="0" smtClean="0"/>
              <a:t>Знает ВСЕХ детей (20-25)</a:t>
            </a:r>
          </a:p>
          <a:p>
            <a:r>
              <a:rPr lang="ru-RU" sz="2400" b="1" dirty="0" smtClean="0"/>
              <a:t>Контролирует всех детей по всем предметам</a:t>
            </a:r>
            <a:endParaRPr lang="ru-RU" sz="2400" b="1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4647714" y="1989138"/>
            <a:ext cx="4309439" cy="3331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 smtClean="0"/>
              <a:t>5 </a:t>
            </a:r>
            <a:r>
              <a:rPr lang="ru-RU" sz="3200" b="1" u="sng" dirty="0"/>
              <a:t>класс</a:t>
            </a:r>
          </a:p>
          <a:p>
            <a:endParaRPr lang="ru-RU" sz="1050" b="1" dirty="0"/>
          </a:p>
          <a:p>
            <a:r>
              <a:rPr lang="ru-RU" sz="2400" b="1" dirty="0" smtClean="0"/>
              <a:t>У каждого предметника МНОГО детей (более 4-5 классов)</a:t>
            </a:r>
          </a:p>
          <a:p>
            <a:r>
              <a:rPr lang="ru-RU" sz="2400" b="1" dirty="0" smtClean="0"/>
              <a:t>Классный руководитель не может отследить ВСЁ и ВСЕХ на каждом уроке и переменах!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418366" y="5910664"/>
            <a:ext cx="55387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/>
              <a:t>Чем можно помочь</a:t>
            </a:r>
            <a:r>
              <a:rPr lang="ru-RU" sz="3600" b="1" i="1" dirty="0" smtClean="0"/>
              <a:t>?</a:t>
            </a:r>
            <a:endParaRPr lang="ru-RU" sz="3600" b="1" i="1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970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6"/>
          <p:cNvSpPr>
            <a:spLocks noChangeArrowheads="1" noChangeShapeType="1" noTextEdit="1"/>
          </p:cNvSpPr>
          <p:nvPr/>
        </p:nvSpPr>
        <p:spPr bwMode="auto">
          <a:xfrm>
            <a:off x="821260" y="116632"/>
            <a:ext cx="7705351" cy="93620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18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Balloon XBd TL" pitchFamily="66" charset="0"/>
                <a:cs typeface="Arial"/>
              </a:rPr>
              <a:t>Проблемы школьной адаптации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418366" y="5910664"/>
            <a:ext cx="55387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/>
              <a:t>Чем можно помочь</a:t>
            </a:r>
            <a:r>
              <a:rPr lang="ru-RU" sz="3600" b="1" i="1" dirty="0" smtClean="0"/>
              <a:t>?</a:t>
            </a:r>
            <a:endParaRPr lang="ru-RU" sz="3600" b="1" i="1" dirty="0"/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2179575" y="1052835"/>
            <a:ext cx="400782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4. Пробелы в знаниях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844824"/>
            <a:ext cx="756084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itchFamily="34" charset="0"/>
              <a:buChar char="•"/>
            </a:pPr>
            <a:r>
              <a:rPr lang="ru-RU" sz="2400" dirty="0" smtClean="0"/>
              <a:t>Неусвоенные темы в начальной школе 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400" dirty="0" smtClean="0"/>
              <a:t>Разный уровень знаний при п</a:t>
            </a:r>
            <a:r>
              <a:rPr lang="ru-RU" sz="2400" dirty="0"/>
              <a:t>е</a:t>
            </a:r>
            <a:r>
              <a:rPr lang="ru-RU" sz="2400" dirty="0" smtClean="0"/>
              <a:t>реходе из школы в школу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400" dirty="0" smtClean="0"/>
              <a:t>Несвоевременное усвоение темы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400" dirty="0" smtClean="0"/>
              <a:t>Несвоевременное обращение к учителю за помощью</a:t>
            </a:r>
          </a:p>
          <a:p>
            <a:pPr algn="just"/>
            <a:endParaRPr lang="ru-RU" sz="2400" dirty="0" smtClean="0"/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! большой </a:t>
            </a:r>
            <a:r>
              <a:rPr lang="ru-RU" sz="2800" b="1" dirty="0">
                <a:solidFill>
                  <a:srgbClr val="C00000"/>
                </a:solidFill>
              </a:rPr>
              <a:t>объем материала, большой объем домашних заданий и высокий темп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970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6"/>
          <p:cNvSpPr>
            <a:spLocks noChangeArrowheads="1" noChangeShapeType="1" noTextEdit="1"/>
          </p:cNvSpPr>
          <p:nvPr/>
        </p:nvSpPr>
        <p:spPr bwMode="auto">
          <a:xfrm>
            <a:off x="846234" y="2096802"/>
            <a:ext cx="7705351" cy="93620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18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Balloon XBd TL" pitchFamily="66" charset="0"/>
                <a:cs typeface="Arial"/>
              </a:rPr>
              <a:t>«Устами ребенка»</a:t>
            </a:r>
            <a:endParaRPr lang="ru-RU" sz="3600" b="1" kern="10" dirty="0">
              <a:ln w="9525">
                <a:solidFill>
                  <a:schemeClr val="bg1"/>
                </a:solidFill>
                <a:round/>
                <a:headEnd/>
                <a:tailEnd/>
              </a:ln>
              <a:solidFill>
                <a:srgbClr val="C00000"/>
              </a:solidFill>
              <a:latin typeface="Balloon XBd TL" pitchFamily="66" charset="0"/>
              <a:cs typeface="Arial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4271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6"/>
          <p:cNvSpPr>
            <a:spLocks noChangeArrowheads="1" noChangeShapeType="1" noTextEdit="1"/>
          </p:cNvSpPr>
          <p:nvPr/>
        </p:nvSpPr>
        <p:spPr bwMode="auto">
          <a:xfrm>
            <a:off x="395536" y="2478118"/>
            <a:ext cx="8352928" cy="80686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18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Balloon XBd TL" pitchFamily="66" charset="0"/>
                <a:cs typeface="Arial"/>
              </a:rPr>
              <a:t>«ПРОБЛЕМЫ, с которыми столкнулись педагоги»</a:t>
            </a:r>
            <a:endParaRPr lang="ru-RU" sz="3600" b="1" kern="10" dirty="0">
              <a:ln w="9525">
                <a:solidFill>
                  <a:schemeClr val="bg1"/>
                </a:solidFill>
                <a:round/>
                <a:headEnd/>
                <a:tailEnd/>
              </a:ln>
              <a:solidFill>
                <a:srgbClr val="C00000"/>
              </a:solidFill>
              <a:latin typeface="Balloon XBd TL" pitchFamily="66" charset="0"/>
              <a:cs typeface="Arial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5436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265</TotalTime>
  <Words>387</Words>
  <Application>Microsoft Office PowerPoint</Application>
  <PresentationFormat>Экран (4:3)</PresentationFormat>
  <Paragraphs>120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</dc:creator>
  <cp:lastModifiedBy>admin</cp:lastModifiedBy>
  <cp:revision>35</cp:revision>
  <dcterms:created xsi:type="dcterms:W3CDTF">2014-10-07T11:56:48Z</dcterms:created>
  <dcterms:modified xsi:type="dcterms:W3CDTF">2015-05-02T04:39:52Z</dcterms:modified>
</cp:coreProperties>
</file>